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8288000" cy="10287000"/>
  <p:notesSz cx="6858000" cy="9144000"/>
  <p:embeddedFontLst>
    <p:embeddedFont>
      <p:font typeface="Calibri (MS)" charset="1" panose="020F0502020204030204"/>
      <p:regular r:id="rId30"/>
    </p:embeddedFont>
    <p:embeddedFont>
      <p:font typeface="Helvetica Bold" charset="1" panose="020B0704020202030204"/>
      <p:regular r:id="rId31"/>
    </p:embeddedFont>
    <p:embeddedFont>
      <p:font typeface="Georgia" charset="1" panose="02040502050405020303"/>
      <p:regular r:id="rId32"/>
    </p:embeddedFont>
    <p:embeddedFont>
      <p:font typeface="Helvetica" charset="1" panose="020B0504020202020204"/>
      <p:regular r:id="rId33"/>
    </p:embeddedFont>
    <p:embeddedFont>
      <p:font typeface="Arial" charset="1" panose="020B0604020202020204"/>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7.png" Type="http://schemas.openxmlformats.org/officeDocument/2006/relationships/image"/><Relationship Id="rId15" Target="../media/image18.svg" Type="http://schemas.openxmlformats.org/officeDocument/2006/relationships/image"/><Relationship Id="rId16" Target="../media/image19.png" Type="http://schemas.openxmlformats.org/officeDocument/2006/relationships/image"/><Relationship Id="rId17" Target="../media/image20.svg" Type="http://schemas.openxmlformats.org/officeDocument/2006/relationships/image"/><Relationship Id="rId18" Target="../media/image21.png" Type="http://schemas.openxmlformats.org/officeDocument/2006/relationships/image"/><Relationship Id="rId19" Target="../media/image22.svg" Type="http://schemas.openxmlformats.org/officeDocument/2006/relationships/image"/><Relationship Id="rId2" Target="../media/image5.png" Type="http://schemas.openxmlformats.org/officeDocument/2006/relationships/image"/><Relationship Id="rId20" Target="../media/image23.png" Type="http://schemas.openxmlformats.org/officeDocument/2006/relationships/image"/><Relationship Id="rId21" Target="../media/image24.svg" Type="http://schemas.openxmlformats.org/officeDocument/2006/relationships/image"/><Relationship Id="rId22" Target="../media/image25.png" Type="http://schemas.openxmlformats.org/officeDocument/2006/relationships/image"/><Relationship Id="rId23" Target="../media/image26.png" Type="http://schemas.openxmlformats.org/officeDocument/2006/relationships/image"/><Relationship Id="rId24" Target="../media/image27.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 Id="rId6" Target="../media/image36.png" Type="http://schemas.openxmlformats.org/officeDocument/2006/relationships/image"/><Relationship Id="rId7" Target="../media/image37.pn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png" Type="http://schemas.openxmlformats.org/officeDocument/2006/relationships/image"/><Relationship Id="rId11" Target="../media/image51.svg" Type="http://schemas.openxmlformats.org/officeDocument/2006/relationships/image"/><Relationship Id="rId2" Target="../media/image42.png" Type="http://schemas.openxmlformats.org/officeDocument/2006/relationships/image"/><Relationship Id="rId3" Target="../media/image43.svg" Type="http://schemas.openxmlformats.org/officeDocument/2006/relationships/image"/><Relationship Id="rId4" Target="../media/image44.pn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png" Type="http://schemas.openxmlformats.org/officeDocument/2006/relationships/image"/><Relationship Id="rId9" Target="../media/image4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 Id="rId6" Target="../media/image32.png" Type="http://schemas.openxmlformats.org/officeDocument/2006/relationships/image"/><Relationship Id="rId7" Target="../media/image33.svg" Type="http://schemas.openxmlformats.org/officeDocument/2006/relationships/image"/><Relationship Id="rId8" Target="../media/image5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2" Target="../media/image57.png" Type="http://schemas.openxmlformats.org/officeDocument/2006/relationships/image"/><Relationship Id="rId3" Target="../media/image58.svg" Type="http://schemas.openxmlformats.org/officeDocument/2006/relationships/image"/><Relationship Id="rId4" Target="../media/image3.png" Type="http://schemas.openxmlformats.org/officeDocument/2006/relationships/image"/><Relationship Id="rId5" Target="../media/image59.svg" Type="http://schemas.openxmlformats.org/officeDocument/2006/relationships/image"/><Relationship Id="rId6" Target="../media/image60.jpeg" Type="http://schemas.openxmlformats.org/officeDocument/2006/relationships/image"/><Relationship Id="rId7" Target="../media/image61.png" Type="http://schemas.openxmlformats.org/officeDocument/2006/relationships/image"/><Relationship Id="rId8" Target="../media/image62.png" Type="http://schemas.openxmlformats.org/officeDocument/2006/relationships/image"/><Relationship Id="rId9" Target="../media/image6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1.svg" Type="http://schemas.openxmlformats.org/officeDocument/2006/relationships/image"/><Relationship Id="rId2" Target="../media/image65.png" Type="http://schemas.openxmlformats.org/officeDocument/2006/relationships/image"/><Relationship Id="rId3" Target="../media/image66.svg" Type="http://schemas.openxmlformats.org/officeDocument/2006/relationships/image"/><Relationship Id="rId4" Target="../media/image3.png" Type="http://schemas.openxmlformats.org/officeDocument/2006/relationships/image"/><Relationship Id="rId5" Target="../media/image59.svg" Type="http://schemas.openxmlformats.org/officeDocument/2006/relationships/image"/><Relationship Id="rId6" Target="../media/image67.jpeg" Type="http://schemas.openxmlformats.org/officeDocument/2006/relationships/image"/><Relationship Id="rId7" Target="../media/image68.png" Type="http://schemas.openxmlformats.org/officeDocument/2006/relationships/image"/><Relationship Id="rId8" Target="../media/image69.png" Type="http://schemas.openxmlformats.org/officeDocument/2006/relationships/image"/><Relationship Id="rId9" Target="../media/image7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74.png" Type="http://schemas.openxmlformats.org/officeDocument/2006/relationships/image"/><Relationship Id="rId7" Target="../media/image75.png" Type="http://schemas.openxmlformats.org/officeDocument/2006/relationships/image"/><Relationship Id="rId8" Target="../media/image48.png" Type="http://schemas.openxmlformats.org/officeDocument/2006/relationships/image"/><Relationship Id="rId9" Target="../media/image7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5.png" Type="http://schemas.openxmlformats.org/officeDocument/2006/relationships/image"/><Relationship Id="rId11" Target="../media/image86.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79.jpeg" Type="http://schemas.openxmlformats.org/officeDocument/2006/relationships/image"/><Relationship Id="rId5" Target="../media/image80.jpeg" Type="http://schemas.openxmlformats.org/officeDocument/2006/relationships/image"/><Relationship Id="rId6" Target="../media/image81.jpeg" Type="http://schemas.openxmlformats.org/officeDocument/2006/relationships/image"/><Relationship Id="rId7" Target="../media/image82.jpeg" Type="http://schemas.openxmlformats.org/officeDocument/2006/relationships/image"/><Relationship Id="rId8" Target="../media/image83.png" Type="http://schemas.openxmlformats.org/officeDocument/2006/relationships/image"/><Relationship Id="rId9" Target="../media/image8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png" Type="http://schemas.openxmlformats.org/officeDocument/2006/relationships/image"/><Relationship Id="rId11" Target="../media/image91.png" Type="http://schemas.openxmlformats.org/officeDocument/2006/relationships/image"/><Relationship Id="rId12" Target="../media/image92.svg" Type="http://schemas.openxmlformats.org/officeDocument/2006/relationships/image"/><Relationship Id="rId13" Target="../media/image93.png" Type="http://schemas.openxmlformats.org/officeDocument/2006/relationships/image"/><Relationship Id="rId14" Target="../media/image94.sv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87.jpeg" Type="http://schemas.openxmlformats.org/officeDocument/2006/relationships/image"/><Relationship Id="rId5" Target="../media/image88.png" Type="http://schemas.openxmlformats.org/officeDocument/2006/relationships/image"/><Relationship Id="rId6" Target="../media/image89.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 Id="rId9" Target="../media/image6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1.svg" Type="http://schemas.openxmlformats.org/officeDocument/2006/relationships/image"/><Relationship Id="rId2" Target="../media/image95.png" Type="http://schemas.openxmlformats.org/officeDocument/2006/relationships/image"/><Relationship Id="rId3" Target="../media/image96.svg" Type="http://schemas.openxmlformats.org/officeDocument/2006/relationships/image"/><Relationship Id="rId4" Target="../media/image3.png" Type="http://schemas.openxmlformats.org/officeDocument/2006/relationships/image"/><Relationship Id="rId5" Target="../media/image59.svg" Type="http://schemas.openxmlformats.org/officeDocument/2006/relationships/image"/><Relationship Id="rId6" Target="../media/image97.jpeg" Type="http://schemas.openxmlformats.org/officeDocument/2006/relationships/image"/><Relationship Id="rId7" Target="../media/image98.png" Type="http://schemas.openxmlformats.org/officeDocument/2006/relationships/image"/><Relationship Id="rId8" Target="../media/image99.png" Type="http://schemas.openxmlformats.org/officeDocument/2006/relationships/image"/><Relationship Id="rId9" Target="../media/image10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8.png" Type="http://schemas.openxmlformats.org/officeDocument/2006/relationships/image"/><Relationship Id="rId11" Target="../media/image109.png" Type="http://schemas.openxmlformats.org/officeDocument/2006/relationships/image"/><Relationship Id="rId12" Target="../media/image110.svg" Type="http://schemas.openxmlformats.org/officeDocument/2006/relationships/image"/><Relationship Id="rId13" Target="../media/image111.png" Type="http://schemas.openxmlformats.org/officeDocument/2006/relationships/image"/><Relationship Id="rId14" Target="../media/image112.svg" Type="http://schemas.openxmlformats.org/officeDocument/2006/relationships/image"/><Relationship Id="rId15" Target="../media/image113.png" Type="http://schemas.openxmlformats.org/officeDocument/2006/relationships/image"/><Relationship Id="rId16" Target="../media/image114.png" Type="http://schemas.openxmlformats.org/officeDocument/2006/relationships/image"/><Relationship Id="rId17" Target="../media/image115.svg" Type="http://schemas.openxmlformats.org/officeDocument/2006/relationships/image"/><Relationship Id="rId18" Target="../media/image116.png" Type="http://schemas.openxmlformats.org/officeDocument/2006/relationships/image"/><Relationship Id="rId19" Target="../media/image117.png" Type="http://schemas.openxmlformats.org/officeDocument/2006/relationships/image"/><Relationship Id="rId2" Target="../media/image32.png" Type="http://schemas.openxmlformats.org/officeDocument/2006/relationships/image"/><Relationship Id="rId20" Target="../media/image118.svg" Type="http://schemas.openxmlformats.org/officeDocument/2006/relationships/image"/><Relationship Id="rId3" Target="../media/image33.svg" Type="http://schemas.openxmlformats.org/officeDocument/2006/relationships/image"/><Relationship Id="rId4" Target="../media/image102.png" Type="http://schemas.openxmlformats.org/officeDocument/2006/relationships/image"/><Relationship Id="rId5" Target="../media/image103.png" Type="http://schemas.openxmlformats.org/officeDocument/2006/relationships/image"/><Relationship Id="rId6" Target="../media/image104.svg" Type="http://schemas.openxmlformats.org/officeDocument/2006/relationships/image"/><Relationship Id="rId7" Target="../media/image105.png" Type="http://schemas.openxmlformats.org/officeDocument/2006/relationships/image"/><Relationship Id="rId8" Target="../media/image106.png" Type="http://schemas.openxmlformats.org/officeDocument/2006/relationships/image"/><Relationship Id="rId9" Target="../media/image10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4.sv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119.png" Type="http://schemas.openxmlformats.org/officeDocument/2006/relationships/image"/><Relationship Id="rId5" Target="../media/image120.png" Type="http://schemas.openxmlformats.org/officeDocument/2006/relationships/image"/><Relationship Id="rId6" Target="../media/image121.png" Type="http://schemas.openxmlformats.org/officeDocument/2006/relationships/image"/><Relationship Id="rId7" Target="../media/image122.png" Type="http://schemas.openxmlformats.org/officeDocument/2006/relationships/image"/><Relationship Id="rId8" Target="../media/image123.png" Type="http://schemas.openxmlformats.org/officeDocument/2006/relationships/image"/><Relationship Id="rId9"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125.svg" Type="http://schemas.openxmlformats.org/officeDocument/2006/relationships/image"/><Relationship Id="rId4" Target="../media/image126.png" Type="http://schemas.openxmlformats.org/officeDocument/2006/relationships/image"/><Relationship Id="rId5" Target="../media/image127.svg" Type="http://schemas.openxmlformats.org/officeDocument/2006/relationships/image"/><Relationship Id="rId6" Target="../media/image32.png" Type="http://schemas.openxmlformats.org/officeDocument/2006/relationships/image"/><Relationship Id="rId7" Target="../media/image33.svg" Type="http://schemas.openxmlformats.org/officeDocument/2006/relationships/image"/><Relationship Id="rId8" Target="../media/image5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132.svg" Type="http://schemas.openxmlformats.org/officeDocument/2006/relationships/image"/><Relationship Id="rId2" Target="../media/image128.png" Type="http://schemas.openxmlformats.org/officeDocument/2006/relationships/image"/><Relationship Id="rId3" Target="../media/image129.svg" Type="http://schemas.openxmlformats.org/officeDocument/2006/relationships/image"/><Relationship Id="rId4" Target="../media/image130.pn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131.png" Type="http://schemas.openxmlformats.org/officeDocument/2006/relationships/image"/><Relationship Id="rId8" Target="../media/image48.png" Type="http://schemas.openxmlformats.org/officeDocument/2006/relationships/image"/><Relationship Id="rId9" Target="../media/image7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3.png" Type="http://schemas.openxmlformats.org/officeDocument/2006/relationships/image"/><Relationship Id="rId3" Target="../media/image134.svg" Type="http://schemas.openxmlformats.org/officeDocument/2006/relationships/image"/><Relationship Id="rId4" Target="../media/image3.png" Type="http://schemas.openxmlformats.org/officeDocument/2006/relationships/image"/><Relationship Id="rId5" Target="../media/image135.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2" Target="../media/image136.png" Type="http://schemas.openxmlformats.org/officeDocument/2006/relationships/image"/><Relationship Id="rId3" Target="../media/image137.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138.png" Type="http://schemas.openxmlformats.org/officeDocument/2006/relationships/image"/><Relationship Id="rId7" Target="../media/image75.png" Type="http://schemas.openxmlformats.org/officeDocument/2006/relationships/image"/><Relationship Id="rId8" Target="../media/image48.png" Type="http://schemas.openxmlformats.org/officeDocument/2006/relationships/image"/><Relationship Id="rId9" Target="../media/image76.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39.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0.png" Type="http://schemas.openxmlformats.org/officeDocument/2006/relationships/image"/><Relationship Id="rId3" Target="../media/image141.svg" Type="http://schemas.openxmlformats.org/officeDocument/2006/relationships/image"/><Relationship Id="rId4" Target="../media/image142.png" Type="http://schemas.openxmlformats.org/officeDocument/2006/relationships/image"/><Relationship Id="rId5" Target="../media/image143.svg" Type="http://schemas.openxmlformats.org/officeDocument/2006/relationships/image"/><Relationship Id="rId6" Target="../media/image3.png" Type="http://schemas.openxmlformats.org/officeDocument/2006/relationships/image"/><Relationship Id="rId7" Target="../media/image59.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6503484"/>
          </a:xfrm>
          <a:custGeom>
            <a:avLst/>
            <a:gdLst/>
            <a:ahLst/>
            <a:cxnLst/>
            <a:rect r="r" b="b" t="t" l="l"/>
            <a:pathLst>
              <a:path h="6503484" w="13906495">
                <a:moveTo>
                  <a:pt x="0" y="0"/>
                </a:moveTo>
                <a:lnTo>
                  <a:pt x="13906495" y="0"/>
                </a:lnTo>
                <a:lnTo>
                  <a:pt x="13906495" y="6503485"/>
                </a:lnTo>
                <a:lnTo>
                  <a:pt x="0" y="65034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719190" y="3826459"/>
            <a:ext cx="1177862" cy="557146"/>
          </a:xfrm>
          <a:prstGeom prst="rect">
            <a:avLst/>
          </a:prstGeom>
        </p:spPr>
        <p:txBody>
          <a:bodyPr anchor="t" rtlCol="false" tIns="0" lIns="0" bIns="0" rIns="0">
            <a:spAutoFit/>
          </a:bodyPr>
          <a:lstStyle/>
          <a:p>
            <a:pPr algn="l">
              <a:lnSpc>
                <a:spcPts val="3779"/>
              </a:lnSpc>
            </a:pPr>
            <a:r>
              <a:rPr lang="en-US" sz="2700">
                <a:solidFill>
                  <a:srgbClr val="FFFFFF"/>
                </a:solidFill>
                <a:latin typeface="Calibri (MS)"/>
                <a:ea typeface="Calibri (MS)"/>
                <a:cs typeface="Calibri (MS)"/>
                <a:sym typeface="Calibri (MS)"/>
              </a:rPr>
              <a:t>8. SINIF </a:t>
            </a:r>
          </a:p>
        </p:txBody>
      </p:sp>
      <p:sp>
        <p:nvSpPr>
          <p:cNvPr name="TextBox 4" id="4"/>
          <p:cNvSpPr txBox="true"/>
          <p:nvPr/>
        </p:nvSpPr>
        <p:spPr>
          <a:xfrm rot="0">
            <a:off x="3920490" y="4560118"/>
            <a:ext cx="11199628" cy="1230192"/>
          </a:xfrm>
          <a:prstGeom prst="rect">
            <a:avLst/>
          </a:prstGeom>
        </p:spPr>
        <p:txBody>
          <a:bodyPr anchor="t" rtlCol="false" tIns="0" lIns="0" bIns="0" rIns="0">
            <a:spAutoFit/>
          </a:bodyPr>
          <a:lstStyle/>
          <a:p>
            <a:pPr algn="l">
              <a:lnSpc>
                <a:spcPts val="9235"/>
              </a:lnSpc>
            </a:pPr>
            <a:r>
              <a:rPr lang="en-US" sz="6596">
                <a:solidFill>
                  <a:srgbClr val="FFFFFF"/>
                </a:solidFill>
                <a:latin typeface="Calibri (MS)"/>
                <a:ea typeface="Calibri (MS)"/>
                <a:cs typeface="Calibri (MS)"/>
                <a:sym typeface="Calibri (MS)"/>
              </a:rPr>
              <a:t>HZ. MUHAMMED’İN ÖRNEKLİĞİ </a:t>
            </a:r>
          </a:p>
        </p:txBody>
      </p:sp>
      <p:sp>
        <p:nvSpPr>
          <p:cNvPr name="TextBox 5" id="5"/>
          <p:cNvSpPr txBox="true"/>
          <p:nvPr/>
        </p:nvSpPr>
        <p:spPr>
          <a:xfrm rot="0">
            <a:off x="8308853" y="5793862"/>
            <a:ext cx="1658779" cy="659130"/>
          </a:xfrm>
          <a:prstGeom prst="rect">
            <a:avLst/>
          </a:prstGeom>
        </p:spPr>
        <p:txBody>
          <a:bodyPr anchor="t" rtlCol="false" tIns="0" lIns="0" bIns="0" rIns="0">
            <a:spAutoFit/>
          </a:bodyPr>
          <a:lstStyle/>
          <a:p>
            <a:pPr algn="l">
              <a:lnSpc>
                <a:spcPts val="5040"/>
              </a:lnSpc>
            </a:pPr>
            <a:r>
              <a:rPr lang="en-US" sz="3600">
                <a:solidFill>
                  <a:srgbClr val="424456"/>
                </a:solidFill>
                <a:latin typeface="Calibri (MS)"/>
                <a:ea typeface="Calibri (MS)"/>
                <a:cs typeface="Calibri (MS)"/>
                <a:sym typeface="Calibri (MS)"/>
              </a:rPr>
              <a:t>4.</a:t>
            </a:r>
            <a:r>
              <a:rPr lang="en-US" sz="3600">
                <a:solidFill>
                  <a:srgbClr val="FFFFFF"/>
                </a:solidFill>
                <a:latin typeface="Calibri (MS)"/>
                <a:ea typeface="Calibri (MS)"/>
                <a:cs typeface="Calibri (MS)"/>
                <a:sym typeface="Calibri (MS)"/>
              </a:rPr>
              <a:t> </a:t>
            </a:r>
            <a:r>
              <a:rPr lang="en-US" sz="3600">
                <a:solidFill>
                  <a:srgbClr val="424456"/>
                </a:solidFill>
                <a:latin typeface="Calibri (MS)"/>
                <a:ea typeface="Calibri (MS)"/>
                <a:cs typeface="Calibri (MS)"/>
                <a:sym typeface="Calibri (MS)"/>
              </a:rPr>
              <a:t>ÜNİTE</a:t>
            </a:r>
          </a:p>
        </p:txBody>
      </p:sp>
      <p:sp>
        <p:nvSpPr>
          <p:cNvPr name="TextBox 6" id="6"/>
          <p:cNvSpPr txBox="true"/>
          <p:nvPr/>
        </p:nvSpPr>
        <p:spPr>
          <a:xfrm rot="0">
            <a:off x="6488811" y="3236057"/>
            <a:ext cx="5692583" cy="480579"/>
          </a:xfrm>
          <a:prstGeom prst="rect">
            <a:avLst/>
          </a:prstGeom>
        </p:spPr>
        <p:txBody>
          <a:bodyPr anchor="t" rtlCol="false" tIns="0" lIns="0" bIns="0" rIns="0">
            <a:spAutoFit/>
          </a:bodyPr>
          <a:lstStyle/>
          <a:p>
            <a:pPr algn="ctr">
              <a:lnSpc>
                <a:spcPts val="3779"/>
              </a:lnSpc>
            </a:pPr>
            <a:r>
              <a:rPr lang="en-US" b="true" sz="2700">
                <a:solidFill>
                  <a:srgbClr val="FFFFFF"/>
                </a:solidFill>
                <a:latin typeface="Helvetica Bold"/>
                <a:ea typeface="Helvetica Bold"/>
                <a:cs typeface="Helvetica Bold"/>
                <a:sym typeface="Helvetica Bold"/>
              </a:rPr>
              <a:t>DİN KÜLTÜRÜ VE AHLAK BİLGİSİ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360777" y="14549"/>
            <a:ext cx="28014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 </a:t>
            </a:r>
          </a:p>
        </p:txBody>
      </p:sp>
      <p:sp>
        <p:nvSpPr>
          <p:cNvPr name="TextBox 4" id="4"/>
          <p:cNvSpPr txBox="true"/>
          <p:nvPr/>
        </p:nvSpPr>
        <p:spPr>
          <a:xfrm rot="0">
            <a:off x="3556630" y="2016952"/>
            <a:ext cx="5134199" cy="900627"/>
          </a:xfrm>
          <a:prstGeom prst="rect">
            <a:avLst/>
          </a:prstGeom>
        </p:spPr>
        <p:txBody>
          <a:bodyPr anchor="t" rtlCol="false" tIns="0" lIns="0" bIns="0" rIns="0">
            <a:spAutoFit/>
          </a:bodyPr>
          <a:lstStyle/>
          <a:p>
            <a:pPr algn="l">
              <a:lnSpc>
                <a:spcPts val="6715"/>
              </a:lnSpc>
            </a:pPr>
            <a:r>
              <a:rPr lang="en-US" sz="4796">
                <a:solidFill>
                  <a:srgbClr val="C00000"/>
                </a:solidFill>
                <a:latin typeface="Calibri (MS)"/>
                <a:ea typeface="Calibri (MS)"/>
                <a:cs typeface="Calibri (MS)"/>
                <a:sym typeface="Calibri (MS)"/>
              </a:rPr>
              <a:t>Neler Öğreneceğiz? </a:t>
            </a:r>
          </a:p>
        </p:txBody>
      </p:sp>
      <p:sp>
        <p:nvSpPr>
          <p:cNvPr name="TextBox 5" id="5"/>
          <p:cNvSpPr txBox="true"/>
          <p:nvPr/>
        </p:nvSpPr>
        <p:spPr>
          <a:xfrm rot="0">
            <a:off x="3449574" y="3354138"/>
            <a:ext cx="265347" cy="4307591"/>
          </a:xfrm>
          <a:prstGeom prst="rect">
            <a:avLst/>
          </a:prstGeom>
        </p:spPr>
        <p:txBody>
          <a:bodyPr anchor="t" rtlCol="false" tIns="0" lIns="0" bIns="0" rIns="0">
            <a:spAutoFit/>
          </a:bodyPr>
          <a:lstStyle/>
          <a:p>
            <a:pPr algn="just">
              <a:lnSpc>
                <a:spcPts val="4860"/>
              </a:lnSpc>
            </a:pPr>
            <a:r>
              <a:rPr lang="en-US" sz="2700">
                <a:solidFill>
                  <a:srgbClr val="000000"/>
                </a:solidFill>
                <a:latin typeface="Calibri (MS)"/>
                <a:ea typeface="Calibri (MS)"/>
                <a:cs typeface="Calibri (MS)"/>
                <a:sym typeface="Calibri (MS)"/>
              </a:rPr>
              <a:t>1. 2. 3. 4. 5. 6. 7.</a:t>
            </a:r>
          </a:p>
        </p:txBody>
      </p:sp>
      <p:sp>
        <p:nvSpPr>
          <p:cNvPr name="TextBox 6" id="6"/>
          <p:cNvSpPr txBox="true"/>
          <p:nvPr/>
        </p:nvSpPr>
        <p:spPr>
          <a:xfrm rot="0">
            <a:off x="3963924" y="3354138"/>
            <a:ext cx="8188381" cy="4307591"/>
          </a:xfrm>
          <a:prstGeom prst="rect">
            <a:avLst/>
          </a:prstGeom>
        </p:spPr>
        <p:txBody>
          <a:bodyPr anchor="t" rtlCol="false" tIns="0" lIns="0" bIns="0" rIns="0">
            <a:spAutoFit/>
          </a:bodyPr>
          <a:lstStyle/>
          <a:p>
            <a:pPr algn="l">
              <a:lnSpc>
                <a:spcPts val="4860"/>
              </a:lnSpc>
            </a:pPr>
            <a:r>
              <a:rPr lang="en-US" sz="2700">
                <a:solidFill>
                  <a:srgbClr val="000000"/>
                </a:solidFill>
                <a:latin typeface="Calibri (MS)"/>
                <a:ea typeface="Calibri (MS)"/>
                <a:cs typeface="Calibri (MS)"/>
                <a:sym typeface="Calibri (MS)"/>
              </a:rPr>
              <a:t>Hz. Muhammed’in (sav) Doğruluğu ve Güvenilir Kişiliği </a:t>
            </a:r>
          </a:p>
          <a:p>
            <a:pPr algn="l">
              <a:lnSpc>
                <a:spcPts val="4860"/>
              </a:lnSpc>
            </a:pPr>
            <a:r>
              <a:rPr lang="en-US" sz="2700">
                <a:solidFill>
                  <a:srgbClr val="000000"/>
                </a:solidFill>
                <a:latin typeface="Calibri (MS)"/>
                <a:ea typeface="Calibri (MS)"/>
                <a:cs typeface="Calibri (MS)"/>
                <a:sym typeface="Calibri (MS)"/>
              </a:rPr>
              <a:t>Hz. Muhammed’in (sav) Merhametli ve Affedici Oluşu </a:t>
            </a:r>
          </a:p>
          <a:p>
            <a:pPr algn="l">
              <a:lnSpc>
                <a:spcPts val="4860"/>
              </a:lnSpc>
            </a:pPr>
            <a:r>
              <a:rPr lang="en-US" sz="2700">
                <a:solidFill>
                  <a:srgbClr val="000000"/>
                </a:solidFill>
                <a:latin typeface="Calibri (MS)"/>
                <a:ea typeface="Calibri (MS)"/>
                <a:cs typeface="Calibri (MS)"/>
                <a:sym typeface="Calibri (MS)"/>
              </a:rPr>
              <a:t>Hz. Muhammed’in (sav) İstişareye Önem Vermesi </a:t>
            </a:r>
          </a:p>
          <a:p>
            <a:pPr algn="l">
              <a:lnSpc>
                <a:spcPts val="4860"/>
              </a:lnSpc>
            </a:pPr>
            <a:r>
              <a:rPr lang="en-US" sz="2700">
                <a:solidFill>
                  <a:srgbClr val="000000"/>
                </a:solidFill>
                <a:latin typeface="Calibri (MS)"/>
                <a:ea typeface="Calibri (MS)"/>
                <a:cs typeface="Calibri (MS)"/>
                <a:sym typeface="Calibri (MS)"/>
              </a:rPr>
              <a:t>Hz. Muhammed’in (sav) Davasındaki Cesaret ve Kararlılığı Hz. Muhammed’in (sav) Hakkı Gözetmedeki Hassasiyeti Hz. Muhammed’in (sav) İnsanlara Değer Vermesi </a:t>
            </a:r>
          </a:p>
          <a:p>
            <a:pPr algn="l">
              <a:lnSpc>
                <a:spcPts val="4860"/>
              </a:lnSpc>
            </a:pPr>
            <a:r>
              <a:rPr lang="en-US" sz="2700">
                <a:solidFill>
                  <a:srgbClr val="000000"/>
                </a:solidFill>
                <a:latin typeface="Calibri (MS)"/>
                <a:ea typeface="Calibri (MS)"/>
                <a:cs typeface="Calibri (MS)"/>
                <a:sym typeface="Calibri (MS)"/>
              </a:rPr>
              <a:t>Bir Sure Tanıyorum: Kureyş Suresi ve Anlamı </a:t>
            </a:r>
          </a:p>
        </p:txBody>
      </p:sp>
      <p:sp>
        <p:nvSpPr>
          <p:cNvPr name="TextBox 7" id="7"/>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6000" y="0"/>
            <a:ext cx="13716000" cy="10287000"/>
            <a:chOff x="0" y="0"/>
            <a:chExt cx="24384000" cy="18288000"/>
          </a:xfrm>
        </p:grpSpPr>
        <p:sp>
          <p:nvSpPr>
            <p:cNvPr name="Freeform 3" id="3"/>
            <p:cNvSpPr/>
            <p:nvPr/>
          </p:nvSpPr>
          <p:spPr>
            <a:xfrm flipH="false" flipV="false" rot="0">
              <a:off x="0" y="0"/>
              <a:ext cx="24384000" cy="18288000"/>
            </a:xfrm>
            <a:custGeom>
              <a:avLst/>
              <a:gdLst/>
              <a:ahLst/>
              <a:cxnLst/>
              <a:rect r="r" b="b" t="t" l="l"/>
              <a:pathLst>
                <a:path h="18288000" w="24384000">
                  <a:moveTo>
                    <a:pt x="24384000" y="0"/>
                  </a:moveTo>
                  <a:lnTo>
                    <a:pt x="24384000" y="18288000"/>
                  </a:lnTo>
                  <a:lnTo>
                    <a:pt x="0" y="18288000"/>
                  </a:lnTo>
                  <a:lnTo>
                    <a:pt x="0" y="0"/>
                  </a:lnTo>
                  <a:lnTo>
                    <a:pt x="24384000" y="0"/>
                  </a:lnTo>
                  <a:close/>
                </a:path>
              </a:pathLst>
            </a:custGeom>
            <a:solidFill>
              <a:srgbClr val="FFFFFF"/>
            </a:solidFill>
          </p:spPr>
        </p:sp>
      </p:grpSp>
      <p:grpSp>
        <p:nvGrpSpPr>
          <p:cNvPr name="Group 4" id="4"/>
          <p:cNvGrpSpPr/>
          <p:nvPr/>
        </p:nvGrpSpPr>
        <p:grpSpPr>
          <a:xfrm rot="0">
            <a:off x="2286000" y="549254"/>
            <a:ext cx="13716000" cy="128588"/>
            <a:chOff x="0" y="978198"/>
            <a:chExt cx="24384000" cy="225082"/>
          </a:xfrm>
        </p:grpSpPr>
        <p:sp>
          <p:nvSpPr>
            <p:cNvPr name="Freeform 5" id="5"/>
            <p:cNvSpPr/>
            <p:nvPr/>
          </p:nvSpPr>
          <p:spPr>
            <a:xfrm flipH="false" flipV="false" rot="0">
              <a:off x="0" y="-6"/>
              <a:ext cx="24384000" cy="225095"/>
            </a:xfrm>
            <a:custGeom>
              <a:avLst/>
              <a:gdLst/>
              <a:ahLst/>
              <a:cxnLst/>
              <a:rect r="r" b="b" t="t" l="l"/>
              <a:pathLst>
                <a:path h="225095" w="24384000">
                  <a:moveTo>
                    <a:pt x="24384000" y="0"/>
                  </a:moveTo>
                  <a:lnTo>
                    <a:pt x="24384000" y="225095"/>
                  </a:lnTo>
                  <a:lnTo>
                    <a:pt x="0" y="225095"/>
                  </a:lnTo>
                  <a:lnTo>
                    <a:pt x="0" y="0"/>
                  </a:lnTo>
                  <a:lnTo>
                    <a:pt x="24384000" y="0"/>
                  </a:lnTo>
                  <a:close/>
                </a:path>
              </a:pathLst>
            </a:custGeom>
            <a:solidFill>
              <a:srgbClr val="438086">
                <a:alpha val="50196"/>
              </a:srgbClr>
            </a:solidFill>
          </p:spPr>
        </p:sp>
      </p:grpSp>
      <p:grpSp>
        <p:nvGrpSpPr>
          <p:cNvPr name="Group 6" id="6"/>
          <p:cNvGrpSpPr/>
          <p:nvPr/>
        </p:nvGrpSpPr>
        <p:grpSpPr>
          <a:xfrm rot="0">
            <a:off x="2286000" y="-2786"/>
            <a:ext cx="13716000" cy="471488"/>
            <a:chOff x="0" y="-68"/>
            <a:chExt cx="24384000" cy="828446"/>
          </a:xfrm>
        </p:grpSpPr>
        <p:sp>
          <p:nvSpPr>
            <p:cNvPr name="Freeform 7" id="7"/>
            <p:cNvSpPr/>
            <p:nvPr/>
          </p:nvSpPr>
          <p:spPr>
            <a:xfrm flipH="false" flipV="false" rot="0">
              <a:off x="0" y="4"/>
              <a:ext cx="24384000" cy="828446"/>
            </a:xfrm>
            <a:custGeom>
              <a:avLst/>
              <a:gdLst/>
              <a:ahLst/>
              <a:cxnLst/>
              <a:rect r="r" b="b" t="t" l="l"/>
              <a:pathLst>
                <a:path h="828446" w="24384000">
                  <a:moveTo>
                    <a:pt x="24384000" y="0"/>
                  </a:moveTo>
                  <a:lnTo>
                    <a:pt x="24384000" y="828447"/>
                  </a:lnTo>
                  <a:lnTo>
                    <a:pt x="0" y="828447"/>
                  </a:lnTo>
                  <a:lnTo>
                    <a:pt x="0" y="0"/>
                  </a:lnTo>
                  <a:lnTo>
                    <a:pt x="24384000" y="0"/>
                  </a:lnTo>
                  <a:close/>
                </a:path>
              </a:pathLst>
            </a:custGeom>
            <a:solidFill>
              <a:srgbClr val="424456"/>
            </a:solidFill>
          </p:spPr>
        </p:sp>
      </p:grpSp>
      <p:grpSp>
        <p:nvGrpSpPr>
          <p:cNvPr name="Group 8" id="8"/>
          <p:cNvGrpSpPr/>
          <p:nvPr/>
        </p:nvGrpSpPr>
        <p:grpSpPr>
          <a:xfrm rot="0">
            <a:off x="2286000" y="459486"/>
            <a:ext cx="13716000" cy="142875"/>
            <a:chOff x="0" y="821941"/>
            <a:chExt cx="24384000" cy="243840"/>
          </a:xfrm>
        </p:grpSpPr>
        <p:sp>
          <p:nvSpPr>
            <p:cNvPr name="Freeform 9" id="9"/>
            <p:cNvSpPr/>
            <p:nvPr/>
          </p:nvSpPr>
          <p:spPr>
            <a:xfrm flipH="false" flipV="false" rot="0">
              <a:off x="0" y="3"/>
              <a:ext cx="24384000" cy="243840"/>
            </a:xfrm>
            <a:custGeom>
              <a:avLst/>
              <a:gdLst/>
              <a:ahLst/>
              <a:cxnLst/>
              <a:rect r="r" b="b" t="t" l="l"/>
              <a:pathLst>
                <a:path h="243840" w="24384000">
                  <a:moveTo>
                    <a:pt x="24384000" y="0"/>
                  </a:moveTo>
                  <a:lnTo>
                    <a:pt x="24384000" y="243840"/>
                  </a:lnTo>
                  <a:lnTo>
                    <a:pt x="0" y="243840"/>
                  </a:lnTo>
                  <a:lnTo>
                    <a:pt x="0" y="0"/>
                  </a:lnTo>
                  <a:lnTo>
                    <a:pt x="24384000" y="0"/>
                  </a:lnTo>
                  <a:close/>
                </a:path>
              </a:pathLst>
            </a:custGeom>
            <a:solidFill>
              <a:srgbClr val="438086"/>
            </a:solidFill>
          </p:spPr>
        </p:sp>
      </p:grpSp>
      <p:grpSp>
        <p:nvGrpSpPr>
          <p:cNvPr name="Group 10" id="10"/>
          <p:cNvGrpSpPr/>
          <p:nvPr/>
        </p:nvGrpSpPr>
        <p:grpSpPr>
          <a:xfrm rot="0">
            <a:off x="10401300" y="537281"/>
            <a:ext cx="5600700" cy="142875"/>
            <a:chOff x="14427200" y="960723"/>
            <a:chExt cx="9956800" cy="242900"/>
          </a:xfrm>
        </p:grpSpPr>
        <p:sp>
          <p:nvSpPr>
            <p:cNvPr name="Freeform 11" id="11"/>
            <p:cNvSpPr/>
            <p:nvPr/>
          </p:nvSpPr>
          <p:spPr>
            <a:xfrm flipH="false" flipV="false" rot="0">
              <a:off x="0" y="-6"/>
              <a:ext cx="9956800" cy="242900"/>
            </a:xfrm>
            <a:custGeom>
              <a:avLst/>
              <a:gdLst/>
              <a:ahLst/>
              <a:cxnLst/>
              <a:rect r="r" b="b" t="t" l="l"/>
              <a:pathLst>
                <a:path h="242900" w="9956800">
                  <a:moveTo>
                    <a:pt x="9956800" y="0"/>
                  </a:moveTo>
                  <a:lnTo>
                    <a:pt x="9956800" y="242900"/>
                  </a:lnTo>
                  <a:lnTo>
                    <a:pt x="0" y="242900"/>
                  </a:lnTo>
                  <a:lnTo>
                    <a:pt x="0" y="0"/>
                  </a:lnTo>
                  <a:lnTo>
                    <a:pt x="9956800" y="0"/>
                  </a:lnTo>
                  <a:close/>
                </a:path>
              </a:pathLst>
            </a:custGeom>
            <a:solidFill>
              <a:srgbClr val="438086"/>
            </a:solidFill>
          </p:spPr>
        </p:sp>
      </p:grpSp>
      <p:grpSp>
        <p:nvGrpSpPr>
          <p:cNvPr name="Group 12" id="12"/>
          <p:cNvGrpSpPr/>
          <p:nvPr/>
        </p:nvGrpSpPr>
        <p:grpSpPr>
          <a:xfrm rot="0">
            <a:off x="10401300" y="659454"/>
            <a:ext cx="5600700" cy="271462"/>
            <a:chOff x="14427200" y="1173615"/>
            <a:chExt cx="9956800" cy="480098"/>
          </a:xfrm>
        </p:grpSpPr>
        <p:sp>
          <p:nvSpPr>
            <p:cNvPr name="Freeform 13" id="13"/>
            <p:cNvSpPr/>
            <p:nvPr/>
          </p:nvSpPr>
          <p:spPr>
            <a:xfrm flipH="false" flipV="false" rot="0">
              <a:off x="0" y="4"/>
              <a:ext cx="9956800" cy="480085"/>
            </a:xfrm>
            <a:custGeom>
              <a:avLst/>
              <a:gdLst/>
              <a:ahLst/>
              <a:cxnLst/>
              <a:rect r="r" b="b" t="t" l="l"/>
              <a:pathLst>
                <a:path h="480085" w="9956800">
                  <a:moveTo>
                    <a:pt x="9956800" y="0"/>
                  </a:moveTo>
                  <a:lnTo>
                    <a:pt x="9956800" y="480086"/>
                  </a:lnTo>
                  <a:lnTo>
                    <a:pt x="0" y="480086"/>
                  </a:lnTo>
                  <a:lnTo>
                    <a:pt x="0" y="0"/>
                  </a:lnTo>
                  <a:lnTo>
                    <a:pt x="9956800" y="0"/>
                  </a:lnTo>
                  <a:close/>
                </a:path>
              </a:pathLst>
            </a:custGeom>
            <a:solidFill>
              <a:srgbClr val="438086">
                <a:alpha val="50196"/>
              </a:srgbClr>
            </a:solidFill>
          </p:spPr>
        </p:sp>
      </p:grpSp>
      <p:grpSp>
        <p:nvGrpSpPr>
          <p:cNvPr name="Group 14" id="14"/>
          <p:cNvGrpSpPr/>
          <p:nvPr/>
        </p:nvGrpSpPr>
        <p:grpSpPr>
          <a:xfrm rot="0">
            <a:off x="10394056" y="745336"/>
            <a:ext cx="4600575" cy="42862"/>
            <a:chOff x="14419411" y="1326557"/>
            <a:chExt cx="8168640" cy="73152"/>
          </a:xfrm>
        </p:grpSpPr>
        <p:sp>
          <p:nvSpPr>
            <p:cNvPr name="Freeform 15" id="15"/>
            <p:cNvSpPr/>
            <p:nvPr/>
          </p:nvSpPr>
          <p:spPr>
            <a:xfrm flipH="false" flipV="false" rot="0">
              <a:off x="4" y="-4"/>
              <a:ext cx="8168641" cy="73152"/>
            </a:xfrm>
            <a:custGeom>
              <a:avLst/>
              <a:gdLst/>
              <a:ahLst/>
              <a:cxnLst/>
              <a:rect r="r" b="b" t="t" l="l"/>
              <a:pathLst>
                <a:path h="73152" w="8168641">
                  <a:moveTo>
                    <a:pt x="0" y="12192"/>
                  </a:moveTo>
                  <a:cubicBezTo>
                    <a:pt x="0" y="5423"/>
                    <a:pt x="5753" y="0"/>
                    <a:pt x="12193" y="0"/>
                  </a:cubicBezTo>
                  <a:lnTo>
                    <a:pt x="8156448" y="0"/>
                  </a:lnTo>
                  <a:cubicBezTo>
                    <a:pt x="8163218" y="0"/>
                    <a:pt x="8168641" y="5423"/>
                    <a:pt x="8168641" y="12192"/>
                  </a:cubicBezTo>
                  <a:lnTo>
                    <a:pt x="8168641" y="60960"/>
                  </a:lnTo>
                  <a:cubicBezTo>
                    <a:pt x="8168641" y="67742"/>
                    <a:pt x="8163218" y="73152"/>
                    <a:pt x="8156448" y="73152"/>
                  </a:cubicBezTo>
                  <a:lnTo>
                    <a:pt x="12193" y="73152"/>
                  </a:lnTo>
                  <a:cubicBezTo>
                    <a:pt x="5753" y="73152"/>
                    <a:pt x="0" y="67742"/>
                    <a:pt x="0" y="60960"/>
                  </a:cubicBezTo>
                  <a:lnTo>
                    <a:pt x="0" y="12192"/>
                  </a:lnTo>
                  <a:close/>
                </a:path>
              </a:pathLst>
            </a:custGeom>
            <a:solidFill>
              <a:srgbClr val="FFFFFF"/>
            </a:solidFill>
          </p:spPr>
        </p:sp>
      </p:grpSp>
      <p:grpSp>
        <p:nvGrpSpPr>
          <p:cNvPr name="Group 16" id="16"/>
          <p:cNvGrpSpPr/>
          <p:nvPr/>
        </p:nvGrpSpPr>
        <p:grpSpPr>
          <a:xfrm rot="0">
            <a:off x="13346425" y="882210"/>
            <a:ext cx="2400300" cy="57150"/>
            <a:chOff x="19662987" y="1570397"/>
            <a:chExt cx="4267200" cy="97536"/>
          </a:xfrm>
        </p:grpSpPr>
        <p:sp>
          <p:nvSpPr>
            <p:cNvPr name="Freeform 17" id="17"/>
            <p:cNvSpPr/>
            <p:nvPr/>
          </p:nvSpPr>
          <p:spPr>
            <a:xfrm flipH="false" flipV="false" rot="0">
              <a:off x="4" y="-4"/>
              <a:ext cx="4267200" cy="97536"/>
            </a:xfrm>
            <a:custGeom>
              <a:avLst/>
              <a:gdLst/>
              <a:ahLst/>
              <a:cxnLst/>
              <a:rect r="r" b="b" t="t" l="l"/>
              <a:pathLst>
                <a:path h="97536" w="4267200">
                  <a:moveTo>
                    <a:pt x="0" y="16256"/>
                  </a:moveTo>
                  <a:cubicBezTo>
                    <a:pt x="0" y="7455"/>
                    <a:pt x="7443" y="0"/>
                    <a:pt x="16256" y="0"/>
                  </a:cubicBezTo>
                  <a:lnTo>
                    <a:pt x="4250945" y="0"/>
                  </a:lnTo>
                  <a:cubicBezTo>
                    <a:pt x="4260089" y="0"/>
                    <a:pt x="4267200" y="7455"/>
                    <a:pt x="4267200" y="16256"/>
                  </a:cubicBezTo>
                  <a:lnTo>
                    <a:pt x="4267200" y="81280"/>
                  </a:lnTo>
                  <a:cubicBezTo>
                    <a:pt x="4267200" y="90424"/>
                    <a:pt x="4260089" y="97536"/>
                    <a:pt x="4250945" y="97536"/>
                  </a:cubicBezTo>
                  <a:lnTo>
                    <a:pt x="16256" y="97536"/>
                  </a:lnTo>
                  <a:cubicBezTo>
                    <a:pt x="7443" y="97536"/>
                    <a:pt x="0" y="90424"/>
                    <a:pt x="0" y="81280"/>
                  </a:cubicBezTo>
                  <a:lnTo>
                    <a:pt x="0" y="16256"/>
                  </a:lnTo>
                  <a:close/>
                </a:path>
              </a:pathLst>
            </a:custGeom>
            <a:solidFill>
              <a:srgbClr val="FFFFFF"/>
            </a:solidFill>
          </p:spPr>
        </p:sp>
      </p:grpSp>
      <p:grpSp>
        <p:nvGrpSpPr>
          <p:cNvPr name="Group 18" id="18"/>
          <p:cNvGrpSpPr/>
          <p:nvPr/>
        </p:nvGrpSpPr>
        <p:grpSpPr>
          <a:xfrm rot="0">
            <a:off x="15910203" y="-4615"/>
            <a:ext cx="92869" cy="935831"/>
            <a:chOff x="24226520" y="-5419"/>
            <a:chExt cx="153670" cy="1658112"/>
          </a:xfrm>
        </p:grpSpPr>
        <p:sp>
          <p:nvSpPr>
            <p:cNvPr name="Freeform 19" id="19"/>
            <p:cNvSpPr/>
            <p:nvPr/>
          </p:nvSpPr>
          <p:spPr>
            <a:xfrm flipH="false" flipV="false" rot="0">
              <a:off x="0" y="-4"/>
              <a:ext cx="153670" cy="1658112"/>
            </a:xfrm>
            <a:custGeom>
              <a:avLst/>
              <a:gdLst/>
              <a:ahLst/>
              <a:cxnLst/>
              <a:rect r="r" b="b" t="t" l="l"/>
              <a:pathLst>
                <a:path h="1658112" w="153670">
                  <a:moveTo>
                    <a:pt x="153669" y="0"/>
                  </a:moveTo>
                  <a:lnTo>
                    <a:pt x="153669" y="1658112"/>
                  </a:lnTo>
                  <a:lnTo>
                    <a:pt x="0" y="1658112"/>
                  </a:lnTo>
                  <a:lnTo>
                    <a:pt x="0" y="0"/>
                  </a:lnTo>
                  <a:lnTo>
                    <a:pt x="153669" y="0"/>
                  </a:lnTo>
                  <a:close/>
                </a:path>
              </a:pathLst>
            </a:custGeom>
            <a:solidFill>
              <a:srgbClr val="FFFFFF">
                <a:alpha val="65098"/>
              </a:srgbClr>
            </a:solidFill>
          </p:spPr>
        </p:sp>
      </p:grpSp>
      <p:grpSp>
        <p:nvGrpSpPr>
          <p:cNvPr name="Group 20" id="20"/>
          <p:cNvGrpSpPr/>
          <p:nvPr/>
        </p:nvGrpSpPr>
        <p:grpSpPr>
          <a:xfrm rot="0">
            <a:off x="15851796" y="-4615"/>
            <a:ext cx="42862" cy="935831"/>
            <a:chOff x="24118485" y="-5419"/>
            <a:chExt cx="73152" cy="1658112"/>
          </a:xfrm>
        </p:grpSpPr>
        <p:sp>
          <p:nvSpPr>
            <p:cNvPr name="Freeform 21" id="21"/>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65098"/>
              </a:srgbClr>
            </a:solidFill>
          </p:spPr>
        </p:sp>
      </p:grpSp>
      <p:grpSp>
        <p:nvGrpSpPr>
          <p:cNvPr name="Group 22" id="22"/>
          <p:cNvGrpSpPr/>
          <p:nvPr/>
        </p:nvGrpSpPr>
        <p:grpSpPr>
          <a:xfrm rot="0">
            <a:off x="15823792" y="-4615"/>
            <a:ext cx="14288" cy="935831"/>
            <a:chOff x="24067685" y="-5419"/>
            <a:chExt cx="24384" cy="1658112"/>
          </a:xfrm>
        </p:grpSpPr>
        <p:sp>
          <p:nvSpPr>
            <p:cNvPr name="Freeform 23" id="23"/>
            <p:cNvSpPr/>
            <p:nvPr/>
          </p:nvSpPr>
          <p:spPr>
            <a:xfrm flipH="false" flipV="false" rot="0">
              <a:off x="-4" y="-4"/>
              <a:ext cx="24383" cy="1658112"/>
            </a:xfrm>
            <a:custGeom>
              <a:avLst/>
              <a:gdLst/>
              <a:ahLst/>
              <a:cxnLst/>
              <a:rect r="r" b="b" t="t" l="l"/>
              <a:pathLst>
                <a:path h="1658112" w="24383">
                  <a:moveTo>
                    <a:pt x="24383" y="0"/>
                  </a:moveTo>
                  <a:lnTo>
                    <a:pt x="24383" y="1658112"/>
                  </a:lnTo>
                  <a:lnTo>
                    <a:pt x="0" y="1658112"/>
                  </a:lnTo>
                  <a:lnTo>
                    <a:pt x="0" y="0"/>
                  </a:lnTo>
                  <a:lnTo>
                    <a:pt x="24383" y="0"/>
                  </a:lnTo>
                  <a:close/>
                </a:path>
              </a:pathLst>
            </a:custGeom>
            <a:solidFill>
              <a:srgbClr val="FFFFFF">
                <a:alpha val="60000"/>
              </a:srgbClr>
            </a:solidFill>
          </p:spPr>
        </p:sp>
      </p:grpSp>
      <p:grpSp>
        <p:nvGrpSpPr>
          <p:cNvPr name="Group 24" id="24"/>
          <p:cNvGrpSpPr/>
          <p:nvPr/>
        </p:nvGrpSpPr>
        <p:grpSpPr>
          <a:xfrm rot="0">
            <a:off x="15748354" y="-4615"/>
            <a:ext cx="42862" cy="935831"/>
            <a:chOff x="23934589" y="-5419"/>
            <a:chExt cx="73152" cy="1658112"/>
          </a:xfrm>
        </p:grpSpPr>
        <p:sp>
          <p:nvSpPr>
            <p:cNvPr name="Freeform 25" id="25"/>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40000"/>
              </a:srgbClr>
            </a:solidFill>
          </p:spPr>
        </p:sp>
      </p:grpSp>
      <p:grpSp>
        <p:nvGrpSpPr>
          <p:cNvPr name="Group 26" id="26"/>
          <p:cNvGrpSpPr/>
          <p:nvPr/>
        </p:nvGrpSpPr>
        <p:grpSpPr>
          <a:xfrm rot="0">
            <a:off x="15657771" y="143"/>
            <a:ext cx="85725" cy="878681"/>
            <a:chOff x="23775077" y="1016"/>
            <a:chExt cx="146304" cy="1560576"/>
          </a:xfrm>
        </p:grpSpPr>
        <p:sp>
          <p:nvSpPr>
            <p:cNvPr name="Freeform 27" id="27"/>
            <p:cNvSpPr/>
            <p:nvPr/>
          </p:nvSpPr>
          <p:spPr>
            <a:xfrm flipH="false" flipV="false" rot="0">
              <a:off x="-5" y="0"/>
              <a:ext cx="146304" cy="1560576"/>
            </a:xfrm>
            <a:custGeom>
              <a:avLst/>
              <a:gdLst/>
              <a:ahLst/>
              <a:cxnLst/>
              <a:rect r="r" b="b" t="t" l="l"/>
              <a:pathLst>
                <a:path h="1560576" w="146304">
                  <a:moveTo>
                    <a:pt x="146305" y="0"/>
                  </a:moveTo>
                  <a:lnTo>
                    <a:pt x="146305" y="1560576"/>
                  </a:lnTo>
                  <a:lnTo>
                    <a:pt x="0" y="1560576"/>
                  </a:lnTo>
                  <a:lnTo>
                    <a:pt x="0" y="0"/>
                  </a:lnTo>
                  <a:lnTo>
                    <a:pt x="146305" y="0"/>
                  </a:lnTo>
                  <a:close/>
                </a:path>
              </a:pathLst>
            </a:custGeom>
            <a:solidFill>
              <a:srgbClr val="FFFFFF">
                <a:alpha val="19608"/>
              </a:srgbClr>
            </a:solidFill>
          </p:spPr>
        </p:sp>
      </p:grpSp>
      <p:grpSp>
        <p:nvGrpSpPr>
          <p:cNvPr name="Group 28" id="28"/>
          <p:cNvGrpSpPr/>
          <p:nvPr/>
        </p:nvGrpSpPr>
        <p:grpSpPr>
          <a:xfrm rot="0">
            <a:off x="15595949" y="143"/>
            <a:ext cx="14288" cy="878681"/>
            <a:chOff x="23662640" y="1016"/>
            <a:chExt cx="24384" cy="1560576"/>
          </a:xfrm>
        </p:grpSpPr>
        <p:sp>
          <p:nvSpPr>
            <p:cNvPr name="Freeform 29" id="29"/>
            <p:cNvSpPr/>
            <p:nvPr/>
          </p:nvSpPr>
          <p:spPr>
            <a:xfrm flipH="false" flipV="false" rot="0">
              <a:off x="-1" y="0"/>
              <a:ext cx="24385" cy="1560576"/>
            </a:xfrm>
            <a:custGeom>
              <a:avLst/>
              <a:gdLst/>
              <a:ahLst/>
              <a:cxnLst/>
              <a:rect r="r" b="b" t="t" l="l"/>
              <a:pathLst>
                <a:path h="1560576" w="24385">
                  <a:moveTo>
                    <a:pt x="24385" y="0"/>
                  </a:moveTo>
                  <a:lnTo>
                    <a:pt x="24385" y="1560576"/>
                  </a:lnTo>
                  <a:lnTo>
                    <a:pt x="0" y="1560576"/>
                  </a:lnTo>
                  <a:lnTo>
                    <a:pt x="0" y="0"/>
                  </a:lnTo>
                  <a:lnTo>
                    <a:pt x="24385" y="0"/>
                  </a:lnTo>
                  <a:close/>
                </a:path>
              </a:pathLst>
            </a:custGeom>
            <a:solidFill>
              <a:srgbClr val="FFFFFF">
                <a:alpha val="30196"/>
              </a:srgbClr>
            </a:solidFill>
          </p:spPr>
        </p:sp>
      </p:grpSp>
      <p:sp>
        <p:nvSpPr>
          <p:cNvPr name="Freeform 30" id="30"/>
          <p:cNvSpPr/>
          <p:nvPr/>
        </p:nvSpPr>
        <p:spPr>
          <a:xfrm flipH="false" flipV="false" rot="0">
            <a:off x="4426453" y="2644902"/>
            <a:ext cx="1285875" cy="1714500"/>
          </a:xfrm>
          <a:custGeom>
            <a:avLst/>
            <a:gdLst/>
            <a:ahLst/>
            <a:cxnLst/>
            <a:rect r="r" b="b" t="t" l="l"/>
            <a:pathLst>
              <a:path h="1714500" w="1285875">
                <a:moveTo>
                  <a:pt x="0" y="0"/>
                </a:moveTo>
                <a:lnTo>
                  <a:pt x="1285875" y="0"/>
                </a:lnTo>
                <a:lnTo>
                  <a:pt x="1285875" y="1714500"/>
                </a:lnTo>
                <a:lnTo>
                  <a:pt x="0" y="17145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1" id="31"/>
          <p:cNvSpPr/>
          <p:nvPr/>
        </p:nvSpPr>
        <p:spPr>
          <a:xfrm flipH="false" flipV="false" rot="0">
            <a:off x="5549451" y="2774818"/>
            <a:ext cx="8472488" cy="957262"/>
          </a:xfrm>
          <a:custGeom>
            <a:avLst/>
            <a:gdLst/>
            <a:ahLst/>
            <a:cxnLst/>
            <a:rect r="r" b="b" t="t" l="l"/>
            <a:pathLst>
              <a:path h="957262" w="8472488">
                <a:moveTo>
                  <a:pt x="0" y="0"/>
                </a:moveTo>
                <a:lnTo>
                  <a:pt x="8472487" y="0"/>
                </a:lnTo>
                <a:lnTo>
                  <a:pt x="8472487" y="957263"/>
                </a:lnTo>
                <a:lnTo>
                  <a:pt x="0" y="9572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2" id="32"/>
          <p:cNvSpPr/>
          <p:nvPr/>
        </p:nvSpPr>
        <p:spPr>
          <a:xfrm flipH="false" flipV="false" rot="0">
            <a:off x="4426453" y="3887529"/>
            <a:ext cx="1285875" cy="1714500"/>
          </a:xfrm>
          <a:custGeom>
            <a:avLst/>
            <a:gdLst/>
            <a:ahLst/>
            <a:cxnLst/>
            <a:rect r="r" b="b" t="t" l="l"/>
            <a:pathLst>
              <a:path h="1714500" w="1285875">
                <a:moveTo>
                  <a:pt x="0" y="0"/>
                </a:moveTo>
                <a:lnTo>
                  <a:pt x="1285875" y="0"/>
                </a:lnTo>
                <a:lnTo>
                  <a:pt x="1285875" y="1714500"/>
                </a:lnTo>
                <a:lnTo>
                  <a:pt x="0" y="17145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3" id="33"/>
          <p:cNvSpPr/>
          <p:nvPr/>
        </p:nvSpPr>
        <p:spPr>
          <a:xfrm flipH="false" flipV="false" rot="0">
            <a:off x="5549451" y="4017459"/>
            <a:ext cx="8472488" cy="957262"/>
          </a:xfrm>
          <a:custGeom>
            <a:avLst/>
            <a:gdLst/>
            <a:ahLst/>
            <a:cxnLst/>
            <a:rect r="r" b="b" t="t" l="l"/>
            <a:pathLst>
              <a:path h="957262" w="8472488">
                <a:moveTo>
                  <a:pt x="0" y="0"/>
                </a:moveTo>
                <a:lnTo>
                  <a:pt x="8472487" y="0"/>
                </a:lnTo>
                <a:lnTo>
                  <a:pt x="8472487" y="957263"/>
                </a:lnTo>
                <a:lnTo>
                  <a:pt x="0" y="9572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4" id="34"/>
          <p:cNvSpPr/>
          <p:nvPr/>
        </p:nvSpPr>
        <p:spPr>
          <a:xfrm flipH="false" flipV="false" rot="0">
            <a:off x="4426453" y="5130070"/>
            <a:ext cx="1285875" cy="1714500"/>
          </a:xfrm>
          <a:custGeom>
            <a:avLst/>
            <a:gdLst/>
            <a:ahLst/>
            <a:cxnLst/>
            <a:rect r="r" b="b" t="t" l="l"/>
            <a:pathLst>
              <a:path h="1714500" w="1285875">
                <a:moveTo>
                  <a:pt x="0" y="0"/>
                </a:moveTo>
                <a:lnTo>
                  <a:pt x="1285875" y="0"/>
                </a:lnTo>
                <a:lnTo>
                  <a:pt x="1285875" y="1714500"/>
                </a:lnTo>
                <a:lnTo>
                  <a:pt x="0" y="17145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5" id="35"/>
          <p:cNvSpPr/>
          <p:nvPr/>
        </p:nvSpPr>
        <p:spPr>
          <a:xfrm flipH="false" flipV="false" rot="0">
            <a:off x="5549451" y="5259986"/>
            <a:ext cx="8472488" cy="957262"/>
          </a:xfrm>
          <a:custGeom>
            <a:avLst/>
            <a:gdLst/>
            <a:ahLst/>
            <a:cxnLst/>
            <a:rect r="r" b="b" t="t" l="l"/>
            <a:pathLst>
              <a:path h="957262" w="8472488">
                <a:moveTo>
                  <a:pt x="0" y="0"/>
                </a:moveTo>
                <a:lnTo>
                  <a:pt x="8472487" y="0"/>
                </a:lnTo>
                <a:lnTo>
                  <a:pt x="8472487" y="957262"/>
                </a:lnTo>
                <a:lnTo>
                  <a:pt x="0" y="95726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6" id="36"/>
          <p:cNvSpPr/>
          <p:nvPr/>
        </p:nvSpPr>
        <p:spPr>
          <a:xfrm flipH="false" flipV="false" rot="0">
            <a:off x="4426453" y="6372611"/>
            <a:ext cx="1285875" cy="1714500"/>
          </a:xfrm>
          <a:custGeom>
            <a:avLst/>
            <a:gdLst/>
            <a:ahLst/>
            <a:cxnLst/>
            <a:rect r="r" b="b" t="t" l="l"/>
            <a:pathLst>
              <a:path h="1714500" w="1285875">
                <a:moveTo>
                  <a:pt x="0" y="0"/>
                </a:moveTo>
                <a:lnTo>
                  <a:pt x="1285875" y="0"/>
                </a:lnTo>
                <a:lnTo>
                  <a:pt x="1285875" y="1714500"/>
                </a:lnTo>
                <a:lnTo>
                  <a:pt x="0" y="17145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7" id="37"/>
          <p:cNvSpPr/>
          <p:nvPr/>
        </p:nvSpPr>
        <p:spPr>
          <a:xfrm flipH="false" flipV="false" rot="0">
            <a:off x="5549451" y="6502527"/>
            <a:ext cx="8472488" cy="957262"/>
          </a:xfrm>
          <a:custGeom>
            <a:avLst/>
            <a:gdLst/>
            <a:ahLst/>
            <a:cxnLst/>
            <a:rect r="r" b="b" t="t" l="l"/>
            <a:pathLst>
              <a:path h="957262" w="8472488">
                <a:moveTo>
                  <a:pt x="0" y="0"/>
                </a:moveTo>
                <a:lnTo>
                  <a:pt x="8472487" y="0"/>
                </a:lnTo>
                <a:lnTo>
                  <a:pt x="8472487" y="957263"/>
                </a:lnTo>
                <a:lnTo>
                  <a:pt x="0" y="95726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38" id="38"/>
          <p:cNvSpPr/>
          <p:nvPr/>
        </p:nvSpPr>
        <p:spPr>
          <a:xfrm flipH="false" flipV="false" rot="0">
            <a:off x="4426453" y="7615180"/>
            <a:ext cx="1285875" cy="1714500"/>
          </a:xfrm>
          <a:custGeom>
            <a:avLst/>
            <a:gdLst/>
            <a:ahLst/>
            <a:cxnLst/>
            <a:rect r="r" b="b" t="t" l="l"/>
            <a:pathLst>
              <a:path h="1714500" w="1285875">
                <a:moveTo>
                  <a:pt x="0" y="0"/>
                </a:moveTo>
                <a:lnTo>
                  <a:pt x="1285875" y="0"/>
                </a:lnTo>
                <a:lnTo>
                  <a:pt x="1285875" y="1714500"/>
                </a:lnTo>
                <a:lnTo>
                  <a:pt x="0" y="17145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9" id="39"/>
          <p:cNvSpPr/>
          <p:nvPr/>
        </p:nvSpPr>
        <p:spPr>
          <a:xfrm flipH="false" flipV="false" rot="0">
            <a:off x="5549451" y="7745125"/>
            <a:ext cx="8472488" cy="957262"/>
          </a:xfrm>
          <a:custGeom>
            <a:avLst/>
            <a:gdLst/>
            <a:ahLst/>
            <a:cxnLst/>
            <a:rect r="r" b="b" t="t" l="l"/>
            <a:pathLst>
              <a:path h="957262" w="8472488">
                <a:moveTo>
                  <a:pt x="0" y="0"/>
                </a:moveTo>
                <a:lnTo>
                  <a:pt x="8472487" y="0"/>
                </a:lnTo>
                <a:lnTo>
                  <a:pt x="8472487" y="957263"/>
                </a:lnTo>
                <a:lnTo>
                  <a:pt x="0" y="957263"/>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grpSp>
        <p:nvGrpSpPr>
          <p:cNvPr name="Group 40" id="40"/>
          <p:cNvGrpSpPr/>
          <p:nvPr/>
        </p:nvGrpSpPr>
        <p:grpSpPr>
          <a:xfrm rot="0">
            <a:off x="3909346" y="1747361"/>
            <a:ext cx="10758488" cy="642938"/>
            <a:chOff x="0" y="0"/>
            <a:chExt cx="9563100" cy="571500"/>
          </a:xfrm>
        </p:grpSpPr>
        <p:sp>
          <p:nvSpPr>
            <p:cNvPr name="Freeform 41" id="41"/>
            <p:cNvSpPr/>
            <p:nvPr/>
          </p:nvSpPr>
          <p:spPr>
            <a:xfrm flipH="false" flipV="false" rot="0">
              <a:off x="0" y="0"/>
              <a:ext cx="9563100" cy="571500"/>
            </a:xfrm>
            <a:custGeom>
              <a:avLst/>
              <a:gdLst/>
              <a:ahLst/>
              <a:cxnLst/>
              <a:rect r="r" b="b" t="t" l="l"/>
              <a:pathLst>
                <a:path h="571500" w="9563100">
                  <a:moveTo>
                    <a:pt x="0" y="0"/>
                  </a:moveTo>
                  <a:lnTo>
                    <a:pt x="9563100" y="0"/>
                  </a:lnTo>
                  <a:lnTo>
                    <a:pt x="9563100" y="571500"/>
                  </a:lnTo>
                  <a:lnTo>
                    <a:pt x="0" y="571500"/>
                  </a:lnTo>
                  <a:lnTo>
                    <a:pt x="0" y="0"/>
                  </a:lnTo>
                  <a:close/>
                </a:path>
              </a:pathLst>
            </a:custGeom>
            <a:blipFill>
              <a:blip r:embed="rId22"/>
              <a:stretch>
                <a:fillRect l="0" t="0" r="0" b="0"/>
              </a:stretch>
            </a:blipFill>
          </p:spPr>
        </p:sp>
      </p:grpSp>
      <p:grpSp>
        <p:nvGrpSpPr>
          <p:cNvPr name="Group 42" id="42"/>
          <p:cNvGrpSpPr/>
          <p:nvPr/>
        </p:nvGrpSpPr>
        <p:grpSpPr>
          <a:xfrm rot="0">
            <a:off x="7144607" y="1680924"/>
            <a:ext cx="4443412" cy="878681"/>
            <a:chOff x="0" y="0"/>
            <a:chExt cx="3949700" cy="781050"/>
          </a:xfrm>
        </p:grpSpPr>
        <p:sp>
          <p:nvSpPr>
            <p:cNvPr name="Freeform 43" id="43"/>
            <p:cNvSpPr/>
            <p:nvPr/>
          </p:nvSpPr>
          <p:spPr>
            <a:xfrm flipH="false" flipV="false" rot="0">
              <a:off x="0" y="0"/>
              <a:ext cx="3949700" cy="781050"/>
            </a:xfrm>
            <a:custGeom>
              <a:avLst/>
              <a:gdLst/>
              <a:ahLst/>
              <a:cxnLst/>
              <a:rect r="r" b="b" t="t" l="l"/>
              <a:pathLst>
                <a:path h="781050" w="3949700">
                  <a:moveTo>
                    <a:pt x="0" y="0"/>
                  </a:moveTo>
                  <a:lnTo>
                    <a:pt x="3949700" y="0"/>
                  </a:lnTo>
                  <a:lnTo>
                    <a:pt x="3949700" y="781050"/>
                  </a:lnTo>
                  <a:lnTo>
                    <a:pt x="0" y="781050"/>
                  </a:lnTo>
                  <a:lnTo>
                    <a:pt x="0" y="0"/>
                  </a:lnTo>
                  <a:close/>
                </a:path>
              </a:pathLst>
            </a:custGeom>
            <a:blipFill>
              <a:blip r:embed="rId23"/>
              <a:stretch>
                <a:fillRect l="0" t="0" r="0" b="0"/>
              </a:stretch>
            </a:blipFill>
          </p:spPr>
        </p:sp>
      </p:grpSp>
      <p:grpSp>
        <p:nvGrpSpPr>
          <p:cNvPr name="Group 44" id="44"/>
          <p:cNvGrpSpPr/>
          <p:nvPr/>
        </p:nvGrpSpPr>
        <p:grpSpPr>
          <a:xfrm rot="0">
            <a:off x="3987613" y="1787752"/>
            <a:ext cx="10601325" cy="485775"/>
            <a:chOff x="0" y="0"/>
            <a:chExt cx="9423400" cy="431800"/>
          </a:xfrm>
        </p:grpSpPr>
        <p:sp>
          <p:nvSpPr>
            <p:cNvPr name="Freeform 45" id="45"/>
            <p:cNvSpPr/>
            <p:nvPr/>
          </p:nvSpPr>
          <p:spPr>
            <a:xfrm flipH="false" flipV="false" rot="0">
              <a:off x="0" y="0"/>
              <a:ext cx="9423400" cy="431800"/>
            </a:xfrm>
            <a:custGeom>
              <a:avLst/>
              <a:gdLst/>
              <a:ahLst/>
              <a:cxnLst/>
              <a:rect r="r" b="b" t="t" l="l"/>
              <a:pathLst>
                <a:path h="431800" w="9423400">
                  <a:moveTo>
                    <a:pt x="0" y="0"/>
                  </a:moveTo>
                  <a:lnTo>
                    <a:pt x="9423400" y="0"/>
                  </a:lnTo>
                  <a:lnTo>
                    <a:pt x="9423400" y="431800"/>
                  </a:lnTo>
                  <a:lnTo>
                    <a:pt x="0" y="431800"/>
                  </a:lnTo>
                  <a:lnTo>
                    <a:pt x="0" y="0"/>
                  </a:lnTo>
                  <a:close/>
                </a:path>
              </a:pathLst>
            </a:custGeom>
            <a:blipFill>
              <a:blip r:embed="rId24"/>
              <a:stretch>
                <a:fillRect l="0" t="0" r="0" b="0"/>
              </a:stretch>
            </a:blipFill>
          </p:spPr>
        </p:sp>
      </p:grpSp>
      <p:sp>
        <p:nvSpPr>
          <p:cNvPr name="TextBox 46" id="46"/>
          <p:cNvSpPr txBox="true"/>
          <p:nvPr/>
        </p:nvSpPr>
        <p:spPr>
          <a:xfrm rot="0">
            <a:off x="15363063" y="14549"/>
            <a:ext cx="277820"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3 </a:t>
            </a:r>
          </a:p>
        </p:txBody>
      </p:sp>
      <p:sp>
        <p:nvSpPr>
          <p:cNvPr name="TextBox 47" id="47"/>
          <p:cNvSpPr txBox="true"/>
          <p:nvPr/>
        </p:nvSpPr>
        <p:spPr>
          <a:xfrm rot="0">
            <a:off x="5020056" y="3208815"/>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a:ea typeface="Georgia"/>
                <a:cs typeface="Georgia"/>
                <a:sym typeface="Georgia"/>
              </a:rPr>
              <a:t>.</a:t>
            </a:r>
          </a:p>
        </p:txBody>
      </p:sp>
      <p:sp>
        <p:nvSpPr>
          <p:cNvPr name="TextBox 48" id="48"/>
          <p:cNvSpPr txBox="true"/>
          <p:nvPr/>
        </p:nvSpPr>
        <p:spPr>
          <a:xfrm rot="0">
            <a:off x="5020056" y="4451628"/>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a:ea typeface="Georgia"/>
                <a:cs typeface="Georgia"/>
                <a:sym typeface="Georgia"/>
              </a:rPr>
              <a:t>.</a:t>
            </a:r>
          </a:p>
        </p:txBody>
      </p:sp>
      <p:sp>
        <p:nvSpPr>
          <p:cNvPr name="TextBox 49" id="49"/>
          <p:cNvSpPr txBox="true"/>
          <p:nvPr/>
        </p:nvSpPr>
        <p:spPr>
          <a:xfrm rot="0">
            <a:off x="5020056" y="5694069"/>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a:ea typeface="Georgia"/>
                <a:cs typeface="Georgia"/>
                <a:sym typeface="Georgia"/>
              </a:rPr>
              <a:t>.</a:t>
            </a:r>
          </a:p>
        </p:txBody>
      </p:sp>
      <p:sp>
        <p:nvSpPr>
          <p:cNvPr name="TextBox 50" id="50"/>
          <p:cNvSpPr txBox="true"/>
          <p:nvPr/>
        </p:nvSpPr>
        <p:spPr>
          <a:xfrm rot="0">
            <a:off x="5020056" y="6936896"/>
            <a:ext cx="99784" cy="486175"/>
          </a:xfrm>
          <a:prstGeom prst="rect">
            <a:avLst/>
          </a:prstGeom>
        </p:spPr>
        <p:txBody>
          <a:bodyPr anchor="t" rtlCol="false" tIns="0" lIns="0" bIns="0" rIns="0">
            <a:spAutoFit/>
          </a:bodyPr>
          <a:lstStyle/>
          <a:p>
            <a:pPr algn="l">
              <a:lnSpc>
                <a:spcPts val="3994"/>
              </a:lnSpc>
            </a:pPr>
            <a:r>
              <a:rPr lang="en-US" sz="2853">
                <a:solidFill>
                  <a:srgbClr val="FFFFFF"/>
                </a:solidFill>
                <a:latin typeface="Georgia"/>
                <a:ea typeface="Georgia"/>
                <a:cs typeface="Georgia"/>
                <a:sym typeface="Georgia"/>
              </a:rPr>
              <a:t>.</a:t>
            </a:r>
          </a:p>
        </p:txBody>
      </p:sp>
      <p:sp>
        <p:nvSpPr>
          <p:cNvPr name="TextBox 51" id="51"/>
          <p:cNvSpPr txBox="true"/>
          <p:nvPr/>
        </p:nvSpPr>
        <p:spPr>
          <a:xfrm rot="0">
            <a:off x="5759191" y="2923632"/>
            <a:ext cx="2943568" cy="52287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•Sıdk: Doğru olmak </a:t>
            </a:r>
          </a:p>
        </p:txBody>
      </p:sp>
      <p:sp>
        <p:nvSpPr>
          <p:cNvPr name="TextBox 52" id="52"/>
          <p:cNvSpPr txBox="true"/>
          <p:nvPr/>
        </p:nvSpPr>
        <p:spPr>
          <a:xfrm rot="0">
            <a:off x="5759191" y="4204907"/>
            <a:ext cx="3856425"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•Emanet: Güvenilir olmak </a:t>
            </a:r>
          </a:p>
        </p:txBody>
      </p:sp>
      <p:sp>
        <p:nvSpPr>
          <p:cNvPr name="TextBox 53" id="53"/>
          <p:cNvSpPr txBox="true"/>
          <p:nvPr/>
        </p:nvSpPr>
        <p:spPr>
          <a:xfrm rot="0">
            <a:off x="5759191" y="5447733"/>
            <a:ext cx="4281964"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•Fetanet: Akıllı ve zeki olmak </a:t>
            </a:r>
          </a:p>
        </p:txBody>
      </p:sp>
      <p:sp>
        <p:nvSpPr>
          <p:cNvPr name="TextBox 54" id="54"/>
          <p:cNvSpPr txBox="true"/>
          <p:nvPr/>
        </p:nvSpPr>
        <p:spPr>
          <a:xfrm rot="0">
            <a:off x="7431786" y="1758501"/>
            <a:ext cx="3789631"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Peygamberlerin Özellikleri</a:t>
            </a:r>
          </a:p>
        </p:txBody>
      </p:sp>
      <p:sp>
        <p:nvSpPr>
          <p:cNvPr name="TextBox 55" id="55"/>
          <p:cNvSpPr txBox="true"/>
          <p:nvPr/>
        </p:nvSpPr>
        <p:spPr>
          <a:xfrm rot="0">
            <a:off x="5759191" y="6690174"/>
            <a:ext cx="6350594"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•İsmet: Günah işlemekten korunmuş olmak </a:t>
            </a:r>
          </a:p>
        </p:txBody>
      </p:sp>
      <p:sp>
        <p:nvSpPr>
          <p:cNvPr name="TextBox 56" id="56"/>
          <p:cNvSpPr txBox="true"/>
          <p:nvPr/>
        </p:nvSpPr>
        <p:spPr>
          <a:xfrm rot="0">
            <a:off x="5759191" y="7932987"/>
            <a:ext cx="8112214"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•Tebliğ: Allah’tan (cc) aldığı vahiyleri insanlara bildirmek </a:t>
            </a:r>
          </a:p>
        </p:txBody>
      </p:sp>
      <p:sp>
        <p:nvSpPr>
          <p:cNvPr name="TextBox 57" id="57"/>
          <p:cNvSpPr txBox="true"/>
          <p:nvPr/>
        </p:nvSpPr>
        <p:spPr>
          <a:xfrm rot="0">
            <a:off x="5020056" y="8179351"/>
            <a:ext cx="99884" cy="486618"/>
          </a:xfrm>
          <a:prstGeom prst="rect">
            <a:avLst/>
          </a:prstGeom>
        </p:spPr>
        <p:txBody>
          <a:bodyPr anchor="t" rtlCol="false" tIns="0" lIns="0" bIns="0" rIns="0">
            <a:spAutoFit/>
          </a:bodyPr>
          <a:lstStyle/>
          <a:p>
            <a:pPr algn="l">
              <a:lnSpc>
                <a:spcPts val="3998"/>
              </a:lnSpc>
            </a:pPr>
            <a:r>
              <a:rPr lang="en-US" sz="2856">
                <a:solidFill>
                  <a:srgbClr val="FFFFFF"/>
                </a:solidFill>
                <a:latin typeface="Georgia"/>
                <a:ea typeface="Georgia"/>
                <a:cs typeface="Georgia"/>
                <a:sym typeface="Georgia"/>
              </a:rPr>
              <a:t>.</a:t>
            </a:r>
          </a:p>
        </p:txBody>
      </p:sp>
      <p:sp>
        <p:nvSpPr>
          <p:cNvPr name="TextBox 58" id="58"/>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2286000" y="2127123"/>
            <a:ext cx="13716000" cy="4602861"/>
            <a:chOff x="0" y="0"/>
            <a:chExt cx="12192000" cy="4091432"/>
          </a:xfrm>
        </p:grpSpPr>
        <p:sp>
          <p:nvSpPr>
            <p:cNvPr name="Freeform 4" id="4"/>
            <p:cNvSpPr/>
            <p:nvPr/>
          </p:nvSpPr>
          <p:spPr>
            <a:xfrm flipH="false" flipV="false" rot="0">
              <a:off x="0" y="0"/>
              <a:ext cx="12192000" cy="4091432"/>
            </a:xfrm>
            <a:custGeom>
              <a:avLst/>
              <a:gdLst/>
              <a:ahLst/>
              <a:cxnLst/>
              <a:rect r="r" b="b" t="t" l="l"/>
              <a:pathLst>
                <a:path h="4091432" w="12192000">
                  <a:moveTo>
                    <a:pt x="0" y="0"/>
                  </a:moveTo>
                  <a:lnTo>
                    <a:pt x="12192000" y="0"/>
                  </a:lnTo>
                  <a:lnTo>
                    <a:pt x="12192000" y="4091432"/>
                  </a:lnTo>
                  <a:lnTo>
                    <a:pt x="0" y="4091432"/>
                  </a:lnTo>
                  <a:lnTo>
                    <a:pt x="0" y="0"/>
                  </a:lnTo>
                  <a:close/>
                </a:path>
              </a:pathLst>
            </a:custGeom>
            <a:blipFill>
              <a:blip r:embed="rId4"/>
              <a:stretch>
                <a:fillRect l="0" t="0" r="0" b="0"/>
              </a:stretch>
            </a:blipFill>
          </p:spPr>
        </p:sp>
      </p:grpSp>
      <p:grpSp>
        <p:nvGrpSpPr>
          <p:cNvPr name="Group 5" id="5"/>
          <p:cNvGrpSpPr/>
          <p:nvPr/>
        </p:nvGrpSpPr>
        <p:grpSpPr>
          <a:xfrm rot="0">
            <a:off x="13813155" y="2127123"/>
            <a:ext cx="2188845" cy="4602861"/>
            <a:chOff x="0" y="0"/>
            <a:chExt cx="1945640" cy="4091432"/>
          </a:xfrm>
        </p:grpSpPr>
        <p:sp>
          <p:nvSpPr>
            <p:cNvPr name="Freeform 6" id="6"/>
            <p:cNvSpPr/>
            <p:nvPr/>
          </p:nvSpPr>
          <p:spPr>
            <a:xfrm flipH="false" flipV="false" rot="0">
              <a:off x="0" y="0"/>
              <a:ext cx="1945640" cy="4091432"/>
            </a:xfrm>
            <a:custGeom>
              <a:avLst/>
              <a:gdLst/>
              <a:ahLst/>
              <a:cxnLst/>
              <a:rect r="r" b="b" t="t" l="l"/>
              <a:pathLst>
                <a:path h="4091432" w="1945640">
                  <a:moveTo>
                    <a:pt x="0" y="0"/>
                  </a:moveTo>
                  <a:lnTo>
                    <a:pt x="1945640" y="0"/>
                  </a:lnTo>
                  <a:lnTo>
                    <a:pt x="1945640" y="4091432"/>
                  </a:lnTo>
                  <a:lnTo>
                    <a:pt x="0" y="4091432"/>
                  </a:lnTo>
                  <a:lnTo>
                    <a:pt x="0" y="0"/>
                  </a:lnTo>
                  <a:close/>
                </a:path>
              </a:pathLst>
            </a:custGeom>
            <a:blipFill>
              <a:blip r:embed="rId5"/>
              <a:stretch>
                <a:fillRect l="0" t="0" r="0" b="0"/>
              </a:stretch>
            </a:blipFill>
          </p:spPr>
        </p:sp>
      </p:grpSp>
      <p:sp>
        <p:nvSpPr>
          <p:cNvPr name="Freeform 7" id="7"/>
          <p:cNvSpPr/>
          <p:nvPr/>
        </p:nvSpPr>
        <p:spPr>
          <a:xfrm flipH="false" flipV="false" rot="0">
            <a:off x="3465790" y="2736342"/>
            <a:ext cx="11665444" cy="2304288"/>
          </a:xfrm>
          <a:custGeom>
            <a:avLst/>
            <a:gdLst/>
            <a:ahLst/>
            <a:cxnLst/>
            <a:rect r="r" b="b" t="t" l="l"/>
            <a:pathLst>
              <a:path h="2304288" w="11665444">
                <a:moveTo>
                  <a:pt x="0" y="0"/>
                </a:moveTo>
                <a:lnTo>
                  <a:pt x="11665444" y="0"/>
                </a:lnTo>
                <a:lnTo>
                  <a:pt x="11665444" y="2304288"/>
                </a:lnTo>
                <a:lnTo>
                  <a:pt x="0" y="23042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5359634" y="14549"/>
            <a:ext cx="28132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4 </a:t>
            </a:r>
          </a:p>
        </p:txBody>
      </p:sp>
      <p:sp>
        <p:nvSpPr>
          <p:cNvPr name="TextBox 9" id="9"/>
          <p:cNvSpPr txBox="true"/>
          <p:nvPr/>
        </p:nvSpPr>
        <p:spPr>
          <a:xfrm rot="0">
            <a:off x="4420738" y="5695640"/>
            <a:ext cx="9465497" cy="2118108"/>
          </a:xfrm>
          <a:prstGeom prst="rect">
            <a:avLst/>
          </a:prstGeom>
        </p:spPr>
        <p:txBody>
          <a:bodyPr anchor="t" rtlCol="false" tIns="0" lIns="0" bIns="0" rIns="0">
            <a:spAutoFit/>
          </a:bodyPr>
          <a:lstStyle/>
          <a:p>
            <a:pPr algn="l">
              <a:lnSpc>
                <a:spcPts val="3237"/>
              </a:lnSpc>
            </a:pPr>
            <a:r>
              <a:rPr lang="en-US" sz="2700">
                <a:solidFill>
                  <a:srgbClr val="000000"/>
                </a:solidFill>
                <a:latin typeface="Calibri (MS)"/>
                <a:ea typeface="Calibri (MS)"/>
                <a:cs typeface="Calibri (MS)"/>
                <a:sym typeface="Calibri (MS)"/>
              </a:rPr>
              <a:t>“En güzel örnek” anlamına gelir. Hz. Peygamber’in örnek ahlakıyla ahlaklanarak başkalarına örnek olmaktır. Ayrıca “inanç, ibadet, ticaret, eğitim, öğretim ve ahlak başta olmak üzere hayatın her alanında Müslümanların kendilerine örnek almaları gereken tek ve en güzel model” anlamında Hz. Muhammed’in (sav) sıfatıdır. </a:t>
            </a:r>
          </a:p>
        </p:txBody>
      </p:sp>
      <p:sp>
        <p:nvSpPr>
          <p:cNvPr name="TextBox 10" id="10"/>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051810" y="4818888"/>
            <a:ext cx="4202811" cy="3437001"/>
            <a:chOff x="0" y="0"/>
            <a:chExt cx="3735832" cy="3055112"/>
          </a:xfrm>
        </p:grpSpPr>
        <p:sp>
          <p:nvSpPr>
            <p:cNvPr name="Freeform 4" id="4"/>
            <p:cNvSpPr/>
            <p:nvPr/>
          </p:nvSpPr>
          <p:spPr>
            <a:xfrm flipH="false" flipV="false" rot="0">
              <a:off x="0" y="0"/>
              <a:ext cx="3735832" cy="3055112"/>
            </a:xfrm>
            <a:custGeom>
              <a:avLst/>
              <a:gdLst/>
              <a:ahLst/>
              <a:cxnLst/>
              <a:rect r="r" b="b" t="t" l="l"/>
              <a:pathLst>
                <a:path h="3055112" w="3735832">
                  <a:moveTo>
                    <a:pt x="0" y="0"/>
                  </a:moveTo>
                  <a:lnTo>
                    <a:pt x="3735832" y="0"/>
                  </a:lnTo>
                  <a:lnTo>
                    <a:pt x="3735832" y="3055112"/>
                  </a:lnTo>
                  <a:lnTo>
                    <a:pt x="0" y="3055112"/>
                  </a:lnTo>
                  <a:lnTo>
                    <a:pt x="0" y="0"/>
                  </a:lnTo>
                  <a:close/>
                </a:path>
              </a:pathLst>
            </a:custGeom>
            <a:blipFill>
              <a:blip r:embed="rId4"/>
              <a:stretch>
                <a:fillRect l="0" t="0" r="0" b="0"/>
              </a:stretch>
            </a:blipFill>
          </p:spPr>
        </p:sp>
      </p:grpSp>
      <p:grpSp>
        <p:nvGrpSpPr>
          <p:cNvPr name="Group 5" id="5"/>
          <p:cNvGrpSpPr/>
          <p:nvPr/>
        </p:nvGrpSpPr>
        <p:grpSpPr>
          <a:xfrm rot="0">
            <a:off x="6862572" y="5951601"/>
            <a:ext cx="4046220" cy="3435858"/>
            <a:chOff x="0" y="0"/>
            <a:chExt cx="3596640" cy="3054096"/>
          </a:xfrm>
        </p:grpSpPr>
        <p:sp>
          <p:nvSpPr>
            <p:cNvPr name="Freeform 6" id="6"/>
            <p:cNvSpPr/>
            <p:nvPr/>
          </p:nvSpPr>
          <p:spPr>
            <a:xfrm flipH="false" flipV="false" rot="0">
              <a:off x="0" y="0"/>
              <a:ext cx="3596640" cy="3054096"/>
            </a:xfrm>
            <a:custGeom>
              <a:avLst/>
              <a:gdLst/>
              <a:ahLst/>
              <a:cxnLst/>
              <a:rect r="r" b="b" t="t" l="l"/>
              <a:pathLst>
                <a:path h="3054096" w="3596640">
                  <a:moveTo>
                    <a:pt x="0" y="0"/>
                  </a:moveTo>
                  <a:lnTo>
                    <a:pt x="3596640" y="0"/>
                  </a:lnTo>
                  <a:lnTo>
                    <a:pt x="3596640" y="3054096"/>
                  </a:lnTo>
                  <a:lnTo>
                    <a:pt x="0" y="3054096"/>
                  </a:lnTo>
                  <a:lnTo>
                    <a:pt x="0" y="0"/>
                  </a:lnTo>
                  <a:close/>
                </a:path>
              </a:pathLst>
            </a:custGeom>
            <a:blipFill>
              <a:blip r:embed="rId5"/>
              <a:stretch>
                <a:fillRect l="0" t="0" r="0" b="0"/>
              </a:stretch>
            </a:blipFill>
          </p:spPr>
        </p:sp>
      </p:grpSp>
      <p:grpSp>
        <p:nvGrpSpPr>
          <p:cNvPr name="Group 7" id="7"/>
          <p:cNvGrpSpPr/>
          <p:nvPr/>
        </p:nvGrpSpPr>
        <p:grpSpPr>
          <a:xfrm rot="0">
            <a:off x="10768203" y="4818888"/>
            <a:ext cx="4046220" cy="3437001"/>
            <a:chOff x="0" y="0"/>
            <a:chExt cx="3596640" cy="3055112"/>
          </a:xfrm>
        </p:grpSpPr>
        <p:sp>
          <p:nvSpPr>
            <p:cNvPr name="Freeform 8" id="8"/>
            <p:cNvSpPr/>
            <p:nvPr/>
          </p:nvSpPr>
          <p:spPr>
            <a:xfrm flipH="false" flipV="false" rot="0">
              <a:off x="0" y="0"/>
              <a:ext cx="3596640" cy="3055112"/>
            </a:xfrm>
            <a:custGeom>
              <a:avLst/>
              <a:gdLst/>
              <a:ahLst/>
              <a:cxnLst/>
              <a:rect r="r" b="b" t="t" l="l"/>
              <a:pathLst>
                <a:path h="3055112" w="3596640">
                  <a:moveTo>
                    <a:pt x="0" y="0"/>
                  </a:moveTo>
                  <a:lnTo>
                    <a:pt x="3596640" y="0"/>
                  </a:lnTo>
                  <a:lnTo>
                    <a:pt x="3596640" y="3055112"/>
                  </a:lnTo>
                  <a:lnTo>
                    <a:pt x="0" y="3055112"/>
                  </a:lnTo>
                  <a:lnTo>
                    <a:pt x="0" y="0"/>
                  </a:lnTo>
                  <a:close/>
                </a:path>
              </a:pathLst>
            </a:custGeom>
            <a:blipFill>
              <a:blip r:embed="rId6"/>
              <a:stretch>
                <a:fillRect l="0" t="0" r="0" b="0"/>
              </a:stretch>
            </a:blipFill>
          </p:spPr>
        </p:sp>
      </p:grpSp>
      <p:grpSp>
        <p:nvGrpSpPr>
          <p:cNvPr name="Group 9" id="9"/>
          <p:cNvGrpSpPr/>
          <p:nvPr/>
        </p:nvGrpSpPr>
        <p:grpSpPr>
          <a:xfrm rot="-5400000">
            <a:off x="7298341" y="2839498"/>
            <a:ext cx="2147126" cy="3672459"/>
            <a:chOff x="0" y="0"/>
            <a:chExt cx="1908556" cy="3264408"/>
          </a:xfrm>
        </p:grpSpPr>
        <p:sp>
          <p:nvSpPr>
            <p:cNvPr name="Freeform 10" id="10"/>
            <p:cNvSpPr/>
            <p:nvPr/>
          </p:nvSpPr>
          <p:spPr>
            <a:xfrm flipH="false" flipV="false" rot="0">
              <a:off x="0" y="0"/>
              <a:ext cx="1908556" cy="3264408"/>
            </a:xfrm>
            <a:custGeom>
              <a:avLst/>
              <a:gdLst/>
              <a:ahLst/>
              <a:cxnLst/>
              <a:rect r="r" b="b" t="t" l="l"/>
              <a:pathLst>
                <a:path h="3264408" w="1908556">
                  <a:moveTo>
                    <a:pt x="0" y="0"/>
                  </a:moveTo>
                  <a:lnTo>
                    <a:pt x="1908556" y="0"/>
                  </a:lnTo>
                  <a:lnTo>
                    <a:pt x="1908556" y="3264408"/>
                  </a:lnTo>
                  <a:lnTo>
                    <a:pt x="0" y="3264408"/>
                  </a:lnTo>
                  <a:lnTo>
                    <a:pt x="0" y="0"/>
                  </a:lnTo>
                  <a:close/>
                </a:path>
              </a:pathLst>
            </a:custGeom>
            <a:blipFill>
              <a:blip r:embed="rId7"/>
              <a:stretch>
                <a:fillRect l="0" t="0" r="0" b="0"/>
              </a:stretch>
            </a:blipFill>
          </p:spPr>
        </p:sp>
      </p:grpSp>
      <p:sp>
        <p:nvSpPr>
          <p:cNvPr name="Freeform 11" id="11"/>
          <p:cNvSpPr/>
          <p:nvPr/>
        </p:nvSpPr>
        <p:spPr>
          <a:xfrm flipH="false" flipV="false" rot="0">
            <a:off x="6361752" y="2320862"/>
            <a:ext cx="4956805" cy="1382644"/>
          </a:xfrm>
          <a:custGeom>
            <a:avLst/>
            <a:gdLst/>
            <a:ahLst/>
            <a:cxnLst/>
            <a:rect r="r" b="b" t="t" l="l"/>
            <a:pathLst>
              <a:path h="1382644" w="4956805">
                <a:moveTo>
                  <a:pt x="0" y="0"/>
                </a:moveTo>
                <a:lnTo>
                  <a:pt x="4956805" y="0"/>
                </a:lnTo>
                <a:lnTo>
                  <a:pt x="4956805" y="1382644"/>
                </a:lnTo>
                <a:lnTo>
                  <a:pt x="0" y="138264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2674620">
            <a:off x="4958491" y="1927898"/>
            <a:ext cx="1575926" cy="3672416"/>
            <a:chOff x="0" y="0"/>
            <a:chExt cx="1400823" cy="3264370"/>
          </a:xfrm>
        </p:grpSpPr>
        <p:sp>
          <p:nvSpPr>
            <p:cNvPr name="Freeform 13" id="13"/>
            <p:cNvSpPr/>
            <p:nvPr/>
          </p:nvSpPr>
          <p:spPr>
            <a:xfrm flipH="false" flipV="false" rot="0">
              <a:off x="0" y="0"/>
              <a:ext cx="1400810" cy="3264408"/>
            </a:xfrm>
            <a:custGeom>
              <a:avLst/>
              <a:gdLst/>
              <a:ahLst/>
              <a:cxnLst/>
              <a:rect r="r" b="b" t="t" l="l"/>
              <a:pathLst>
                <a:path h="3264408" w="1400810">
                  <a:moveTo>
                    <a:pt x="1400810" y="0"/>
                  </a:moveTo>
                  <a:lnTo>
                    <a:pt x="127" y="0"/>
                  </a:lnTo>
                  <a:lnTo>
                    <a:pt x="0" y="3264408"/>
                  </a:lnTo>
                  <a:lnTo>
                    <a:pt x="1400683" y="3264408"/>
                  </a:lnTo>
                  <a:lnTo>
                    <a:pt x="1400810" y="0"/>
                  </a:lnTo>
                  <a:close/>
                </a:path>
              </a:pathLst>
            </a:custGeom>
            <a:blipFill>
              <a:blip r:embed="rId7"/>
              <a:stretch>
                <a:fillRect l="0" t="0" r="0" b="1"/>
              </a:stretch>
            </a:blipFill>
          </p:spPr>
        </p:sp>
      </p:grpSp>
      <p:grpSp>
        <p:nvGrpSpPr>
          <p:cNvPr name="Group 14" id="14"/>
          <p:cNvGrpSpPr/>
          <p:nvPr/>
        </p:nvGrpSpPr>
        <p:grpSpPr>
          <a:xfrm rot="-8003940">
            <a:off x="10533974" y="2583123"/>
            <a:ext cx="1575911" cy="3672545"/>
            <a:chOff x="0" y="0"/>
            <a:chExt cx="1400810" cy="3264484"/>
          </a:xfrm>
        </p:grpSpPr>
        <p:sp>
          <p:nvSpPr>
            <p:cNvPr name="Freeform 15" id="15"/>
            <p:cNvSpPr/>
            <p:nvPr/>
          </p:nvSpPr>
          <p:spPr>
            <a:xfrm flipH="false" flipV="false" rot="0">
              <a:off x="0" y="0"/>
              <a:ext cx="1400810" cy="3264535"/>
            </a:xfrm>
            <a:custGeom>
              <a:avLst/>
              <a:gdLst/>
              <a:ahLst/>
              <a:cxnLst/>
              <a:rect r="r" b="b" t="t" l="l"/>
              <a:pathLst>
                <a:path h="3264535" w="1400810">
                  <a:moveTo>
                    <a:pt x="1400810" y="3264408"/>
                  </a:moveTo>
                  <a:lnTo>
                    <a:pt x="1400683" y="0"/>
                  </a:lnTo>
                  <a:lnTo>
                    <a:pt x="0" y="0"/>
                  </a:lnTo>
                  <a:lnTo>
                    <a:pt x="127" y="3264535"/>
                  </a:lnTo>
                  <a:lnTo>
                    <a:pt x="1400810" y="3264535"/>
                  </a:lnTo>
                  <a:close/>
                </a:path>
              </a:pathLst>
            </a:custGeom>
            <a:blipFill>
              <a:blip r:embed="rId7"/>
              <a:stretch>
                <a:fillRect l="0" t="0" r="0" b="1"/>
              </a:stretch>
            </a:blipFill>
          </p:spPr>
        </p:sp>
      </p:grpSp>
      <p:sp>
        <p:nvSpPr>
          <p:cNvPr name="Freeform 16" id="16"/>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4051935" y="5810055"/>
            <a:ext cx="2748086"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Doğru, dürüst ve güvenilir bir kişidir. </a:t>
            </a:r>
          </a:p>
        </p:txBody>
      </p:sp>
      <p:sp>
        <p:nvSpPr>
          <p:cNvPr name="TextBox 18" id="18"/>
          <p:cNvSpPr txBox="true"/>
          <p:nvPr/>
        </p:nvSpPr>
        <p:spPr>
          <a:xfrm rot="0">
            <a:off x="7614666" y="6588824"/>
            <a:ext cx="3160409" cy="1686311"/>
          </a:xfrm>
          <a:prstGeom prst="rect">
            <a:avLst/>
          </a:prstGeom>
        </p:spPr>
        <p:txBody>
          <a:bodyPr anchor="t" rtlCol="false" tIns="0" lIns="0" bIns="0" rIns="0">
            <a:spAutoFit/>
          </a:bodyPr>
          <a:lstStyle/>
          <a:p>
            <a:pPr algn="l">
              <a:lnSpc>
                <a:spcPts val="3242"/>
              </a:lnSpc>
            </a:pPr>
            <a:r>
              <a:rPr lang="en-US" sz="2700">
                <a:solidFill>
                  <a:srgbClr val="000000"/>
                </a:solidFill>
                <a:latin typeface="Calibri (MS)"/>
                <a:ea typeface="Calibri (MS)"/>
                <a:cs typeface="Calibri (MS)"/>
                <a:sym typeface="Calibri (MS)"/>
              </a:rPr>
              <a:t>Bu özelliğinden dolayı çevresi tarafından kendisine “el-Emin” denmiştir. </a:t>
            </a:r>
          </a:p>
        </p:txBody>
      </p:sp>
      <p:sp>
        <p:nvSpPr>
          <p:cNvPr name="TextBox 19" id="19"/>
          <p:cNvSpPr txBox="true"/>
          <p:nvPr/>
        </p:nvSpPr>
        <p:spPr>
          <a:xfrm rot="0">
            <a:off x="12000628" y="5594480"/>
            <a:ext cx="79138"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a:t>
            </a:r>
          </a:p>
        </p:txBody>
      </p:sp>
      <p:sp>
        <p:nvSpPr>
          <p:cNvPr name="TextBox 20" id="20"/>
          <p:cNvSpPr txBox="true"/>
          <p:nvPr/>
        </p:nvSpPr>
        <p:spPr>
          <a:xfrm rot="0">
            <a:off x="11652885" y="6053900"/>
            <a:ext cx="2967357" cy="8629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bilehak ve hakikatin yanında yer almıştır. </a:t>
            </a:r>
          </a:p>
        </p:txBody>
      </p:sp>
      <p:sp>
        <p:nvSpPr>
          <p:cNvPr name="TextBox 21" id="21"/>
          <p:cNvSpPr txBox="true"/>
          <p:nvPr/>
        </p:nvSpPr>
        <p:spPr>
          <a:xfrm rot="0">
            <a:off x="6822181" y="2655184"/>
            <a:ext cx="4221270" cy="659130"/>
          </a:xfrm>
          <a:prstGeom prst="rect">
            <a:avLst/>
          </a:prstGeom>
        </p:spPr>
        <p:txBody>
          <a:bodyPr anchor="t" rtlCol="false" tIns="0" lIns="0" bIns="0" rIns="0">
            <a:spAutoFit/>
          </a:bodyPr>
          <a:lstStyle/>
          <a:p>
            <a:pPr algn="l">
              <a:lnSpc>
                <a:spcPts val="5040"/>
              </a:lnSpc>
            </a:pPr>
            <a:r>
              <a:rPr lang="en-US" sz="3600">
                <a:solidFill>
                  <a:srgbClr val="000000"/>
                </a:solidFill>
                <a:latin typeface="Calibri (MS)"/>
                <a:ea typeface="Calibri (MS)"/>
                <a:cs typeface="Calibri (MS)"/>
                <a:sym typeface="Calibri (MS)"/>
              </a:rPr>
              <a:t>Hz. Muhammed (sav) </a:t>
            </a:r>
          </a:p>
        </p:txBody>
      </p:sp>
      <p:sp>
        <p:nvSpPr>
          <p:cNvPr name="TextBox 22" id="22"/>
          <p:cNvSpPr txBox="true"/>
          <p:nvPr/>
        </p:nvSpPr>
        <p:spPr>
          <a:xfrm rot="0">
            <a:off x="11652885" y="5594480"/>
            <a:ext cx="2870859"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En</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zor</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zamanlarında</a:t>
            </a:r>
          </a:p>
        </p:txBody>
      </p:sp>
      <p:sp>
        <p:nvSpPr>
          <p:cNvPr name="TextBox 23" id="2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24" id="24"/>
          <p:cNvSpPr txBox="true"/>
          <p:nvPr/>
        </p:nvSpPr>
        <p:spPr>
          <a:xfrm rot="0">
            <a:off x="15372207" y="14549"/>
            <a:ext cx="26849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5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6000" y="0"/>
            <a:ext cx="13716000" cy="10287000"/>
            <a:chOff x="0" y="0"/>
            <a:chExt cx="24384000" cy="18288000"/>
          </a:xfrm>
        </p:grpSpPr>
        <p:sp>
          <p:nvSpPr>
            <p:cNvPr name="Freeform 3" id="3"/>
            <p:cNvSpPr/>
            <p:nvPr/>
          </p:nvSpPr>
          <p:spPr>
            <a:xfrm flipH="false" flipV="false" rot="0">
              <a:off x="0" y="0"/>
              <a:ext cx="24384000" cy="18288000"/>
            </a:xfrm>
            <a:custGeom>
              <a:avLst/>
              <a:gdLst/>
              <a:ahLst/>
              <a:cxnLst/>
              <a:rect r="r" b="b" t="t" l="l"/>
              <a:pathLst>
                <a:path h="18288000" w="24384000">
                  <a:moveTo>
                    <a:pt x="24384000" y="0"/>
                  </a:moveTo>
                  <a:lnTo>
                    <a:pt x="24384000" y="18288000"/>
                  </a:lnTo>
                  <a:lnTo>
                    <a:pt x="0" y="18288000"/>
                  </a:lnTo>
                  <a:lnTo>
                    <a:pt x="0" y="0"/>
                  </a:lnTo>
                  <a:lnTo>
                    <a:pt x="24384000" y="0"/>
                  </a:lnTo>
                  <a:close/>
                </a:path>
              </a:pathLst>
            </a:custGeom>
            <a:solidFill>
              <a:srgbClr val="FFFFFF"/>
            </a:solidFill>
          </p:spPr>
        </p:sp>
      </p:grpSp>
      <p:grpSp>
        <p:nvGrpSpPr>
          <p:cNvPr name="Group 4" id="4"/>
          <p:cNvGrpSpPr/>
          <p:nvPr/>
        </p:nvGrpSpPr>
        <p:grpSpPr>
          <a:xfrm rot="0">
            <a:off x="2286000" y="549254"/>
            <a:ext cx="13716000" cy="128588"/>
            <a:chOff x="0" y="978198"/>
            <a:chExt cx="24384000" cy="225082"/>
          </a:xfrm>
        </p:grpSpPr>
        <p:sp>
          <p:nvSpPr>
            <p:cNvPr name="Freeform 5" id="5"/>
            <p:cNvSpPr/>
            <p:nvPr/>
          </p:nvSpPr>
          <p:spPr>
            <a:xfrm flipH="false" flipV="false" rot="0">
              <a:off x="0" y="-6"/>
              <a:ext cx="24384000" cy="225095"/>
            </a:xfrm>
            <a:custGeom>
              <a:avLst/>
              <a:gdLst/>
              <a:ahLst/>
              <a:cxnLst/>
              <a:rect r="r" b="b" t="t" l="l"/>
              <a:pathLst>
                <a:path h="225095" w="24384000">
                  <a:moveTo>
                    <a:pt x="24384000" y="0"/>
                  </a:moveTo>
                  <a:lnTo>
                    <a:pt x="24384000" y="225095"/>
                  </a:lnTo>
                  <a:lnTo>
                    <a:pt x="0" y="225095"/>
                  </a:lnTo>
                  <a:lnTo>
                    <a:pt x="0" y="0"/>
                  </a:lnTo>
                  <a:lnTo>
                    <a:pt x="24384000" y="0"/>
                  </a:lnTo>
                  <a:close/>
                </a:path>
              </a:pathLst>
            </a:custGeom>
            <a:solidFill>
              <a:srgbClr val="438086">
                <a:alpha val="50196"/>
              </a:srgbClr>
            </a:solidFill>
          </p:spPr>
        </p:sp>
      </p:grpSp>
      <p:grpSp>
        <p:nvGrpSpPr>
          <p:cNvPr name="Group 6" id="6"/>
          <p:cNvGrpSpPr/>
          <p:nvPr/>
        </p:nvGrpSpPr>
        <p:grpSpPr>
          <a:xfrm rot="0">
            <a:off x="2286000" y="-2786"/>
            <a:ext cx="13716000" cy="471488"/>
            <a:chOff x="0" y="-68"/>
            <a:chExt cx="24384000" cy="828446"/>
          </a:xfrm>
        </p:grpSpPr>
        <p:sp>
          <p:nvSpPr>
            <p:cNvPr name="Freeform 7" id="7"/>
            <p:cNvSpPr/>
            <p:nvPr/>
          </p:nvSpPr>
          <p:spPr>
            <a:xfrm flipH="false" flipV="false" rot="0">
              <a:off x="0" y="4"/>
              <a:ext cx="24384000" cy="828446"/>
            </a:xfrm>
            <a:custGeom>
              <a:avLst/>
              <a:gdLst/>
              <a:ahLst/>
              <a:cxnLst/>
              <a:rect r="r" b="b" t="t" l="l"/>
              <a:pathLst>
                <a:path h="828446" w="24384000">
                  <a:moveTo>
                    <a:pt x="24384000" y="0"/>
                  </a:moveTo>
                  <a:lnTo>
                    <a:pt x="24384000" y="828447"/>
                  </a:lnTo>
                  <a:lnTo>
                    <a:pt x="0" y="828447"/>
                  </a:lnTo>
                  <a:lnTo>
                    <a:pt x="0" y="0"/>
                  </a:lnTo>
                  <a:lnTo>
                    <a:pt x="24384000" y="0"/>
                  </a:lnTo>
                  <a:close/>
                </a:path>
              </a:pathLst>
            </a:custGeom>
            <a:solidFill>
              <a:srgbClr val="424456"/>
            </a:solidFill>
          </p:spPr>
        </p:sp>
      </p:grpSp>
      <p:grpSp>
        <p:nvGrpSpPr>
          <p:cNvPr name="Group 8" id="8"/>
          <p:cNvGrpSpPr/>
          <p:nvPr/>
        </p:nvGrpSpPr>
        <p:grpSpPr>
          <a:xfrm rot="0">
            <a:off x="2286000" y="459486"/>
            <a:ext cx="13716000" cy="142875"/>
            <a:chOff x="0" y="821941"/>
            <a:chExt cx="24384000" cy="243840"/>
          </a:xfrm>
        </p:grpSpPr>
        <p:sp>
          <p:nvSpPr>
            <p:cNvPr name="Freeform 9" id="9"/>
            <p:cNvSpPr/>
            <p:nvPr/>
          </p:nvSpPr>
          <p:spPr>
            <a:xfrm flipH="false" flipV="false" rot="0">
              <a:off x="0" y="3"/>
              <a:ext cx="24384000" cy="243840"/>
            </a:xfrm>
            <a:custGeom>
              <a:avLst/>
              <a:gdLst/>
              <a:ahLst/>
              <a:cxnLst/>
              <a:rect r="r" b="b" t="t" l="l"/>
              <a:pathLst>
                <a:path h="243840" w="24384000">
                  <a:moveTo>
                    <a:pt x="24384000" y="0"/>
                  </a:moveTo>
                  <a:lnTo>
                    <a:pt x="24384000" y="243840"/>
                  </a:lnTo>
                  <a:lnTo>
                    <a:pt x="0" y="243840"/>
                  </a:lnTo>
                  <a:lnTo>
                    <a:pt x="0" y="0"/>
                  </a:lnTo>
                  <a:lnTo>
                    <a:pt x="24384000" y="0"/>
                  </a:lnTo>
                  <a:close/>
                </a:path>
              </a:pathLst>
            </a:custGeom>
            <a:solidFill>
              <a:srgbClr val="438086"/>
            </a:solidFill>
          </p:spPr>
        </p:sp>
      </p:grpSp>
      <p:grpSp>
        <p:nvGrpSpPr>
          <p:cNvPr name="Group 10" id="10"/>
          <p:cNvGrpSpPr/>
          <p:nvPr/>
        </p:nvGrpSpPr>
        <p:grpSpPr>
          <a:xfrm rot="0">
            <a:off x="10401300" y="537281"/>
            <a:ext cx="5600700" cy="142875"/>
            <a:chOff x="14427200" y="960723"/>
            <a:chExt cx="9956800" cy="242900"/>
          </a:xfrm>
        </p:grpSpPr>
        <p:sp>
          <p:nvSpPr>
            <p:cNvPr name="Freeform 11" id="11"/>
            <p:cNvSpPr/>
            <p:nvPr/>
          </p:nvSpPr>
          <p:spPr>
            <a:xfrm flipH="false" flipV="false" rot="0">
              <a:off x="0" y="-6"/>
              <a:ext cx="9956800" cy="242900"/>
            </a:xfrm>
            <a:custGeom>
              <a:avLst/>
              <a:gdLst/>
              <a:ahLst/>
              <a:cxnLst/>
              <a:rect r="r" b="b" t="t" l="l"/>
              <a:pathLst>
                <a:path h="242900" w="9956800">
                  <a:moveTo>
                    <a:pt x="9956800" y="0"/>
                  </a:moveTo>
                  <a:lnTo>
                    <a:pt x="9956800" y="242900"/>
                  </a:lnTo>
                  <a:lnTo>
                    <a:pt x="0" y="242900"/>
                  </a:lnTo>
                  <a:lnTo>
                    <a:pt x="0" y="0"/>
                  </a:lnTo>
                  <a:lnTo>
                    <a:pt x="9956800" y="0"/>
                  </a:lnTo>
                  <a:close/>
                </a:path>
              </a:pathLst>
            </a:custGeom>
            <a:solidFill>
              <a:srgbClr val="438086"/>
            </a:solidFill>
          </p:spPr>
        </p:sp>
      </p:grpSp>
      <p:grpSp>
        <p:nvGrpSpPr>
          <p:cNvPr name="Group 12" id="12"/>
          <p:cNvGrpSpPr/>
          <p:nvPr/>
        </p:nvGrpSpPr>
        <p:grpSpPr>
          <a:xfrm rot="0">
            <a:off x="10401300" y="659454"/>
            <a:ext cx="5600700" cy="271462"/>
            <a:chOff x="14427200" y="1173615"/>
            <a:chExt cx="9956800" cy="480098"/>
          </a:xfrm>
        </p:grpSpPr>
        <p:sp>
          <p:nvSpPr>
            <p:cNvPr name="Freeform 13" id="13"/>
            <p:cNvSpPr/>
            <p:nvPr/>
          </p:nvSpPr>
          <p:spPr>
            <a:xfrm flipH="false" flipV="false" rot="0">
              <a:off x="0" y="4"/>
              <a:ext cx="9956800" cy="480085"/>
            </a:xfrm>
            <a:custGeom>
              <a:avLst/>
              <a:gdLst/>
              <a:ahLst/>
              <a:cxnLst/>
              <a:rect r="r" b="b" t="t" l="l"/>
              <a:pathLst>
                <a:path h="480085" w="9956800">
                  <a:moveTo>
                    <a:pt x="9956800" y="0"/>
                  </a:moveTo>
                  <a:lnTo>
                    <a:pt x="9956800" y="480086"/>
                  </a:lnTo>
                  <a:lnTo>
                    <a:pt x="0" y="480086"/>
                  </a:lnTo>
                  <a:lnTo>
                    <a:pt x="0" y="0"/>
                  </a:lnTo>
                  <a:lnTo>
                    <a:pt x="9956800" y="0"/>
                  </a:lnTo>
                  <a:close/>
                </a:path>
              </a:pathLst>
            </a:custGeom>
            <a:solidFill>
              <a:srgbClr val="438086">
                <a:alpha val="50196"/>
              </a:srgbClr>
            </a:solidFill>
          </p:spPr>
        </p:sp>
      </p:grpSp>
      <p:grpSp>
        <p:nvGrpSpPr>
          <p:cNvPr name="Group 14" id="14"/>
          <p:cNvGrpSpPr/>
          <p:nvPr/>
        </p:nvGrpSpPr>
        <p:grpSpPr>
          <a:xfrm rot="0">
            <a:off x="10394056" y="745336"/>
            <a:ext cx="4600575" cy="42862"/>
            <a:chOff x="14419411" y="1326557"/>
            <a:chExt cx="8168640" cy="73152"/>
          </a:xfrm>
        </p:grpSpPr>
        <p:sp>
          <p:nvSpPr>
            <p:cNvPr name="Freeform 15" id="15"/>
            <p:cNvSpPr/>
            <p:nvPr/>
          </p:nvSpPr>
          <p:spPr>
            <a:xfrm flipH="false" flipV="false" rot="0">
              <a:off x="4" y="-4"/>
              <a:ext cx="8168641" cy="73152"/>
            </a:xfrm>
            <a:custGeom>
              <a:avLst/>
              <a:gdLst/>
              <a:ahLst/>
              <a:cxnLst/>
              <a:rect r="r" b="b" t="t" l="l"/>
              <a:pathLst>
                <a:path h="73152" w="8168641">
                  <a:moveTo>
                    <a:pt x="0" y="12192"/>
                  </a:moveTo>
                  <a:cubicBezTo>
                    <a:pt x="0" y="5423"/>
                    <a:pt x="5753" y="0"/>
                    <a:pt x="12193" y="0"/>
                  </a:cubicBezTo>
                  <a:lnTo>
                    <a:pt x="8156448" y="0"/>
                  </a:lnTo>
                  <a:cubicBezTo>
                    <a:pt x="8163218" y="0"/>
                    <a:pt x="8168641" y="5423"/>
                    <a:pt x="8168641" y="12192"/>
                  </a:cubicBezTo>
                  <a:lnTo>
                    <a:pt x="8168641" y="60960"/>
                  </a:lnTo>
                  <a:cubicBezTo>
                    <a:pt x="8168641" y="67742"/>
                    <a:pt x="8163218" y="73152"/>
                    <a:pt x="8156448" y="73152"/>
                  </a:cubicBezTo>
                  <a:lnTo>
                    <a:pt x="12193" y="73152"/>
                  </a:lnTo>
                  <a:cubicBezTo>
                    <a:pt x="5753" y="73152"/>
                    <a:pt x="0" y="67742"/>
                    <a:pt x="0" y="60960"/>
                  </a:cubicBezTo>
                  <a:lnTo>
                    <a:pt x="0" y="12192"/>
                  </a:lnTo>
                  <a:close/>
                </a:path>
              </a:pathLst>
            </a:custGeom>
            <a:solidFill>
              <a:srgbClr val="FFFFFF"/>
            </a:solidFill>
          </p:spPr>
        </p:sp>
      </p:grpSp>
      <p:grpSp>
        <p:nvGrpSpPr>
          <p:cNvPr name="Group 16" id="16"/>
          <p:cNvGrpSpPr/>
          <p:nvPr/>
        </p:nvGrpSpPr>
        <p:grpSpPr>
          <a:xfrm rot="0">
            <a:off x="13346425" y="882210"/>
            <a:ext cx="2400300" cy="57150"/>
            <a:chOff x="19662987" y="1570397"/>
            <a:chExt cx="4267200" cy="97536"/>
          </a:xfrm>
        </p:grpSpPr>
        <p:sp>
          <p:nvSpPr>
            <p:cNvPr name="Freeform 17" id="17"/>
            <p:cNvSpPr/>
            <p:nvPr/>
          </p:nvSpPr>
          <p:spPr>
            <a:xfrm flipH="false" flipV="false" rot="0">
              <a:off x="4" y="-4"/>
              <a:ext cx="4267200" cy="97536"/>
            </a:xfrm>
            <a:custGeom>
              <a:avLst/>
              <a:gdLst/>
              <a:ahLst/>
              <a:cxnLst/>
              <a:rect r="r" b="b" t="t" l="l"/>
              <a:pathLst>
                <a:path h="97536" w="4267200">
                  <a:moveTo>
                    <a:pt x="0" y="16256"/>
                  </a:moveTo>
                  <a:cubicBezTo>
                    <a:pt x="0" y="7455"/>
                    <a:pt x="7443" y="0"/>
                    <a:pt x="16256" y="0"/>
                  </a:cubicBezTo>
                  <a:lnTo>
                    <a:pt x="4250945" y="0"/>
                  </a:lnTo>
                  <a:cubicBezTo>
                    <a:pt x="4260089" y="0"/>
                    <a:pt x="4267200" y="7455"/>
                    <a:pt x="4267200" y="16256"/>
                  </a:cubicBezTo>
                  <a:lnTo>
                    <a:pt x="4267200" y="81280"/>
                  </a:lnTo>
                  <a:cubicBezTo>
                    <a:pt x="4267200" y="90424"/>
                    <a:pt x="4260089" y="97536"/>
                    <a:pt x="4250945" y="97536"/>
                  </a:cubicBezTo>
                  <a:lnTo>
                    <a:pt x="16256" y="97536"/>
                  </a:lnTo>
                  <a:cubicBezTo>
                    <a:pt x="7443" y="97536"/>
                    <a:pt x="0" y="90424"/>
                    <a:pt x="0" y="81280"/>
                  </a:cubicBezTo>
                  <a:lnTo>
                    <a:pt x="0" y="16256"/>
                  </a:lnTo>
                  <a:close/>
                </a:path>
              </a:pathLst>
            </a:custGeom>
            <a:solidFill>
              <a:srgbClr val="FFFFFF"/>
            </a:solidFill>
          </p:spPr>
        </p:sp>
      </p:grpSp>
      <p:grpSp>
        <p:nvGrpSpPr>
          <p:cNvPr name="Group 18" id="18"/>
          <p:cNvGrpSpPr/>
          <p:nvPr/>
        </p:nvGrpSpPr>
        <p:grpSpPr>
          <a:xfrm rot="0">
            <a:off x="15910203" y="-4615"/>
            <a:ext cx="92869" cy="935831"/>
            <a:chOff x="24226520" y="-5419"/>
            <a:chExt cx="153670" cy="1658112"/>
          </a:xfrm>
        </p:grpSpPr>
        <p:sp>
          <p:nvSpPr>
            <p:cNvPr name="Freeform 19" id="19"/>
            <p:cNvSpPr/>
            <p:nvPr/>
          </p:nvSpPr>
          <p:spPr>
            <a:xfrm flipH="false" flipV="false" rot="0">
              <a:off x="0" y="-4"/>
              <a:ext cx="153670" cy="1658112"/>
            </a:xfrm>
            <a:custGeom>
              <a:avLst/>
              <a:gdLst/>
              <a:ahLst/>
              <a:cxnLst/>
              <a:rect r="r" b="b" t="t" l="l"/>
              <a:pathLst>
                <a:path h="1658112" w="153670">
                  <a:moveTo>
                    <a:pt x="153669" y="0"/>
                  </a:moveTo>
                  <a:lnTo>
                    <a:pt x="153669" y="1658112"/>
                  </a:lnTo>
                  <a:lnTo>
                    <a:pt x="0" y="1658112"/>
                  </a:lnTo>
                  <a:lnTo>
                    <a:pt x="0" y="0"/>
                  </a:lnTo>
                  <a:lnTo>
                    <a:pt x="153669" y="0"/>
                  </a:lnTo>
                  <a:close/>
                </a:path>
              </a:pathLst>
            </a:custGeom>
            <a:solidFill>
              <a:srgbClr val="FFFFFF">
                <a:alpha val="65098"/>
              </a:srgbClr>
            </a:solidFill>
          </p:spPr>
        </p:sp>
      </p:grpSp>
      <p:grpSp>
        <p:nvGrpSpPr>
          <p:cNvPr name="Group 20" id="20"/>
          <p:cNvGrpSpPr/>
          <p:nvPr/>
        </p:nvGrpSpPr>
        <p:grpSpPr>
          <a:xfrm rot="0">
            <a:off x="15851796" y="-4615"/>
            <a:ext cx="42862" cy="935831"/>
            <a:chOff x="24118485" y="-5419"/>
            <a:chExt cx="73152" cy="1658112"/>
          </a:xfrm>
        </p:grpSpPr>
        <p:sp>
          <p:nvSpPr>
            <p:cNvPr name="Freeform 21" id="21"/>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65098"/>
              </a:srgbClr>
            </a:solidFill>
          </p:spPr>
        </p:sp>
      </p:grpSp>
      <p:grpSp>
        <p:nvGrpSpPr>
          <p:cNvPr name="Group 22" id="22"/>
          <p:cNvGrpSpPr/>
          <p:nvPr/>
        </p:nvGrpSpPr>
        <p:grpSpPr>
          <a:xfrm rot="0">
            <a:off x="15823792" y="-4615"/>
            <a:ext cx="14288" cy="935831"/>
            <a:chOff x="24067685" y="-5419"/>
            <a:chExt cx="24384" cy="1658112"/>
          </a:xfrm>
        </p:grpSpPr>
        <p:sp>
          <p:nvSpPr>
            <p:cNvPr name="Freeform 23" id="23"/>
            <p:cNvSpPr/>
            <p:nvPr/>
          </p:nvSpPr>
          <p:spPr>
            <a:xfrm flipH="false" flipV="false" rot="0">
              <a:off x="-4" y="-4"/>
              <a:ext cx="24383" cy="1658112"/>
            </a:xfrm>
            <a:custGeom>
              <a:avLst/>
              <a:gdLst/>
              <a:ahLst/>
              <a:cxnLst/>
              <a:rect r="r" b="b" t="t" l="l"/>
              <a:pathLst>
                <a:path h="1658112" w="24383">
                  <a:moveTo>
                    <a:pt x="24383" y="0"/>
                  </a:moveTo>
                  <a:lnTo>
                    <a:pt x="24383" y="1658112"/>
                  </a:lnTo>
                  <a:lnTo>
                    <a:pt x="0" y="1658112"/>
                  </a:lnTo>
                  <a:lnTo>
                    <a:pt x="0" y="0"/>
                  </a:lnTo>
                  <a:lnTo>
                    <a:pt x="24383" y="0"/>
                  </a:lnTo>
                  <a:close/>
                </a:path>
              </a:pathLst>
            </a:custGeom>
            <a:solidFill>
              <a:srgbClr val="FFFFFF">
                <a:alpha val="60000"/>
              </a:srgbClr>
            </a:solidFill>
          </p:spPr>
        </p:sp>
      </p:grpSp>
      <p:grpSp>
        <p:nvGrpSpPr>
          <p:cNvPr name="Group 24" id="24"/>
          <p:cNvGrpSpPr/>
          <p:nvPr/>
        </p:nvGrpSpPr>
        <p:grpSpPr>
          <a:xfrm rot="0">
            <a:off x="15748354" y="-4615"/>
            <a:ext cx="42862" cy="935831"/>
            <a:chOff x="23934589" y="-5419"/>
            <a:chExt cx="73152" cy="1658112"/>
          </a:xfrm>
        </p:grpSpPr>
        <p:sp>
          <p:nvSpPr>
            <p:cNvPr name="Freeform 25" id="25"/>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40000"/>
              </a:srgbClr>
            </a:solidFill>
          </p:spPr>
        </p:sp>
      </p:grpSp>
      <p:grpSp>
        <p:nvGrpSpPr>
          <p:cNvPr name="Group 26" id="26"/>
          <p:cNvGrpSpPr/>
          <p:nvPr/>
        </p:nvGrpSpPr>
        <p:grpSpPr>
          <a:xfrm rot="0">
            <a:off x="15657771" y="143"/>
            <a:ext cx="85725" cy="878681"/>
            <a:chOff x="23775077" y="1016"/>
            <a:chExt cx="146304" cy="1560576"/>
          </a:xfrm>
        </p:grpSpPr>
        <p:sp>
          <p:nvSpPr>
            <p:cNvPr name="Freeform 27" id="27"/>
            <p:cNvSpPr/>
            <p:nvPr/>
          </p:nvSpPr>
          <p:spPr>
            <a:xfrm flipH="false" flipV="false" rot="0">
              <a:off x="-5" y="0"/>
              <a:ext cx="146304" cy="1560576"/>
            </a:xfrm>
            <a:custGeom>
              <a:avLst/>
              <a:gdLst/>
              <a:ahLst/>
              <a:cxnLst/>
              <a:rect r="r" b="b" t="t" l="l"/>
              <a:pathLst>
                <a:path h="1560576" w="146304">
                  <a:moveTo>
                    <a:pt x="146305" y="0"/>
                  </a:moveTo>
                  <a:lnTo>
                    <a:pt x="146305" y="1560576"/>
                  </a:lnTo>
                  <a:lnTo>
                    <a:pt x="0" y="1560576"/>
                  </a:lnTo>
                  <a:lnTo>
                    <a:pt x="0" y="0"/>
                  </a:lnTo>
                  <a:lnTo>
                    <a:pt x="146305" y="0"/>
                  </a:lnTo>
                  <a:close/>
                </a:path>
              </a:pathLst>
            </a:custGeom>
            <a:solidFill>
              <a:srgbClr val="FFFFFF">
                <a:alpha val="19608"/>
              </a:srgbClr>
            </a:solidFill>
          </p:spPr>
        </p:sp>
      </p:grpSp>
      <p:grpSp>
        <p:nvGrpSpPr>
          <p:cNvPr name="Group 28" id="28"/>
          <p:cNvGrpSpPr/>
          <p:nvPr/>
        </p:nvGrpSpPr>
        <p:grpSpPr>
          <a:xfrm rot="0">
            <a:off x="15595949" y="143"/>
            <a:ext cx="14288" cy="878681"/>
            <a:chOff x="23662640" y="1016"/>
            <a:chExt cx="24384" cy="1560576"/>
          </a:xfrm>
        </p:grpSpPr>
        <p:sp>
          <p:nvSpPr>
            <p:cNvPr name="Freeform 29" id="29"/>
            <p:cNvSpPr/>
            <p:nvPr/>
          </p:nvSpPr>
          <p:spPr>
            <a:xfrm flipH="false" flipV="false" rot="0">
              <a:off x="-1" y="0"/>
              <a:ext cx="24385" cy="1560576"/>
            </a:xfrm>
            <a:custGeom>
              <a:avLst/>
              <a:gdLst/>
              <a:ahLst/>
              <a:cxnLst/>
              <a:rect r="r" b="b" t="t" l="l"/>
              <a:pathLst>
                <a:path h="1560576" w="24385">
                  <a:moveTo>
                    <a:pt x="24385" y="0"/>
                  </a:moveTo>
                  <a:lnTo>
                    <a:pt x="24385" y="1560576"/>
                  </a:lnTo>
                  <a:lnTo>
                    <a:pt x="0" y="1560576"/>
                  </a:lnTo>
                  <a:lnTo>
                    <a:pt x="0" y="0"/>
                  </a:lnTo>
                  <a:lnTo>
                    <a:pt x="24385" y="0"/>
                  </a:lnTo>
                  <a:close/>
                </a:path>
              </a:pathLst>
            </a:custGeom>
            <a:solidFill>
              <a:srgbClr val="FFFFFF">
                <a:alpha val="30196"/>
              </a:srgbClr>
            </a:solidFill>
          </p:spPr>
        </p:sp>
      </p:grpSp>
      <p:sp>
        <p:nvSpPr>
          <p:cNvPr name="Freeform 30" id="30"/>
          <p:cNvSpPr/>
          <p:nvPr/>
        </p:nvSpPr>
        <p:spPr>
          <a:xfrm flipH="false" flipV="false" rot="0">
            <a:off x="10209133" y="697516"/>
            <a:ext cx="5807869" cy="142875"/>
          </a:xfrm>
          <a:custGeom>
            <a:avLst/>
            <a:gdLst/>
            <a:ahLst/>
            <a:cxnLst/>
            <a:rect r="r" b="b" t="t" l="l"/>
            <a:pathLst>
              <a:path h="142875" w="5807869">
                <a:moveTo>
                  <a:pt x="0" y="0"/>
                </a:moveTo>
                <a:lnTo>
                  <a:pt x="5807869" y="0"/>
                </a:lnTo>
                <a:lnTo>
                  <a:pt x="5807869" y="142875"/>
                </a:lnTo>
                <a:lnTo>
                  <a:pt x="0" y="1428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1" id="31"/>
          <p:cNvGrpSpPr/>
          <p:nvPr/>
        </p:nvGrpSpPr>
        <p:grpSpPr>
          <a:xfrm rot="0">
            <a:off x="6829754" y="2440734"/>
            <a:ext cx="4264819" cy="3979069"/>
            <a:chOff x="0" y="0"/>
            <a:chExt cx="3790950" cy="3536950"/>
          </a:xfrm>
        </p:grpSpPr>
        <p:sp>
          <p:nvSpPr>
            <p:cNvPr name="Freeform 32" id="32"/>
            <p:cNvSpPr/>
            <p:nvPr/>
          </p:nvSpPr>
          <p:spPr>
            <a:xfrm flipH="false" flipV="false" rot="0">
              <a:off x="0" y="0"/>
              <a:ext cx="3790950" cy="3536950"/>
            </a:xfrm>
            <a:custGeom>
              <a:avLst/>
              <a:gdLst/>
              <a:ahLst/>
              <a:cxnLst/>
              <a:rect r="r" b="b" t="t" l="l"/>
              <a:pathLst>
                <a:path h="3536950" w="3790950">
                  <a:moveTo>
                    <a:pt x="0" y="0"/>
                  </a:moveTo>
                  <a:lnTo>
                    <a:pt x="3790950" y="0"/>
                  </a:lnTo>
                  <a:lnTo>
                    <a:pt x="3790950" y="3536950"/>
                  </a:lnTo>
                  <a:lnTo>
                    <a:pt x="0" y="3536950"/>
                  </a:lnTo>
                  <a:lnTo>
                    <a:pt x="0" y="0"/>
                  </a:lnTo>
                  <a:close/>
                </a:path>
              </a:pathLst>
            </a:custGeom>
            <a:blipFill>
              <a:blip r:embed="rId4"/>
              <a:stretch>
                <a:fillRect l="0" t="0" r="0" b="0"/>
              </a:stretch>
            </a:blipFill>
          </p:spPr>
        </p:sp>
      </p:grpSp>
      <p:sp>
        <p:nvSpPr>
          <p:cNvPr name="Freeform 33" id="33"/>
          <p:cNvSpPr/>
          <p:nvPr/>
        </p:nvSpPr>
        <p:spPr>
          <a:xfrm flipH="false" flipV="false" rot="0">
            <a:off x="5895880" y="2262954"/>
            <a:ext cx="6172200" cy="4400550"/>
          </a:xfrm>
          <a:custGeom>
            <a:avLst/>
            <a:gdLst/>
            <a:ahLst/>
            <a:cxnLst/>
            <a:rect r="r" b="b" t="t" l="l"/>
            <a:pathLst>
              <a:path h="4400550" w="6172200">
                <a:moveTo>
                  <a:pt x="0" y="0"/>
                </a:moveTo>
                <a:lnTo>
                  <a:pt x="6172200" y="0"/>
                </a:lnTo>
                <a:lnTo>
                  <a:pt x="6172200" y="4400550"/>
                </a:lnTo>
                <a:lnTo>
                  <a:pt x="0" y="44005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34" id="34"/>
          <p:cNvGrpSpPr/>
          <p:nvPr/>
        </p:nvGrpSpPr>
        <p:grpSpPr>
          <a:xfrm rot="0">
            <a:off x="9489186" y="6291644"/>
            <a:ext cx="6515100" cy="542925"/>
            <a:chOff x="0" y="0"/>
            <a:chExt cx="5791200" cy="482600"/>
          </a:xfrm>
        </p:grpSpPr>
        <p:sp>
          <p:nvSpPr>
            <p:cNvPr name="Freeform 35" id="35"/>
            <p:cNvSpPr/>
            <p:nvPr/>
          </p:nvSpPr>
          <p:spPr>
            <a:xfrm flipH="false" flipV="false" rot="0">
              <a:off x="0" y="0"/>
              <a:ext cx="5791200" cy="482600"/>
            </a:xfrm>
            <a:custGeom>
              <a:avLst/>
              <a:gdLst/>
              <a:ahLst/>
              <a:cxnLst/>
              <a:rect r="r" b="b" t="t" l="l"/>
              <a:pathLst>
                <a:path h="482600" w="5791200">
                  <a:moveTo>
                    <a:pt x="0" y="0"/>
                  </a:moveTo>
                  <a:lnTo>
                    <a:pt x="5791200" y="0"/>
                  </a:lnTo>
                  <a:lnTo>
                    <a:pt x="5791200" y="482600"/>
                  </a:lnTo>
                  <a:lnTo>
                    <a:pt x="0" y="482600"/>
                  </a:lnTo>
                  <a:lnTo>
                    <a:pt x="0" y="0"/>
                  </a:lnTo>
                  <a:close/>
                </a:path>
              </a:pathLst>
            </a:custGeom>
            <a:blipFill>
              <a:blip r:embed="rId7"/>
              <a:stretch>
                <a:fillRect l="0" t="0" r="0" b="0"/>
              </a:stretch>
            </a:blipFill>
          </p:spPr>
        </p:sp>
      </p:grpSp>
      <p:grpSp>
        <p:nvGrpSpPr>
          <p:cNvPr name="Group 36" id="36"/>
          <p:cNvGrpSpPr/>
          <p:nvPr/>
        </p:nvGrpSpPr>
        <p:grpSpPr>
          <a:xfrm rot="0">
            <a:off x="9507331" y="6294501"/>
            <a:ext cx="1493044" cy="600075"/>
            <a:chOff x="0" y="0"/>
            <a:chExt cx="1327150" cy="533400"/>
          </a:xfrm>
        </p:grpSpPr>
        <p:sp>
          <p:nvSpPr>
            <p:cNvPr name="Freeform 37" id="37"/>
            <p:cNvSpPr/>
            <p:nvPr/>
          </p:nvSpPr>
          <p:spPr>
            <a:xfrm flipH="false" flipV="false" rot="0">
              <a:off x="0" y="0"/>
              <a:ext cx="1327150" cy="533400"/>
            </a:xfrm>
            <a:custGeom>
              <a:avLst/>
              <a:gdLst/>
              <a:ahLst/>
              <a:cxnLst/>
              <a:rect r="r" b="b" t="t" l="l"/>
              <a:pathLst>
                <a:path h="533400" w="1327150">
                  <a:moveTo>
                    <a:pt x="0" y="0"/>
                  </a:moveTo>
                  <a:lnTo>
                    <a:pt x="1327150" y="0"/>
                  </a:lnTo>
                  <a:lnTo>
                    <a:pt x="1327150" y="533400"/>
                  </a:lnTo>
                  <a:lnTo>
                    <a:pt x="0" y="533400"/>
                  </a:lnTo>
                  <a:lnTo>
                    <a:pt x="0" y="0"/>
                  </a:lnTo>
                  <a:close/>
                </a:path>
              </a:pathLst>
            </a:custGeom>
            <a:blipFill>
              <a:blip r:embed="rId8"/>
              <a:stretch>
                <a:fillRect l="0" t="0" r="0" b="0"/>
              </a:stretch>
            </a:blipFill>
          </p:spPr>
        </p:sp>
      </p:grpSp>
      <p:grpSp>
        <p:nvGrpSpPr>
          <p:cNvPr name="Group 38" id="38"/>
          <p:cNvGrpSpPr/>
          <p:nvPr/>
        </p:nvGrpSpPr>
        <p:grpSpPr>
          <a:xfrm rot="0">
            <a:off x="9567196" y="6332506"/>
            <a:ext cx="6443662" cy="385762"/>
            <a:chOff x="0" y="0"/>
            <a:chExt cx="5727700" cy="342900"/>
          </a:xfrm>
        </p:grpSpPr>
        <p:sp>
          <p:nvSpPr>
            <p:cNvPr name="Freeform 39" id="39"/>
            <p:cNvSpPr/>
            <p:nvPr/>
          </p:nvSpPr>
          <p:spPr>
            <a:xfrm flipH="false" flipV="false" rot="0">
              <a:off x="0" y="0"/>
              <a:ext cx="5727700" cy="342900"/>
            </a:xfrm>
            <a:custGeom>
              <a:avLst/>
              <a:gdLst/>
              <a:ahLst/>
              <a:cxnLst/>
              <a:rect r="r" b="b" t="t" l="l"/>
              <a:pathLst>
                <a:path h="342900" w="5727700">
                  <a:moveTo>
                    <a:pt x="0" y="0"/>
                  </a:moveTo>
                  <a:lnTo>
                    <a:pt x="5727700" y="0"/>
                  </a:lnTo>
                  <a:lnTo>
                    <a:pt x="5727700" y="342900"/>
                  </a:lnTo>
                  <a:lnTo>
                    <a:pt x="0" y="342900"/>
                  </a:lnTo>
                  <a:lnTo>
                    <a:pt x="0" y="0"/>
                  </a:lnTo>
                  <a:close/>
                </a:path>
              </a:pathLst>
            </a:custGeom>
            <a:blipFill>
              <a:blip r:embed="rId9"/>
              <a:stretch>
                <a:fillRect l="0" t="0" r="0" b="0"/>
              </a:stretch>
            </a:blipFill>
          </p:spPr>
        </p:sp>
      </p:grpSp>
      <p:sp>
        <p:nvSpPr>
          <p:cNvPr name="Freeform 40" id="40"/>
          <p:cNvSpPr/>
          <p:nvPr/>
        </p:nvSpPr>
        <p:spPr>
          <a:xfrm flipH="false" flipV="false" rot="0">
            <a:off x="9560052" y="6693537"/>
            <a:ext cx="6457950" cy="85725"/>
          </a:xfrm>
          <a:custGeom>
            <a:avLst/>
            <a:gdLst/>
            <a:ahLst/>
            <a:cxnLst/>
            <a:rect r="r" b="b" t="t" l="l"/>
            <a:pathLst>
              <a:path h="85725" w="6457950">
                <a:moveTo>
                  <a:pt x="0" y="0"/>
                </a:moveTo>
                <a:lnTo>
                  <a:pt x="6457950" y="0"/>
                </a:lnTo>
                <a:lnTo>
                  <a:pt x="6457950" y="85725"/>
                </a:lnTo>
                <a:lnTo>
                  <a:pt x="0" y="857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1" id="41"/>
          <p:cNvSpPr txBox="true"/>
          <p:nvPr/>
        </p:nvSpPr>
        <p:spPr>
          <a:xfrm rot="0">
            <a:off x="3556630" y="7053639"/>
            <a:ext cx="10550447"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“Doğruluktan ayrılmayın. Çünkü doğruluk (insanı) iyiliğe, iyilik de cennete götürür. Kişi devamlı doğru söyler ve doğruluktan </a:t>
            </a:r>
          </a:p>
          <a:p>
            <a:pPr algn="l">
              <a:lnSpc>
                <a:spcPts val="3240"/>
              </a:lnSpc>
            </a:pPr>
            <a:r>
              <a:rPr lang="en-US" sz="2700">
                <a:solidFill>
                  <a:srgbClr val="000000"/>
                </a:solidFill>
                <a:latin typeface="Calibri (MS)"/>
                <a:ea typeface="Calibri (MS)"/>
                <a:cs typeface="Calibri (MS)"/>
                <a:sym typeface="Calibri (MS)"/>
              </a:rPr>
              <a:t>ayrılmazsa Allah katında ‘doğru’ olarak tescillenir. Yalandan sakının! Çünkü yalan (insanı) kötülüğe, kötülük de cehenneme götürür. Kişi devamlı yalan söyler, yalan peşinde koşarsa Allah katında ‘yalancı’ yazılır.” </a:t>
            </a:r>
          </a:p>
        </p:txBody>
      </p:sp>
      <p:sp>
        <p:nvSpPr>
          <p:cNvPr name="TextBox 42" id="42"/>
          <p:cNvSpPr txBox="true"/>
          <p:nvPr/>
        </p:nvSpPr>
        <p:spPr>
          <a:xfrm rot="0">
            <a:off x="12235058" y="9078149"/>
            <a:ext cx="2397414"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(Müslim,Birr,105) </a:t>
            </a:r>
          </a:p>
        </p:txBody>
      </p:sp>
      <p:sp>
        <p:nvSpPr>
          <p:cNvPr name="TextBox 43" id="4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44" id="44"/>
          <p:cNvSpPr txBox="true"/>
          <p:nvPr/>
        </p:nvSpPr>
        <p:spPr>
          <a:xfrm rot="0">
            <a:off x="15358491" y="14549"/>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6 </a:t>
            </a:r>
          </a:p>
        </p:txBody>
      </p:sp>
      <p:sp>
        <p:nvSpPr>
          <p:cNvPr name="TextBox 45" id="45"/>
          <p:cNvSpPr txBox="true"/>
          <p:nvPr/>
        </p:nvSpPr>
        <p:spPr>
          <a:xfrm rot="0">
            <a:off x="9713600" y="6350465"/>
            <a:ext cx="11031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4.1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269105" y="3509010"/>
            <a:ext cx="3782001" cy="3906588"/>
          </a:xfrm>
          <a:custGeom>
            <a:avLst/>
            <a:gdLst/>
            <a:ahLst/>
            <a:cxnLst/>
            <a:rect r="r" b="b" t="t" l="l"/>
            <a:pathLst>
              <a:path h="3906588" w="3782001">
                <a:moveTo>
                  <a:pt x="0" y="0"/>
                </a:moveTo>
                <a:lnTo>
                  <a:pt x="3782001" y="0"/>
                </a:lnTo>
                <a:lnTo>
                  <a:pt x="3782001" y="3906588"/>
                </a:lnTo>
                <a:lnTo>
                  <a:pt x="0" y="39065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377558" y="3509010"/>
            <a:ext cx="4425310" cy="3906588"/>
          </a:xfrm>
          <a:custGeom>
            <a:avLst/>
            <a:gdLst/>
            <a:ahLst/>
            <a:cxnLst/>
            <a:rect r="r" b="b" t="t" l="l"/>
            <a:pathLst>
              <a:path h="3906588" w="4425310">
                <a:moveTo>
                  <a:pt x="0" y="0"/>
                </a:moveTo>
                <a:lnTo>
                  <a:pt x="4425310" y="0"/>
                </a:lnTo>
                <a:lnTo>
                  <a:pt x="4425310" y="3906588"/>
                </a:lnTo>
                <a:lnTo>
                  <a:pt x="0" y="39065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5833080">
            <a:off x="8299237" y="6914679"/>
            <a:ext cx="1124712" cy="2386641"/>
            <a:chOff x="0" y="0"/>
            <a:chExt cx="999744" cy="2121459"/>
          </a:xfrm>
        </p:grpSpPr>
        <p:sp>
          <p:nvSpPr>
            <p:cNvPr name="Freeform 6" id="6"/>
            <p:cNvSpPr/>
            <p:nvPr/>
          </p:nvSpPr>
          <p:spPr>
            <a:xfrm flipH="false" flipV="false" rot="0">
              <a:off x="0" y="0"/>
              <a:ext cx="999744" cy="2121408"/>
            </a:xfrm>
            <a:custGeom>
              <a:avLst/>
              <a:gdLst/>
              <a:ahLst/>
              <a:cxnLst/>
              <a:rect r="r" b="b" t="t" l="l"/>
              <a:pathLst>
                <a:path h="2121408" w="999744">
                  <a:moveTo>
                    <a:pt x="0" y="2121408"/>
                  </a:moveTo>
                  <a:lnTo>
                    <a:pt x="999744" y="2121408"/>
                  </a:lnTo>
                  <a:lnTo>
                    <a:pt x="999744" y="0"/>
                  </a:lnTo>
                  <a:lnTo>
                    <a:pt x="0" y="0"/>
                  </a:lnTo>
                  <a:lnTo>
                    <a:pt x="0" y="2121408"/>
                  </a:lnTo>
                  <a:close/>
                </a:path>
              </a:pathLst>
            </a:custGeom>
            <a:blipFill>
              <a:blip r:embed="rId8"/>
              <a:stretch>
                <a:fillRect l="0" t="0" r="0" b="-2"/>
              </a:stretch>
            </a:blipFill>
          </p:spPr>
        </p:sp>
      </p:grpSp>
      <p:sp>
        <p:nvSpPr>
          <p:cNvPr name="TextBox 7" id="7"/>
          <p:cNvSpPr txBox="true"/>
          <p:nvPr/>
        </p:nvSpPr>
        <p:spPr>
          <a:xfrm rot="0">
            <a:off x="15380208" y="14549"/>
            <a:ext cx="260333"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7 </a:t>
            </a:r>
          </a:p>
        </p:txBody>
      </p:sp>
      <p:sp>
        <p:nvSpPr>
          <p:cNvPr name="TextBox 8" id="8"/>
          <p:cNvSpPr txBox="true"/>
          <p:nvPr/>
        </p:nvSpPr>
        <p:spPr>
          <a:xfrm rot="0">
            <a:off x="4420738" y="3573204"/>
            <a:ext cx="3446516" cy="1686311"/>
          </a:xfrm>
          <a:prstGeom prst="rect">
            <a:avLst/>
          </a:prstGeom>
        </p:spPr>
        <p:txBody>
          <a:bodyPr anchor="t" rtlCol="false" tIns="0" lIns="0" bIns="0" rIns="0">
            <a:spAutoFit/>
          </a:bodyPr>
          <a:lstStyle/>
          <a:p>
            <a:pPr algn="l">
              <a:lnSpc>
                <a:spcPts val="3242"/>
              </a:lnSpc>
            </a:pPr>
            <a:r>
              <a:rPr lang="en-US" sz="2700">
                <a:solidFill>
                  <a:srgbClr val="000000"/>
                </a:solidFill>
                <a:latin typeface="Calibri (MS)"/>
                <a:ea typeface="Calibri (MS)"/>
                <a:cs typeface="Calibri (MS)"/>
                <a:sym typeface="Calibri (MS)"/>
              </a:rPr>
              <a:t>Merhamet, “şefkat gösterme, bağışlama, iyilik etme” anlamlarına gelir. </a:t>
            </a:r>
          </a:p>
        </p:txBody>
      </p:sp>
      <p:sp>
        <p:nvSpPr>
          <p:cNvPr name="TextBox 9" id="9"/>
          <p:cNvSpPr txBox="true"/>
          <p:nvPr/>
        </p:nvSpPr>
        <p:spPr>
          <a:xfrm rot="0">
            <a:off x="9529577" y="3573204"/>
            <a:ext cx="3839337" cy="333223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Birçok güzel davranışın temelinde merhamet duygusu vardır: </a:t>
            </a:r>
          </a:p>
          <a:p>
            <a:pPr algn="l">
              <a:lnSpc>
                <a:spcPts val="3240"/>
              </a:lnSpc>
            </a:pPr>
            <a:r>
              <a:rPr lang="en-US" sz="2700">
                <a:solidFill>
                  <a:srgbClr val="000000"/>
                </a:solidFill>
                <a:latin typeface="Calibri (MS)"/>
                <a:ea typeface="Calibri (MS)"/>
                <a:cs typeface="Calibri (MS)"/>
                <a:sym typeface="Calibri (MS)"/>
              </a:rPr>
              <a:t>• Evlat sevgisi </a:t>
            </a:r>
          </a:p>
          <a:p>
            <a:pPr algn="l">
              <a:lnSpc>
                <a:spcPts val="3240"/>
              </a:lnSpc>
            </a:pPr>
            <a:r>
              <a:rPr lang="en-US" sz="2700">
                <a:solidFill>
                  <a:srgbClr val="000000"/>
                </a:solidFill>
                <a:latin typeface="Calibri (MS)"/>
                <a:ea typeface="Calibri (MS)"/>
                <a:cs typeface="Calibri (MS)"/>
                <a:sym typeface="Calibri (MS)"/>
              </a:rPr>
              <a:t>• Ana babaya saygı ve itaat • Sılayırahim </a:t>
            </a:r>
          </a:p>
          <a:p>
            <a:pPr algn="l">
              <a:lnSpc>
                <a:spcPts val="3240"/>
              </a:lnSpc>
            </a:pPr>
            <a:r>
              <a:rPr lang="en-US" sz="2700">
                <a:solidFill>
                  <a:srgbClr val="000000"/>
                </a:solidFill>
                <a:latin typeface="Calibri (MS)"/>
                <a:ea typeface="Calibri (MS)"/>
                <a:cs typeface="Calibri (MS)"/>
                <a:sym typeface="Calibri (MS)"/>
              </a:rPr>
              <a:t>• Yoksullara, hastalara, yetimlere yardım </a:t>
            </a:r>
          </a:p>
        </p:txBody>
      </p:sp>
      <p:sp>
        <p:nvSpPr>
          <p:cNvPr name="TextBox 10" id="10"/>
          <p:cNvSpPr txBox="true"/>
          <p:nvPr/>
        </p:nvSpPr>
        <p:spPr>
          <a:xfrm rot="0">
            <a:off x="3601979" y="1672976"/>
            <a:ext cx="10933509" cy="659130"/>
          </a:xfrm>
          <a:prstGeom prst="rect">
            <a:avLst/>
          </a:prstGeom>
        </p:spPr>
        <p:txBody>
          <a:bodyPr anchor="t" rtlCol="false" tIns="0" lIns="0" bIns="0" rIns="0">
            <a:spAutoFit/>
          </a:bodyPr>
          <a:lstStyle/>
          <a:p>
            <a:pPr algn="l">
              <a:lnSpc>
                <a:spcPts val="5040"/>
              </a:lnSpc>
            </a:pPr>
            <a:r>
              <a:rPr lang="en-US" sz="3600">
                <a:solidFill>
                  <a:srgbClr val="C00000"/>
                </a:solidFill>
                <a:latin typeface="Calibri (MS)"/>
                <a:ea typeface="Calibri (MS)"/>
                <a:cs typeface="Calibri (MS)"/>
                <a:sym typeface="Calibri (MS)"/>
              </a:rPr>
              <a:t>2. Hz. Muhammed’in (sav) Merhametli ve Affedici Oluşu </a:t>
            </a:r>
          </a:p>
        </p:txBody>
      </p:sp>
      <p:sp>
        <p:nvSpPr>
          <p:cNvPr name="TextBox 11" id="11"/>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08070" y="3087429"/>
            <a:ext cx="5341425" cy="3808662"/>
          </a:xfrm>
          <a:custGeom>
            <a:avLst/>
            <a:gdLst/>
            <a:ahLst/>
            <a:cxnLst/>
            <a:rect r="r" b="b" t="t" l="l"/>
            <a:pathLst>
              <a:path h="3808662" w="5341425">
                <a:moveTo>
                  <a:pt x="0" y="0"/>
                </a:moveTo>
                <a:lnTo>
                  <a:pt x="5341425" y="0"/>
                </a:lnTo>
                <a:lnTo>
                  <a:pt x="5341425" y="3808661"/>
                </a:lnTo>
                <a:lnTo>
                  <a:pt x="0" y="38086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9900094" y="3307270"/>
            <a:ext cx="5015670" cy="3343846"/>
            <a:chOff x="0" y="0"/>
            <a:chExt cx="4458373" cy="2972308"/>
          </a:xfrm>
        </p:grpSpPr>
        <p:sp>
          <p:nvSpPr>
            <p:cNvPr name="Freeform 5" id="5"/>
            <p:cNvSpPr/>
            <p:nvPr/>
          </p:nvSpPr>
          <p:spPr>
            <a:xfrm flipH="false" flipV="false" rot="0">
              <a:off x="0" y="0"/>
              <a:ext cx="4458335" cy="2972308"/>
            </a:xfrm>
            <a:custGeom>
              <a:avLst/>
              <a:gdLst/>
              <a:ahLst/>
              <a:cxnLst/>
              <a:rect r="r" b="b" t="t" l="l"/>
              <a:pathLst>
                <a:path h="2972308" w="4458335">
                  <a:moveTo>
                    <a:pt x="0" y="0"/>
                  </a:moveTo>
                  <a:lnTo>
                    <a:pt x="4458335" y="0"/>
                  </a:lnTo>
                  <a:lnTo>
                    <a:pt x="4458335" y="2972308"/>
                  </a:lnTo>
                  <a:lnTo>
                    <a:pt x="0" y="2972308"/>
                  </a:lnTo>
                  <a:lnTo>
                    <a:pt x="0" y="0"/>
                  </a:lnTo>
                  <a:close/>
                </a:path>
              </a:pathLst>
            </a:custGeom>
            <a:blipFill>
              <a:blip r:embed="rId6"/>
              <a:stretch>
                <a:fillRect l="0" t="0" r="0" b="0"/>
              </a:stretch>
            </a:blipFill>
          </p:spPr>
        </p:sp>
      </p:grpSp>
      <p:grpSp>
        <p:nvGrpSpPr>
          <p:cNvPr name="Group 6" id="6"/>
          <p:cNvGrpSpPr/>
          <p:nvPr/>
        </p:nvGrpSpPr>
        <p:grpSpPr>
          <a:xfrm rot="0">
            <a:off x="12287250" y="6510528"/>
            <a:ext cx="3714750" cy="537210"/>
            <a:chOff x="0" y="0"/>
            <a:chExt cx="3302000" cy="477520"/>
          </a:xfrm>
        </p:grpSpPr>
        <p:sp>
          <p:nvSpPr>
            <p:cNvPr name="Freeform 7" id="7"/>
            <p:cNvSpPr/>
            <p:nvPr/>
          </p:nvSpPr>
          <p:spPr>
            <a:xfrm flipH="false" flipV="false" rot="0">
              <a:off x="0" y="0"/>
              <a:ext cx="3302000" cy="477520"/>
            </a:xfrm>
            <a:custGeom>
              <a:avLst/>
              <a:gdLst/>
              <a:ahLst/>
              <a:cxnLst/>
              <a:rect r="r" b="b" t="t" l="l"/>
              <a:pathLst>
                <a:path h="477520" w="3302000">
                  <a:moveTo>
                    <a:pt x="3290951" y="42037"/>
                  </a:moveTo>
                  <a:lnTo>
                    <a:pt x="3290951" y="368427"/>
                  </a:lnTo>
                  <a:lnTo>
                    <a:pt x="75311" y="368427"/>
                  </a:lnTo>
                  <a:lnTo>
                    <a:pt x="75311" y="42037"/>
                  </a:lnTo>
                  <a:close/>
                  <a:moveTo>
                    <a:pt x="0" y="0"/>
                  </a:moveTo>
                  <a:lnTo>
                    <a:pt x="0" y="477520"/>
                  </a:lnTo>
                  <a:lnTo>
                    <a:pt x="3302000" y="477520"/>
                  </a:lnTo>
                  <a:lnTo>
                    <a:pt x="3302000" y="0"/>
                  </a:lnTo>
                  <a:close/>
                </a:path>
              </a:pathLst>
            </a:custGeom>
            <a:blipFill>
              <a:blip r:embed="rId7"/>
              <a:stretch>
                <a:fillRect l="0" t="0" r="0" b="0"/>
              </a:stretch>
            </a:blipFill>
          </p:spPr>
        </p:sp>
      </p:grpSp>
      <p:grpSp>
        <p:nvGrpSpPr>
          <p:cNvPr name="Group 8" id="8"/>
          <p:cNvGrpSpPr/>
          <p:nvPr/>
        </p:nvGrpSpPr>
        <p:grpSpPr>
          <a:xfrm rot="0">
            <a:off x="12305538" y="6512814"/>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9055" y="366395"/>
                  </a:lnTo>
                  <a:lnTo>
                    <a:pt x="59055" y="40005"/>
                  </a:lnTo>
                  <a:lnTo>
                    <a:pt x="1322832" y="40005"/>
                  </a:lnTo>
                  <a:lnTo>
                    <a:pt x="1322832" y="0"/>
                  </a:lnTo>
                  <a:close/>
                </a:path>
              </a:pathLst>
            </a:custGeom>
            <a:blipFill>
              <a:blip r:embed="rId8"/>
              <a:stretch>
                <a:fillRect l="0" t="0" r="0" b="0"/>
              </a:stretch>
            </a:blipFill>
          </p:spPr>
        </p:sp>
      </p:grpSp>
      <p:sp>
        <p:nvSpPr>
          <p:cNvPr name="Freeform 10" id="10"/>
          <p:cNvSpPr/>
          <p:nvPr/>
        </p:nvSpPr>
        <p:spPr>
          <a:xfrm flipH="false" flipV="false" rot="0">
            <a:off x="12262490" y="6455378"/>
            <a:ext cx="3834765" cy="633894"/>
          </a:xfrm>
          <a:custGeom>
            <a:avLst/>
            <a:gdLst/>
            <a:ahLst/>
            <a:cxnLst/>
            <a:rect r="r" b="b" t="t" l="l"/>
            <a:pathLst>
              <a:path h="633894" w="3834765">
                <a:moveTo>
                  <a:pt x="0" y="0"/>
                </a:moveTo>
                <a:lnTo>
                  <a:pt x="3834765" y="0"/>
                </a:lnTo>
                <a:lnTo>
                  <a:pt x="3834765" y="633894"/>
                </a:lnTo>
                <a:lnTo>
                  <a:pt x="0" y="6338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3253364" y="2404296"/>
            <a:ext cx="122558" cy="1565986"/>
          </a:xfrm>
          <a:prstGeom prst="rect">
            <a:avLst/>
          </a:prstGeom>
        </p:spPr>
        <p:txBody>
          <a:bodyPr anchor="t" rtlCol="false" tIns="0" lIns="0" bIns="0" rIns="0">
            <a:spAutoFit/>
          </a:bodyPr>
          <a:lstStyle/>
          <a:p>
            <a:pPr algn="l">
              <a:lnSpc>
                <a:spcPts val="6477"/>
              </a:lnSpc>
            </a:pPr>
            <a:r>
              <a:rPr lang="en-US" sz="2700">
                <a:solidFill>
                  <a:srgbClr val="000000"/>
                </a:solidFill>
                <a:latin typeface="Calibri (MS)"/>
                <a:ea typeface="Calibri (MS)"/>
                <a:cs typeface="Calibri (MS)"/>
                <a:sym typeface="Calibri (MS)"/>
              </a:rPr>
              <a:t> </a:t>
            </a:r>
          </a:p>
          <a:p>
            <a:pPr algn="l">
              <a:lnSpc>
                <a:spcPts val="6484"/>
              </a:lnSpc>
            </a:pPr>
            <a:r>
              <a:rPr lang="en-US" sz="2703">
                <a:solidFill>
                  <a:srgbClr val="000000"/>
                </a:solidFill>
                <a:latin typeface="Arial"/>
                <a:ea typeface="Arial"/>
                <a:cs typeface="Arial"/>
                <a:sym typeface="Arial"/>
              </a:rPr>
              <a:t>•</a:t>
            </a:r>
          </a:p>
        </p:txBody>
      </p:sp>
      <p:sp>
        <p:nvSpPr>
          <p:cNvPr name="TextBox 12" id="12"/>
          <p:cNvSpPr txBox="true"/>
          <p:nvPr/>
        </p:nvSpPr>
        <p:spPr>
          <a:xfrm rot="0">
            <a:off x="12509749" y="6566492"/>
            <a:ext cx="11031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4.2 </a:t>
            </a:r>
          </a:p>
        </p:txBody>
      </p:sp>
      <p:sp>
        <p:nvSpPr>
          <p:cNvPr name="TextBox 13" id="1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14" id="14"/>
          <p:cNvSpPr txBox="true"/>
          <p:nvPr/>
        </p:nvSpPr>
        <p:spPr>
          <a:xfrm rot="0">
            <a:off x="4624964" y="2661471"/>
            <a:ext cx="316391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Hz. Muhammed (sav) </a:t>
            </a:r>
          </a:p>
        </p:txBody>
      </p:sp>
      <p:sp>
        <p:nvSpPr>
          <p:cNvPr name="TextBox 15" id="15"/>
          <p:cNvSpPr txBox="true"/>
          <p:nvPr/>
        </p:nvSpPr>
        <p:spPr>
          <a:xfrm rot="0">
            <a:off x="4537781" y="3484502"/>
            <a:ext cx="79138"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 </a:t>
            </a:r>
          </a:p>
        </p:txBody>
      </p:sp>
      <p:sp>
        <p:nvSpPr>
          <p:cNvPr name="TextBox 16" id="16"/>
          <p:cNvSpPr txBox="true"/>
          <p:nvPr/>
        </p:nvSpPr>
        <p:spPr>
          <a:xfrm rot="0">
            <a:off x="3681989" y="3943922"/>
            <a:ext cx="5689868" cy="333184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bütünleştiği en güzel örnektir.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Kendisine kötü davrananlara asla kin ve nefret beslememiş, daima merhametle yaklaşmıştır.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Merhametin tüm varlıklara gösterilmesi gerektiğini sıkça vurgulamıştır. </a:t>
            </a:r>
          </a:p>
        </p:txBody>
      </p:sp>
      <p:sp>
        <p:nvSpPr>
          <p:cNvPr name="TextBox 17" id="17"/>
          <p:cNvSpPr txBox="true"/>
          <p:nvPr/>
        </p:nvSpPr>
        <p:spPr>
          <a:xfrm rot="0">
            <a:off x="3681989" y="3484502"/>
            <a:ext cx="4731877"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Şefkat</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ve</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merhametin</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kendisinde</a:t>
            </a:r>
          </a:p>
        </p:txBody>
      </p:sp>
      <p:sp>
        <p:nvSpPr>
          <p:cNvPr name="TextBox 18" id="18"/>
          <p:cNvSpPr txBox="true"/>
          <p:nvPr/>
        </p:nvSpPr>
        <p:spPr>
          <a:xfrm rot="0">
            <a:off x="3253364" y="4718523"/>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19" id="19"/>
          <p:cNvSpPr txBox="true"/>
          <p:nvPr/>
        </p:nvSpPr>
        <p:spPr>
          <a:xfrm rot="0">
            <a:off x="3253364" y="6364443"/>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20" id="20"/>
          <p:cNvSpPr txBox="true"/>
          <p:nvPr/>
        </p:nvSpPr>
        <p:spPr>
          <a:xfrm rot="0">
            <a:off x="15348204" y="14549"/>
            <a:ext cx="292979"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8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85807" y="3466147"/>
            <a:ext cx="5213223" cy="4132516"/>
          </a:xfrm>
          <a:custGeom>
            <a:avLst/>
            <a:gdLst/>
            <a:ahLst/>
            <a:cxnLst/>
            <a:rect r="r" b="b" t="t" l="l"/>
            <a:pathLst>
              <a:path h="4132516" w="5213223">
                <a:moveTo>
                  <a:pt x="0" y="0"/>
                </a:moveTo>
                <a:lnTo>
                  <a:pt x="5213223" y="0"/>
                </a:lnTo>
                <a:lnTo>
                  <a:pt x="5213223" y="4132517"/>
                </a:lnTo>
                <a:lnTo>
                  <a:pt x="0" y="41325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116122" y="3631311"/>
            <a:ext cx="4768410" cy="3814762"/>
            <a:chOff x="0" y="0"/>
            <a:chExt cx="4238587" cy="3390900"/>
          </a:xfrm>
        </p:grpSpPr>
        <p:sp>
          <p:nvSpPr>
            <p:cNvPr name="Freeform 5" id="5"/>
            <p:cNvSpPr/>
            <p:nvPr/>
          </p:nvSpPr>
          <p:spPr>
            <a:xfrm flipH="false" flipV="false" rot="0">
              <a:off x="0" y="0"/>
              <a:ext cx="4238625" cy="3390900"/>
            </a:xfrm>
            <a:custGeom>
              <a:avLst/>
              <a:gdLst/>
              <a:ahLst/>
              <a:cxnLst/>
              <a:rect r="r" b="b" t="t" l="l"/>
              <a:pathLst>
                <a:path h="3390900" w="4238625">
                  <a:moveTo>
                    <a:pt x="0" y="0"/>
                  </a:moveTo>
                  <a:lnTo>
                    <a:pt x="4238625" y="0"/>
                  </a:lnTo>
                  <a:lnTo>
                    <a:pt x="4238625" y="3390900"/>
                  </a:lnTo>
                  <a:lnTo>
                    <a:pt x="0" y="3390900"/>
                  </a:lnTo>
                  <a:lnTo>
                    <a:pt x="0" y="0"/>
                  </a:lnTo>
                  <a:close/>
                </a:path>
              </a:pathLst>
            </a:custGeom>
            <a:blipFill>
              <a:blip r:embed="rId6"/>
              <a:stretch>
                <a:fillRect l="0" t="0" r="0" b="0"/>
              </a:stretch>
            </a:blipFill>
          </p:spPr>
        </p:sp>
      </p:grpSp>
      <p:grpSp>
        <p:nvGrpSpPr>
          <p:cNvPr name="Group 6" id="6"/>
          <p:cNvGrpSpPr/>
          <p:nvPr/>
        </p:nvGrpSpPr>
        <p:grpSpPr>
          <a:xfrm rot="0">
            <a:off x="12299823" y="7158609"/>
            <a:ext cx="3702177" cy="537210"/>
            <a:chOff x="0" y="0"/>
            <a:chExt cx="3290824" cy="477520"/>
          </a:xfrm>
        </p:grpSpPr>
        <p:sp>
          <p:nvSpPr>
            <p:cNvPr name="Freeform 7" id="7"/>
            <p:cNvSpPr/>
            <p:nvPr/>
          </p:nvSpPr>
          <p:spPr>
            <a:xfrm flipH="false" flipV="false" rot="0">
              <a:off x="0" y="0"/>
              <a:ext cx="3290824" cy="477520"/>
            </a:xfrm>
            <a:custGeom>
              <a:avLst/>
              <a:gdLst/>
              <a:ahLst/>
              <a:cxnLst/>
              <a:rect r="r" b="b" t="t" l="l"/>
              <a:pathLst>
                <a:path h="477520" w="3290824">
                  <a:moveTo>
                    <a:pt x="0" y="0"/>
                  </a:moveTo>
                  <a:lnTo>
                    <a:pt x="0" y="477520"/>
                  </a:lnTo>
                  <a:lnTo>
                    <a:pt x="3290824" y="477520"/>
                  </a:lnTo>
                  <a:lnTo>
                    <a:pt x="3290824" y="368427"/>
                  </a:lnTo>
                  <a:lnTo>
                    <a:pt x="75184" y="368427"/>
                  </a:lnTo>
                  <a:lnTo>
                    <a:pt x="75184" y="42037"/>
                  </a:lnTo>
                  <a:lnTo>
                    <a:pt x="3290824" y="42037"/>
                  </a:lnTo>
                  <a:lnTo>
                    <a:pt x="3290824" y="0"/>
                  </a:lnTo>
                  <a:close/>
                </a:path>
              </a:pathLst>
            </a:custGeom>
            <a:blipFill>
              <a:blip r:embed="rId7"/>
              <a:stretch>
                <a:fillRect l="0" t="0" r="0" b="0"/>
              </a:stretch>
            </a:blipFill>
          </p:spPr>
        </p:sp>
      </p:grpSp>
      <p:grpSp>
        <p:nvGrpSpPr>
          <p:cNvPr name="Group 8" id="8"/>
          <p:cNvGrpSpPr/>
          <p:nvPr/>
        </p:nvGrpSpPr>
        <p:grpSpPr>
          <a:xfrm rot="0">
            <a:off x="12318111" y="7160895"/>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928" y="366395"/>
                  </a:lnTo>
                  <a:lnTo>
                    <a:pt x="58928" y="40005"/>
                  </a:lnTo>
                  <a:lnTo>
                    <a:pt x="1322832" y="40005"/>
                  </a:lnTo>
                  <a:lnTo>
                    <a:pt x="1322832" y="0"/>
                  </a:lnTo>
                  <a:close/>
                </a:path>
              </a:pathLst>
            </a:custGeom>
            <a:blipFill>
              <a:blip r:embed="rId8"/>
              <a:stretch>
                <a:fillRect l="0" t="0" r="0" b="0"/>
              </a:stretch>
            </a:blipFill>
          </p:spPr>
        </p:sp>
      </p:grpSp>
      <p:sp>
        <p:nvSpPr>
          <p:cNvPr name="Freeform 10" id="10"/>
          <p:cNvSpPr/>
          <p:nvPr/>
        </p:nvSpPr>
        <p:spPr>
          <a:xfrm flipH="false" flipV="false" rot="0">
            <a:off x="12274863" y="7103459"/>
            <a:ext cx="3822378" cy="633894"/>
          </a:xfrm>
          <a:custGeom>
            <a:avLst/>
            <a:gdLst/>
            <a:ahLst/>
            <a:cxnLst/>
            <a:rect r="r" b="b" t="t" l="l"/>
            <a:pathLst>
              <a:path h="633894" w="3822378">
                <a:moveTo>
                  <a:pt x="0" y="0"/>
                </a:moveTo>
                <a:lnTo>
                  <a:pt x="3822377" y="0"/>
                </a:lnTo>
                <a:lnTo>
                  <a:pt x="3822377" y="633894"/>
                </a:lnTo>
                <a:lnTo>
                  <a:pt x="0" y="6338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3988684" y="3921062"/>
            <a:ext cx="5450624" cy="209740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“Benim dediğim, sizin sadece kendi aranızda merhametli olmanız değildir. Benim dediğim, sizlerin Allah’ın bütün yarattıklarına karşı merhametli olmanızdır.” </a:t>
            </a:r>
          </a:p>
        </p:txBody>
      </p:sp>
      <p:sp>
        <p:nvSpPr>
          <p:cNvPr name="TextBox 12" id="12"/>
          <p:cNvSpPr txBox="true"/>
          <p:nvPr/>
        </p:nvSpPr>
        <p:spPr>
          <a:xfrm rot="0">
            <a:off x="5982076" y="5945572"/>
            <a:ext cx="2484368"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(Müslim,</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Fedail,</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47)</a:t>
            </a:r>
          </a:p>
        </p:txBody>
      </p:sp>
      <p:sp>
        <p:nvSpPr>
          <p:cNvPr name="TextBox 13" id="1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14" id="14"/>
          <p:cNvSpPr txBox="true"/>
          <p:nvPr/>
        </p:nvSpPr>
        <p:spPr>
          <a:xfrm rot="0">
            <a:off x="15358491" y="14549"/>
            <a:ext cx="282492"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9 </a:t>
            </a:r>
          </a:p>
        </p:txBody>
      </p:sp>
      <p:sp>
        <p:nvSpPr>
          <p:cNvPr name="TextBox 15" id="15"/>
          <p:cNvSpPr txBox="true"/>
          <p:nvPr/>
        </p:nvSpPr>
        <p:spPr>
          <a:xfrm rot="0">
            <a:off x="12522322" y="7214573"/>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4.3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6000" y="0"/>
            <a:ext cx="13716000" cy="10287000"/>
            <a:chOff x="0" y="0"/>
            <a:chExt cx="24384000" cy="18288000"/>
          </a:xfrm>
        </p:grpSpPr>
        <p:sp>
          <p:nvSpPr>
            <p:cNvPr name="Freeform 3" id="3"/>
            <p:cNvSpPr/>
            <p:nvPr/>
          </p:nvSpPr>
          <p:spPr>
            <a:xfrm flipH="false" flipV="false" rot="0">
              <a:off x="0" y="0"/>
              <a:ext cx="24384000" cy="18288000"/>
            </a:xfrm>
            <a:custGeom>
              <a:avLst/>
              <a:gdLst/>
              <a:ahLst/>
              <a:cxnLst/>
              <a:rect r="r" b="b" t="t" l="l"/>
              <a:pathLst>
                <a:path h="18288000" w="24384000">
                  <a:moveTo>
                    <a:pt x="24384000" y="0"/>
                  </a:moveTo>
                  <a:lnTo>
                    <a:pt x="24384000" y="18288000"/>
                  </a:lnTo>
                  <a:lnTo>
                    <a:pt x="0" y="18288000"/>
                  </a:lnTo>
                  <a:lnTo>
                    <a:pt x="0" y="0"/>
                  </a:lnTo>
                  <a:lnTo>
                    <a:pt x="24384000" y="0"/>
                  </a:lnTo>
                  <a:close/>
                </a:path>
              </a:pathLst>
            </a:custGeom>
            <a:solidFill>
              <a:srgbClr val="FFFFFF"/>
            </a:solidFill>
          </p:spPr>
        </p:sp>
      </p:grpSp>
      <p:grpSp>
        <p:nvGrpSpPr>
          <p:cNvPr name="Group 4" id="4"/>
          <p:cNvGrpSpPr/>
          <p:nvPr/>
        </p:nvGrpSpPr>
        <p:grpSpPr>
          <a:xfrm rot="0">
            <a:off x="2286000" y="549254"/>
            <a:ext cx="13716000" cy="128588"/>
            <a:chOff x="0" y="978198"/>
            <a:chExt cx="24384000" cy="225082"/>
          </a:xfrm>
        </p:grpSpPr>
        <p:sp>
          <p:nvSpPr>
            <p:cNvPr name="Freeform 5" id="5"/>
            <p:cNvSpPr/>
            <p:nvPr/>
          </p:nvSpPr>
          <p:spPr>
            <a:xfrm flipH="false" flipV="false" rot="0">
              <a:off x="0" y="-6"/>
              <a:ext cx="24384000" cy="225095"/>
            </a:xfrm>
            <a:custGeom>
              <a:avLst/>
              <a:gdLst/>
              <a:ahLst/>
              <a:cxnLst/>
              <a:rect r="r" b="b" t="t" l="l"/>
              <a:pathLst>
                <a:path h="225095" w="24384000">
                  <a:moveTo>
                    <a:pt x="24384000" y="0"/>
                  </a:moveTo>
                  <a:lnTo>
                    <a:pt x="24384000" y="225095"/>
                  </a:lnTo>
                  <a:lnTo>
                    <a:pt x="0" y="225095"/>
                  </a:lnTo>
                  <a:lnTo>
                    <a:pt x="0" y="0"/>
                  </a:lnTo>
                  <a:lnTo>
                    <a:pt x="24384000" y="0"/>
                  </a:lnTo>
                  <a:close/>
                </a:path>
              </a:pathLst>
            </a:custGeom>
            <a:solidFill>
              <a:srgbClr val="438086">
                <a:alpha val="50196"/>
              </a:srgbClr>
            </a:solidFill>
          </p:spPr>
        </p:sp>
      </p:grpSp>
      <p:grpSp>
        <p:nvGrpSpPr>
          <p:cNvPr name="Group 6" id="6"/>
          <p:cNvGrpSpPr/>
          <p:nvPr/>
        </p:nvGrpSpPr>
        <p:grpSpPr>
          <a:xfrm rot="0">
            <a:off x="2286000" y="-2786"/>
            <a:ext cx="13716000" cy="471488"/>
            <a:chOff x="0" y="-68"/>
            <a:chExt cx="24384000" cy="828446"/>
          </a:xfrm>
        </p:grpSpPr>
        <p:sp>
          <p:nvSpPr>
            <p:cNvPr name="Freeform 7" id="7"/>
            <p:cNvSpPr/>
            <p:nvPr/>
          </p:nvSpPr>
          <p:spPr>
            <a:xfrm flipH="false" flipV="false" rot="0">
              <a:off x="0" y="4"/>
              <a:ext cx="24384000" cy="828446"/>
            </a:xfrm>
            <a:custGeom>
              <a:avLst/>
              <a:gdLst/>
              <a:ahLst/>
              <a:cxnLst/>
              <a:rect r="r" b="b" t="t" l="l"/>
              <a:pathLst>
                <a:path h="828446" w="24384000">
                  <a:moveTo>
                    <a:pt x="24384000" y="0"/>
                  </a:moveTo>
                  <a:lnTo>
                    <a:pt x="24384000" y="828447"/>
                  </a:lnTo>
                  <a:lnTo>
                    <a:pt x="0" y="828447"/>
                  </a:lnTo>
                  <a:lnTo>
                    <a:pt x="0" y="0"/>
                  </a:lnTo>
                  <a:lnTo>
                    <a:pt x="24384000" y="0"/>
                  </a:lnTo>
                  <a:close/>
                </a:path>
              </a:pathLst>
            </a:custGeom>
            <a:solidFill>
              <a:srgbClr val="424456"/>
            </a:solidFill>
          </p:spPr>
        </p:sp>
      </p:grpSp>
      <p:grpSp>
        <p:nvGrpSpPr>
          <p:cNvPr name="Group 8" id="8"/>
          <p:cNvGrpSpPr/>
          <p:nvPr/>
        </p:nvGrpSpPr>
        <p:grpSpPr>
          <a:xfrm rot="0">
            <a:off x="2286000" y="459486"/>
            <a:ext cx="13716000" cy="142875"/>
            <a:chOff x="0" y="821941"/>
            <a:chExt cx="24384000" cy="243840"/>
          </a:xfrm>
        </p:grpSpPr>
        <p:sp>
          <p:nvSpPr>
            <p:cNvPr name="Freeform 9" id="9"/>
            <p:cNvSpPr/>
            <p:nvPr/>
          </p:nvSpPr>
          <p:spPr>
            <a:xfrm flipH="false" flipV="false" rot="0">
              <a:off x="0" y="3"/>
              <a:ext cx="24384000" cy="243840"/>
            </a:xfrm>
            <a:custGeom>
              <a:avLst/>
              <a:gdLst/>
              <a:ahLst/>
              <a:cxnLst/>
              <a:rect r="r" b="b" t="t" l="l"/>
              <a:pathLst>
                <a:path h="243840" w="24384000">
                  <a:moveTo>
                    <a:pt x="24384000" y="0"/>
                  </a:moveTo>
                  <a:lnTo>
                    <a:pt x="24384000" y="243840"/>
                  </a:lnTo>
                  <a:lnTo>
                    <a:pt x="0" y="243840"/>
                  </a:lnTo>
                  <a:lnTo>
                    <a:pt x="0" y="0"/>
                  </a:lnTo>
                  <a:lnTo>
                    <a:pt x="24384000" y="0"/>
                  </a:lnTo>
                  <a:close/>
                </a:path>
              </a:pathLst>
            </a:custGeom>
            <a:solidFill>
              <a:srgbClr val="438086"/>
            </a:solidFill>
          </p:spPr>
        </p:sp>
      </p:grpSp>
      <p:grpSp>
        <p:nvGrpSpPr>
          <p:cNvPr name="Group 10" id="10"/>
          <p:cNvGrpSpPr/>
          <p:nvPr/>
        </p:nvGrpSpPr>
        <p:grpSpPr>
          <a:xfrm rot="0">
            <a:off x="10401300" y="537281"/>
            <a:ext cx="5600700" cy="142875"/>
            <a:chOff x="14427200" y="960723"/>
            <a:chExt cx="9956800" cy="242900"/>
          </a:xfrm>
        </p:grpSpPr>
        <p:sp>
          <p:nvSpPr>
            <p:cNvPr name="Freeform 11" id="11"/>
            <p:cNvSpPr/>
            <p:nvPr/>
          </p:nvSpPr>
          <p:spPr>
            <a:xfrm flipH="false" flipV="false" rot="0">
              <a:off x="0" y="-6"/>
              <a:ext cx="9956800" cy="242900"/>
            </a:xfrm>
            <a:custGeom>
              <a:avLst/>
              <a:gdLst/>
              <a:ahLst/>
              <a:cxnLst/>
              <a:rect r="r" b="b" t="t" l="l"/>
              <a:pathLst>
                <a:path h="242900" w="9956800">
                  <a:moveTo>
                    <a:pt x="9956800" y="0"/>
                  </a:moveTo>
                  <a:lnTo>
                    <a:pt x="9956800" y="242900"/>
                  </a:lnTo>
                  <a:lnTo>
                    <a:pt x="0" y="242900"/>
                  </a:lnTo>
                  <a:lnTo>
                    <a:pt x="0" y="0"/>
                  </a:lnTo>
                  <a:lnTo>
                    <a:pt x="9956800" y="0"/>
                  </a:lnTo>
                  <a:close/>
                </a:path>
              </a:pathLst>
            </a:custGeom>
            <a:solidFill>
              <a:srgbClr val="438086"/>
            </a:solidFill>
          </p:spPr>
        </p:sp>
      </p:grpSp>
      <p:grpSp>
        <p:nvGrpSpPr>
          <p:cNvPr name="Group 12" id="12"/>
          <p:cNvGrpSpPr/>
          <p:nvPr/>
        </p:nvGrpSpPr>
        <p:grpSpPr>
          <a:xfrm rot="0">
            <a:off x="10401300" y="659454"/>
            <a:ext cx="5600700" cy="271462"/>
            <a:chOff x="14427200" y="1173615"/>
            <a:chExt cx="9956800" cy="480098"/>
          </a:xfrm>
        </p:grpSpPr>
        <p:sp>
          <p:nvSpPr>
            <p:cNvPr name="Freeform 13" id="13"/>
            <p:cNvSpPr/>
            <p:nvPr/>
          </p:nvSpPr>
          <p:spPr>
            <a:xfrm flipH="false" flipV="false" rot="0">
              <a:off x="0" y="4"/>
              <a:ext cx="9956800" cy="480085"/>
            </a:xfrm>
            <a:custGeom>
              <a:avLst/>
              <a:gdLst/>
              <a:ahLst/>
              <a:cxnLst/>
              <a:rect r="r" b="b" t="t" l="l"/>
              <a:pathLst>
                <a:path h="480085" w="9956800">
                  <a:moveTo>
                    <a:pt x="9956800" y="0"/>
                  </a:moveTo>
                  <a:lnTo>
                    <a:pt x="9956800" y="480086"/>
                  </a:lnTo>
                  <a:lnTo>
                    <a:pt x="0" y="480086"/>
                  </a:lnTo>
                  <a:lnTo>
                    <a:pt x="0" y="0"/>
                  </a:lnTo>
                  <a:lnTo>
                    <a:pt x="9956800" y="0"/>
                  </a:lnTo>
                  <a:close/>
                </a:path>
              </a:pathLst>
            </a:custGeom>
            <a:solidFill>
              <a:srgbClr val="438086">
                <a:alpha val="50196"/>
              </a:srgbClr>
            </a:solidFill>
          </p:spPr>
        </p:sp>
      </p:grpSp>
      <p:grpSp>
        <p:nvGrpSpPr>
          <p:cNvPr name="Group 14" id="14"/>
          <p:cNvGrpSpPr/>
          <p:nvPr/>
        </p:nvGrpSpPr>
        <p:grpSpPr>
          <a:xfrm rot="0">
            <a:off x="10394056" y="745336"/>
            <a:ext cx="4600575" cy="42862"/>
            <a:chOff x="14419411" y="1326557"/>
            <a:chExt cx="8168640" cy="73152"/>
          </a:xfrm>
        </p:grpSpPr>
        <p:sp>
          <p:nvSpPr>
            <p:cNvPr name="Freeform 15" id="15"/>
            <p:cNvSpPr/>
            <p:nvPr/>
          </p:nvSpPr>
          <p:spPr>
            <a:xfrm flipH="false" flipV="false" rot="0">
              <a:off x="4" y="-4"/>
              <a:ext cx="8168641" cy="73152"/>
            </a:xfrm>
            <a:custGeom>
              <a:avLst/>
              <a:gdLst/>
              <a:ahLst/>
              <a:cxnLst/>
              <a:rect r="r" b="b" t="t" l="l"/>
              <a:pathLst>
                <a:path h="73152" w="8168641">
                  <a:moveTo>
                    <a:pt x="0" y="12192"/>
                  </a:moveTo>
                  <a:cubicBezTo>
                    <a:pt x="0" y="5423"/>
                    <a:pt x="5753" y="0"/>
                    <a:pt x="12193" y="0"/>
                  </a:cubicBezTo>
                  <a:lnTo>
                    <a:pt x="8156448" y="0"/>
                  </a:lnTo>
                  <a:cubicBezTo>
                    <a:pt x="8163218" y="0"/>
                    <a:pt x="8168641" y="5423"/>
                    <a:pt x="8168641" y="12192"/>
                  </a:cubicBezTo>
                  <a:lnTo>
                    <a:pt x="8168641" y="60960"/>
                  </a:lnTo>
                  <a:cubicBezTo>
                    <a:pt x="8168641" y="67742"/>
                    <a:pt x="8163218" y="73152"/>
                    <a:pt x="8156448" y="73152"/>
                  </a:cubicBezTo>
                  <a:lnTo>
                    <a:pt x="12193" y="73152"/>
                  </a:lnTo>
                  <a:cubicBezTo>
                    <a:pt x="5753" y="73152"/>
                    <a:pt x="0" y="67742"/>
                    <a:pt x="0" y="60960"/>
                  </a:cubicBezTo>
                  <a:lnTo>
                    <a:pt x="0" y="12192"/>
                  </a:lnTo>
                  <a:close/>
                </a:path>
              </a:pathLst>
            </a:custGeom>
            <a:solidFill>
              <a:srgbClr val="FFFFFF"/>
            </a:solidFill>
          </p:spPr>
        </p:sp>
      </p:grpSp>
      <p:grpSp>
        <p:nvGrpSpPr>
          <p:cNvPr name="Group 16" id="16"/>
          <p:cNvGrpSpPr/>
          <p:nvPr/>
        </p:nvGrpSpPr>
        <p:grpSpPr>
          <a:xfrm rot="0">
            <a:off x="13346425" y="882210"/>
            <a:ext cx="2400300" cy="57150"/>
            <a:chOff x="19662987" y="1570397"/>
            <a:chExt cx="4267200" cy="97536"/>
          </a:xfrm>
        </p:grpSpPr>
        <p:sp>
          <p:nvSpPr>
            <p:cNvPr name="Freeform 17" id="17"/>
            <p:cNvSpPr/>
            <p:nvPr/>
          </p:nvSpPr>
          <p:spPr>
            <a:xfrm flipH="false" flipV="false" rot="0">
              <a:off x="4" y="-4"/>
              <a:ext cx="4267200" cy="97536"/>
            </a:xfrm>
            <a:custGeom>
              <a:avLst/>
              <a:gdLst/>
              <a:ahLst/>
              <a:cxnLst/>
              <a:rect r="r" b="b" t="t" l="l"/>
              <a:pathLst>
                <a:path h="97536" w="4267200">
                  <a:moveTo>
                    <a:pt x="0" y="16256"/>
                  </a:moveTo>
                  <a:cubicBezTo>
                    <a:pt x="0" y="7455"/>
                    <a:pt x="7443" y="0"/>
                    <a:pt x="16256" y="0"/>
                  </a:cubicBezTo>
                  <a:lnTo>
                    <a:pt x="4250945" y="0"/>
                  </a:lnTo>
                  <a:cubicBezTo>
                    <a:pt x="4260089" y="0"/>
                    <a:pt x="4267200" y="7455"/>
                    <a:pt x="4267200" y="16256"/>
                  </a:cubicBezTo>
                  <a:lnTo>
                    <a:pt x="4267200" y="81280"/>
                  </a:lnTo>
                  <a:cubicBezTo>
                    <a:pt x="4267200" y="90424"/>
                    <a:pt x="4260089" y="97536"/>
                    <a:pt x="4250945" y="97536"/>
                  </a:cubicBezTo>
                  <a:lnTo>
                    <a:pt x="16256" y="97536"/>
                  </a:lnTo>
                  <a:cubicBezTo>
                    <a:pt x="7443" y="97536"/>
                    <a:pt x="0" y="90424"/>
                    <a:pt x="0" y="81280"/>
                  </a:cubicBezTo>
                  <a:lnTo>
                    <a:pt x="0" y="16256"/>
                  </a:lnTo>
                  <a:close/>
                </a:path>
              </a:pathLst>
            </a:custGeom>
            <a:solidFill>
              <a:srgbClr val="FFFFFF"/>
            </a:solidFill>
          </p:spPr>
        </p:sp>
      </p:grpSp>
      <p:grpSp>
        <p:nvGrpSpPr>
          <p:cNvPr name="Group 18" id="18"/>
          <p:cNvGrpSpPr/>
          <p:nvPr/>
        </p:nvGrpSpPr>
        <p:grpSpPr>
          <a:xfrm rot="0">
            <a:off x="15910203" y="-4615"/>
            <a:ext cx="92869" cy="935831"/>
            <a:chOff x="24226520" y="-5419"/>
            <a:chExt cx="153670" cy="1658112"/>
          </a:xfrm>
        </p:grpSpPr>
        <p:sp>
          <p:nvSpPr>
            <p:cNvPr name="Freeform 19" id="19"/>
            <p:cNvSpPr/>
            <p:nvPr/>
          </p:nvSpPr>
          <p:spPr>
            <a:xfrm flipH="false" flipV="false" rot="0">
              <a:off x="0" y="-4"/>
              <a:ext cx="153670" cy="1658112"/>
            </a:xfrm>
            <a:custGeom>
              <a:avLst/>
              <a:gdLst/>
              <a:ahLst/>
              <a:cxnLst/>
              <a:rect r="r" b="b" t="t" l="l"/>
              <a:pathLst>
                <a:path h="1658112" w="153670">
                  <a:moveTo>
                    <a:pt x="153669" y="0"/>
                  </a:moveTo>
                  <a:lnTo>
                    <a:pt x="153669" y="1658112"/>
                  </a:lnTo>
                  <a:lnTo>
                    <a:pt x="0" y="1658112"/>
                  </a:lnTo>
                  <a:lnTo>
                    <a:pt x="0" y="0"/>
                  </a:lnTo>
                  <a:lnTo>
                    <a:pt x="153669" y="0"/>
                  </a:lnTo>
                  <a:close/>
                </a:path>
              </a:pathLst>
            </a:custGeom>
            <a:solidFill>
              <a:srgbClr val="FFFFFF">
                <a:alpha val="65098"/>
              </a:srgbClr>
            </a:solidFill>
          </p:spPr>
        </p:sp>
      </p:grpSp>
      <p:grpSp>
        <p:nvGrpSpPr>
          <p:cNvPr name="Group 20" id="20"/>
          <p:cNvGrpSpPr/>
          <p:nvPr/>
        </p:nvGrpSpPr>
        <p:grpSpPr>
          <a:xfrm rot="0">
            <a:off x="15851796" y="-4615"/>
            <a:ext cx="42862" cy="935831"/>
            <a:chOff x="24118485" y="-5419"/>
            <a:chExt cx="73152" cy="1658112"/>
          </a:xfrm>
        </p:grpSpPr>
        <p:sp>
          <p:nvSpPr>
            <p:cNvPr name="Freeform 21" id="21"/>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65098"/>
              </a:srgbClr>
            </a:solidFill>
          </p:spPr>
        </p:sp>
      </p:grpSp>
      <p:grpSp>
        <p:nvGrpSpPr>
          <p:cNvPr name="Group 22" id="22"/>
          <p:cNvGrpSpPr/>
          <p:nvPr/>
        </p:nvGrpSpPr>
        <p:grpSpPr>
          <a:xfrm rot="0">
            <a:off x="15823792" y="-4615"/>
            <a:ext cx="14288" cy="935831"/>
            <a:chOff x="24067685" y="-5419"/>
            <a:chExt cx="24384" cy="1658112"/>
          </a:xfrm>
        </p:grpSpPr>
        <p:sp>
          <p:nvSpPr>
            <p:cNvPr name="Freeform 23" id="23"/>
            <p:cNvSpPr/>
            <p:nvPr/>
          </p:nvSpPr>
          <p:spPr>
            <a:xfrm flipH="false" flipV="false" rot="0">
              <a:off x="-4" y="-4"/>
              <a:ext cx="24383" cy="1658112"/>
            </a:xfrm>
            <a:custGeom>
              <a:avLst/>
              <a:gdLst/>
              <a:ahLst/>
              <a:cxnLst/>
              <a:rect r="r" b="b" t="t" l="l"/>
              <a:pathLst>
                <a:path h="1658112" w="24383">
                  <a:moveTo>
                    <a:pt x="24383" y="0"/>
                  </a:moveTo>
                  <a:lnTo>
                    <a:pt x="24383" y="1658112"/>
                  </a:lnTo>
                  <a:lnTo>
                    <a:pt x="0" y="1658112"/>
                  </a:lnTo>
                  <a:lnTo>
                    <a:pt x="0" y="0"/>
                  </a:lnTo>
                  <a:lnTo>
                    <a:pt x="24383" y="0"/>
                  </a:lnTo>
                  <a:close/>
                </a:path>
              </a:pathLst>
            </a:custGeom>
            <a:solidFill>
              <a:srgbClr val="FFFFFF">
                <a:alpha val="60000"/>
              </a:srgbClr>
            </a:solidFill>
          </p:spPr>
        </p:sp>
      </p:grpSp>
      <p:grpSp>
        <p:nvGrpSpPr>
          <p:cNvPr name="Group 24" id="24"/>
          <p:cNvGrpSpPr/>
          <p:nvPr/>
        </p:nvGrpSpPr>
        <p:grpSpPr>
          <a:xfrm rot="0">
            <a:off x="15748354" y="-4615"/>
            <a:ext cx="42862" cy="935831"/>
            <a:chOff x="23934589" y="-5419"/>
            <a:chExt cx="73152" cy="1658112"/>
          </a:xfrm>
        </p:grpSpPr>
        <p:sp>
          <p:nvSpPr>
            <p:cNvPr name="Freeform 25" id="25"/>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40000"/>
              </a:srgbClr>
            </a:solidFill>
          </p:spPr>
        </p:sp>
      </p:grpSp>
      <p:grpSp>
        <p:nvGrpSpPr>
          <p:cNvPr name="Group 26" id="26"/>
          <p:cNvGrpSpPr/>
          <p:nvPr/>
        </p:nvGrpSpPr>
        <p:grpSpPr>
          <a:xfrm rot="0">
            <a:off x="15657771" y="143"/>
            <a:ext cx="85725" cy="878681"/>
            <a:chOff x="23775077" y="1016"/>
            <a:chExt cx="146304" cy="1560576"/>
          </a:xfrm>
        </p:grpSpPr>
        <p:sp>
          <p:nvSpPr>
            <p:cNvPr name="Freeform 27" id="27"/>
            <p:cNvSpPr/>
            <p:nvPr/>
          </p:nvSpPr>
          <p:spPr>
            <a:xfrm flipH="false" flipV="false" rot="0">
              <a:off x="-5" y="0"/>
              <a:ext cx="146304" cy="1560576"/>
            </a:xfrm>
            <a:custGeom>
              <a:avLst/>
              <a:gdLst/>
              <a:ahLst/>
              <a:cxnLst/>
              <a:rect r="r" b="b" t="t" l="l"/>
              <a:pathLst>
                <a:path h="1560576" w="146304">
                  <a:moveTo>
                    <a:pt x="146305" y="0"/>
                  </a:moveTo>
                  <a:lnTo>
                    <a:pt x="146305" y="1560576"/>
                  </a:lnTo>
                  <a:lnTo>
                    <a:pt x="0" y="1560576"/>
                  </a:lnTo>
                  <a:lnTo>
                    <a:pt x="0" y="0"/>
                  </a:lnTo>
                  <a:lnTo>
                    <a:pt x="146305" y="0"/>
                  </a:lnTo>
                  <a:close/>
                </a:path>
              </a:pathLst>
            </a:custGeom>
            <a:solidFill>
              <a:srgbClr val="FFFFFF">
                <a:alpha val="19608"/>
              </a:srgbClr>
            </a:solidFill>
          </p:spPr>
        </p:sp>
      </p:grpSp>
      <p:grpSp>
        <p:nvGrpSpPr>
          <p:cNvPr name="Group 28" id="28"/>
          <p:cNvGrpSpPr/>
          <p:nvPr/>
        </p:nvGrpSpPr>
        <p:grpSpPr>
          <a:xfrm rot="0">
            <a:off x="15595949" y="143"/>
            <a:ext cx="14288" cy="878681"/>
            <a:chOff x="23662640" y="1016"/>
            <a:chExt cx="24384" cy="1560576"/>
          </a:xfrm>
        </p:grpSpPr>
        <p:sp>
          <p:nvSpPr>
            <p:cNvPr name="Freeform 29" id="29"/>
            <p:cNvSpPr/>
            <p:nvPr/>
          </p:nvSpPr>
          <p:spPr>
            <a:xfrm flipH="false" flipV="false" rot="0">
              <a:off x="-1" y="0"/>
              <a:ext cx="24385" cy="1560576"/>
            </a:xfrm>
            <a:custGeom>
              <a:avLst/>
              <a:gdLst/>
              <a:ahLst/>
              <a:cxnLst/>
              <a:rect r="r" b="b" t="t" l="l"/>
              <a:pathLst>
                <a:path h="1560576" w="24385">
                  <a:moveTo>
                    <a:pt x="24385" y="0"/>
                  </a:moveTo>
                  <a:lnTo>
                    <a:pt x="24385" y="1560576"/>
                  </a:lnTo>
                  <a:lnTo>
                    <a:pt x="0" y="1560576"/>
                  </a:lnTo>
                  <a:lnTo>
                    <a:pt x="0" y="0"/>
                  </a:lnTo>
                  <a:lnTo>
                    <a:pt x="24385" y="0"/>
                  </a:lnTo>
                  <a:close/>
                </a:path>
              </a:pathLst>
            </a:custGeom>
            <a:solidFill>
              <a:srgbClr val="FFFFFF">
                <a:alpha val="30196"/>
              </a:srgbClr>
            </a:solidFill>
          </p:spPr>
        </p:sp>
      </p:grpSp>
      <p:sp>
        <p:nvSpPr>
          <p:cNvPr name="Freeform 30" id="30"/>
          <p:cNvSpPr/>
          <p:nvPr/>
        </p:nvSpPr>
        <p:spPr>
          <a:xfrm flipH="false" flipV="false" rot="0">
            <a:off x="9560724" y="3614352"/>
            <a:ext cx="5343525" cy="3814762"/>
          </a:xfrm>
          <a:custGeom>
            <a:avLst/>
            <a:gdLst/>
            <a:ahLst/>
            <a:cxnLst/>
            <a:rect r="r" b="b" t="t" l="l"/>
            <a:pathLst>
              <a:path h="3814762" w="5343525">
                <a:moveTo>
                  <a:pt x="0" y="0"/>
                </a:moveTo>
                <a:lnTo>
                  <a:pt x="5343525" y="0"/>
                </a:lnTo>
                <a:lnTo>
                  <a:pt x="5343525" y="3814762"/>
                </a:lnTo>
                <a:lnTo>
                  <a:pt x="0" y="38147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1" id="31"/>
          <p:cNvSpPr/>
          <p:nvPr/>
        </p:nvSpPr>
        <p:spPr>
          <a:xfrm flipH="false" flipV="false" rot="0">
            <a:off x="10209133" y="697516"/>
            <a:ext cx="5807869" cy="142875"/>
          </a:xfrm>
          <a:custGeom>
            <a:avLst/>
            <a:gdLst/>
            <a:ahLst/>
            <a:cxnLst/>
            <a:rect r="r" b="b" t="t" l="l"/>
            <a:pathLst>
              <a:path h="142875" w="5807869">
                <a:moveTo>
                  <a:pt x="0" y="0"/>
                </a:moveTo>
                <a:lnTo>
                  <a:pt x="5807869" y="0"/>
                </a:lnTo>
                <a:lnTo>
                  <a:pt x="5807869" y="142875"/>
                </a:lnTo>
                <a:lnTo>
                  <a:pt x="0" y="1428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9755262" y="3835051"/>
            <a:ext cx="5036344" cy="3357562"/>
            <a:chOff x="0" y="0"/>
            <a:chExt cx="4476750" cy="2984500"/>
          </a:xfrm>
        </p:grpSpPr>
        <p:sp>
          <p:nvSpPr>
            <p:cNvPr name="Freeform 33" id="33"/>
            <p:cNvSpPr/>
            <p:nvPr/>
          </p:nvSpPr>
          <p:spPr>
            <a:xfrm flipH="false" flipV="false" rot="0">
              <a:off x="0" y="0"/>
              <a:ext cx="4476750" cy="2984500"/>
            </a:xfrm>
            <a:custGeom>
              <a:avLst/>
              <a:gdLst/>
              <a:ahLst/>
              <a:cxnLst/>
              <a:rect r="r" b="b" t="t" l="l"/>
              <a:pathLst>
                <a:path h="2984500" w="4476750">
                  <a:moveTo>
                    <a:pt x="0" y="0"/>
                  </a:moveTo>
                  <a:lnTo>
                    <a:pt x="4476750" y="0"/>
                  </a:lnTo>
                  <a:lnTo>
                    <a:pt x="4476750" y="2984500"/>
                  </a:lnTo>
                  <a:lnTo>
                    <a:pt x="0" y="2984500"/>
                  </a:lnTo>
                  <a:lnTo>
                    <a:pt x="0" y="0"/>
                  </a:lnTo>
                  <a:close/>
                </a:path>
              </a:pathLst>
            </a:custGeom>
            <a:blipFill>
              <a:blip r:embed="rId6"/>
              <a:stretch>
                <a:fillRect l="0" t="0" r="0" b="0"/>
              </a:stretch>
            </a:blipFill>
          </p:spPr>
        </p:sp>
      </p:grpSp>
      <p:grpSp>
        <p:nvGrpSpPr>
          <p:cNvPr name="Group 34" id="34"/>
          <p:cNvGrpSpPr/>
          <p:nvPr/>
        </p:nvGrpSpPr>
        <p:grpSpPr>
          <a:xfrm rot="0">
            <a:off x="12297108" y="7048310"/>
            <a:ext cx="3707606" cy="542925"/>
            <a:chOff x="0" y="0"/>
            <a:chExt cx="3295650" cy="482600"/>
          </a:xfrm>
        </p:grpSpPr>
        <p:sp>
          <p:nvSpPr>
            <p:cNvPr name="Freeform 35" id="35"/>
            <p:cNvSpPr/>
            <p:nvPr/>
          </p:nvSpPr>
          <p:spPr>
            <a:xfrm flipH="false" flipV="false" rot="0">
              <a:off x="0" y="0"/>
              <a:ext cx="3295650" cy="482600"/>
            </a:xfrm>
            <a:custGeom>
              <a:avLst/>
              <a:gdLst/>
              <a:ahLst/>
              <a:cxnLst/>
              <a:rect r="r" b="b" t="t" l="l"/>
              <a:pathLst>
                <a:path h="482600" w="3295650">
                  <a:moveTo>
                    <a:pt x="0" y="0"/>
                  </a:moveTo>
                  <a:lnTo>
                    <a:pt x="3295650" y="0"/>
                  </a:lnTo>
                  <a:lnTo>
                    <a:pt x="3295650" y="482600"/>
                  </a:lnTo>
                  <a:lnTo>
                    <a:pt x="0" y="482600"/>
                  </a:lnTo>
                  <a:lnTo>
                    <a:pt x="0" y="0"/>
                  </a:lnTo>
                  <a:close/>
                </a:path>
              </a:pathLst>
            </a:custGeom>
            <a:blipFill>
              <a:blip r:embed="rId7"/>
              <a:stretch>
                <a:fillRect l="0" t="0" r="0" b="0"/>
              </a:stretch>
            </a:blipFill>
          </p:spPr>
        </p:sp>
      </p:grpSp>
      <p:grpSp>
        <p:nvGrpSpPr>
          <p:cNvPr name="Group 36" id="36"/>
          <p:cNvGrpSpPr/>
          <p:nvPr/>
        </p:nvGrpSpPr>
        <p:grpSpPr>
          <a:xfrm rot="0">
            <a:off x="12315682" y="7051167"/>
            <a:ext cx="1493044" cy="600075"/>
            <a:chOff x="0" y="0"/>
            <a:chExt cx="1327150" cy="533400"/>
          </a:xfrm>
        </p:grpSpPr>
        <p:sp>
          <p:nvSpPr>
            <p:cNvPr name="Freeform 37" id="37"/>
            <p:cNvSpPr/>
            <p:nvPr/>
          </p:nvSpPr>
          <p:spPr>
            <a:xfrm flipH="false" flipV="false" rot="0">
              <a:off x="0" y="0"/>
              <a:ext cx="1327150" cy="533400"/>
            </a:xfrm>
            <a:custGeom>
              <a:avLst/>
              <a:gdLst/>
              <a:ahLst/>
              <a:cxnLst/>
              <a:rect r="r" b="b" t="t" l="l"/>
              <a:pathLst>
                <a:path h="533400" w="1327150">
                  <a:moveTo>
                    <a:pt x="0" y="0"/>
                  </a:moveTo>
                  <a:lnTo>
                    <a:pt x="1327150" y="0"/>
                  </a:lnTo>
                  <a:lnTo>
                    <a:pt x="1327150" y="533400"/>
                  </a:lnTo>
                  <a:lnTo>
                    <a:pt x="0" y="533400"/>
                  </a:lnTo>
                  <a:lnTo>
                    <a:pt x="0" y="0"/>
                  </a:lnTo>
                  <a:close/>
                </a:path>
              </a:pathLst>
            </a:custGeom>
            <a:blipFill>
              <a:blip r:embed="rId8"/>
              <a:stretch>
                <a:fillRect l="0" t="0" r="0" b="0"/>
              </a:stretch>
            </a:blipFill>
          </p:spPr>
        </p:sp>
      </p:grpSp>
      <p:grpSp>
        <p:nvGrpSpPr>
          <p:cNvPr name="Group 38" id="38"/>
          <p:cNvGrpSpPr/>
          <p:nvPr/>
        </p:nvGrpSpPr>
        <p:grpSpPr>
          <a:xfrm rot="0">
            <a:off x="12375118" y="7088600"/>
            <a:ext cx="3636169" cy="385762"/>
            <a:chOff x="0" y="0"/>
            <a:chExt cx="3232150" cy="342900"/>
          </a:xfrm>
        </p:grpSpPr>
        <p:sp>
          <p:nvSpPr>
            <p:cNvPr name="Freeform 39" id="39"/>
            <p:cNvSpPr/>
            <p:nvPr/>
          </p:nvSpPr>
          <p:spPr>
            <a:xfrm flipH="false" flipV="false" rot="0">
              <a:off x="0" y="0"/>
              <a:ext cx="3232150" cy="342900"/>
            </a:xfrm>
            <a:custGeom>
              <a:avLst/>
              <a:gdLst/>
              <a:ahLst/>
              <a:cxnLst/>
              <a:rect r="r" b="b" t="t" l="l"/>
              <a:pathLst>
                <a:path h="342900" w="3232150">
                  <a:moveTo>
                    <a:pt x="0" y="0"/>
                  </a:moveTo>
                  <a:lnTo>
                    <a:pt x="3232150" y="0"/>
                  </a:lnTo>
                  <a:lnTo>
                    <a:pt x="3232150" y="342900"/>
                  </a:lnTo>
                  <a:lnTo>
                    <a:pt x="0" y="342900"/>
                  </a:lnTo>
                  <a:lnTo>
                    <a:pt x="0" y="0"/>
                  </a:lnTo>
                  <a:close/>
                </a:path>
              </a:pathLst>
            </a:custGeom>
            <a:blipFill>
              <a:blip r:embed="rId9"/>
              <a:stretch>
                <a:fillRect l="0" t="0" r="0" b="0"/>
              </a:stretch>
            </a:blipFill>
          </p:spPr>
        </p:sp>
      </p:grpSp>
      <p:sp>
        <p:nvSpPr>
          <p:cNvPr name="Freeform 40" id="40"/>
          <p:cNvSpPr/>
          <p:nvPr/>
        </p:nvSpPr>
        <p:spPr>
          <a:xfrm flipH="false" flipV="false" rot="0">
            <a:off x="12367974" y="7449631"/>
            <a:ext cx="3650456" cy="85725"/>
          </a:xfrm>
          <a:custGeom>
            <a:avLst/>
            <a:gdLst/>
            <a:ahLst/>
            <a:cxnLst/>
            <a:rect r="r" b="b" t="t" l="l"/>
            <a:pathLst>
              <a:path h="85725" w="3650456">
                <a:moveTo>
                  <a:pt x="0" y="0"/>
                </a:moveTo>
                <a:lnTo>
                  <a:pt x="3650457" y="0"/>
                </a:lnTo>
                <a:lnTo>
                  <a:pt x="3650457" y="85725"/>
                </a:lnTo>
                <a:lnTo>
                  <a:pt x="0" y="857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1" id="41"/>
          <p:cNvSpPr txBox="true"/>
          <p:nvPr/>
        </p:nvSpPr>
        <p:spPr>
          <a:xfrm rot="0">
            <a:off x="3494908" y="1776603"/>
            <a:ext cx="10076602" cy="659130"/>
          </a:xfrm>
          <a:prstGeom prst="rect">
            <a:avLst/>
          </a:prstGeom>
        </p:spPr>
        <p:txBody>
          <a:bodyPr anchor="t" rtlCol="false" tIns="0" lIns="0" bIns="0" rIns="0">
            <a:spAutoFit/>
          </a:bodyPr>
          <a:lstStyle/>
          <a:p>
            <a:pPr algn="l">
              <a:lnSpc>
                <a:spcPts val="5040"/>
              </a:lnSpc>
            </a:pPr>
            <a:r>
              <a:rPr lang="en-US" sz="3600">
                <a:solidFill>
                  <a:srgbClr val="C00000"/>
                </a:solidFill>
                <a:latin typeface="Calibri (MS)"/>
                <a:ea typeface="Calibri (MS)"/>
                <a:cs typeface="Calibri (MS)"/>
                <a:sym typeface="Calibri (MS)"/>
              </a:rPr>
              <a:t>3. Hz. Muhammed’in (sav) İstişareye Önem Vermesi </a:t>
            </a:r>
          </a:p>
        </p:txBody>
      </p:sp>
      <p:sp>
        <p:nvSpPr>
          <p:cNvPr name="TextBox 42" id="42"/>
          <p:cNvSpPr txBox="true"/>
          <p:nvPr/>
        </p:nvSpPr>
        <p:spPr>
          <a:xfrm rot="0">
            <a:off x="3664844" y="3956380"/>
            <a:ext cx="5651392" cy="256463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İstişare, “görüş alışverişinde bulunmak, fikir almak ve danışmak” anlamlarına gelir. </a:t>
            </a:r>
          </a:p>
          <a:p>
            <a:pPr algn="l">
              <a:lnSpc>
                <a:spcPts val="3240"/>
              </a:lnSpc>
            </a:pPr>
            <a:r>
              <a:rPr lang="en-US" sz="2700">
                <a:solidFill>
                  <a:srgbClr val="000000"/>
                </a:solidFill>
                <a:latin typeface="Calibri (MS)"/>
                <a:ea typeface="Calibri (MS)"/>
                <a:cs typeface="Calibri (MS)"/>
                <a:sym typeface="Calibri (MS)"/>
              </a:rPr>
              <a:t>İstişarede herhangi bir konuda doğruyu bulmak için güvenilir kişilerin görüşüne başvurulur. </a:t>
            </a:r>
          </a:p>
        </p:txBody>
      </p:sp>
      <p:sp>
        <p:nvSpPr>
          <p:cNvPr name="TextBox 43" id="43"/>
          <p:cNvSpPr txBox="true"/>
          <p:nvPr/>
        </p:nvSpPr>
        <p:spPr>
          <a:xfrm rot="0">
            <a:off x="15195042" y="14549"/>
            <a:ext cx="449199"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10 </a:t>
            </a:r>
          </a:p>
        </p:txBody>
      </p:sp>
      <p:sp>
        <p:nvSpPr>
          <p:cNvPr name="TextBox 44" id="44"/>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45" id="45"/>
          <p:cNvSpPr txBox="true"/>
          <p:nvPr/>
        </p:nvSpPr>
        <p:spPr>
          <a:xfrm rot="0">
            <a:off x="12522322" y="7106374"/>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4.4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4" id="4"/>
          <p:cNvSpPr txBox="true"/>
          <p:nvPr/>
        </p:nvSpPr>
        <p:spPr>
          <a:xfrm rot="0">
            <a:off x="4609719" y="3434910"/>
            <a:ext cx="316391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Hz. Muhammed (sav) </a:t>
            </a:r>
          </a:p>
        </p:txBody>
      </p:sp>
      <p:sp>
        <p:nvSpPr>
          <p:cNvPr name="TextBox 5" id="5"/>
          <p:cNvSpPr txBox="true"/>
          <p:nvPr/>
        </p:nvSpPr>
        <p:spPr>
          <a:xfrm rot="0">
            <a:off x="4609719" y="4257137"/>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6" id="6"/>
          <p:cNvSpPr txBox="true"/>
          <p:nvPr/>
        </p:nvSpPr>
        <p:spPr>
          <a:xfrm rot="0">
            <a:off x="5038344" y="4305495"/>
            <a:ext cx="8661068" cy="2509356"/>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Hayatı boyunca aldığı kararlarda çevresinin görüşünü dikkate almıştır.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Akıllı ve zeki olmasına rağmen istişareyi ihmal etmemiştir. </a:t>
            </a:r>
          </a:p>
          <a:p>
            <a:pPr algn="l">
              <a:lnSpc>
                <a:spcPts val="3240"/>
              </a:lnSpc>
            </a:pPr>
            <a:r>
              <a:rPr lang="en-US" sz="2700">
                <a:solidFill>
                  <a:srgbClr val="000000"/>
                </a:solidFill>
                <a:latin typeface="Calibri (MS)"/>
                <a:ea typeface="Calibri (MS)"/>
                <a:cs typeface="Calibri (MS)"/>
                <a:sym typeface="Calibri (MS)"/>
              </a:rPr>
              <a:t>Bu tutumu, insanların ona duyduğu yakınlığı artırmıştır. </a:t>
            </a:r>
          </a:p>
        </p:txBody>
      </p:sp>
      <p:sp>
        <p:nvSpPr>
          <p:cNvPr name="TextBox 7" id="7"/>
          <p:cNvSpPr txBox="true"/>
          <p:nvPr/>
        </p:nvSpPr>
        <p:spPr>
          <a:xfrm rot="0">
            <a:off x="4609719" y="5491577"/>
            <a:ext cx="122558" cy="1294471"/>
          </a:xfrm>
          <a:prstGeom prst="rect">
            <a:avLst/>
          </a:prstGeom>
        </p:spPr>
        <p:txBody>
          <a:bodyPr anchor="t" rtlCol="false" tIns="0" lIns="0" bIns="0" rIns="0">
            <a:spAutoFit/>
          </a:bodyPr>
          <a:lstStyle/>
          <a:p>
            <a:pPr algn="just">
              <a:lnSpc>
                <a:spcPts val="3779"/>
              </a:lnSpc>
            </a:pPr>
            <a:r>
              <a:rPr lang="en-US" sz="2700">
                <a:solidFill>
                  <a:srgbClr val="000000"/>
                </a:solidFill>
                <a:latin typeface="Arial"/>
                <a:ea typeface="Arial"/>
                <a:cs typeface="Arial"/>
                <a:sym typeface="Arial"/>
              </a:rPr>
              <a:t>• •</a:t>
            </a:r>
          </a:p>
        </p:txBody>
      </p:sp>
      <p:sp>
        <p:nvSpPr>
          <p:cNvPr name="TextBox 8" id="8"/>
          <p:cNvSpPr txBox="true"/>
          <p:nvPr/>
        </p:nvSpPr>
        <p:spPr>
          <a:xfrm rot="0">
            <a:off x="15257907" y="14549"/>
            <a:ext cx="385077"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11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289547" y="2783776"/>
            <a:ext cx="5471155" cy="2467737"/>
            <a:chOff x="0" y="0"/>
            <a:chExt cx="4863249" cy="2193544"/>
          </a:xfrm>
        </p:grpSpPr>
        <p:sp>
          <p:nvSpPr>
            <p:cNvPr name="Freeform 4" id="4"/>
            <p:cNvSpPr/>
            <p:nvPr/>
          </p:nvSpPr>
          <p:spPr>
            <a:xfrm flipH="false" flipV="false" rot="0">
              <a:off x="0" y="0"/>
              <a:ext cx="4863211" cy="2193544"/>
            </a:xfrm>
            <a:custGeom>
              <a:avLst/>
              <a:gdLst/>
              <a:ahLst/>
              <a:cxnLst/>
              <a:rect r="r" b="b" t="t" l="l"/>
              <a:pathLst>
                <a:path h="2193544" w="4863211">
                  <a:moveTo>
                    <a:pt x="0" y="0"/>
                  </a:moveTo>
                  <a:lnTo>
                    <a:pt x="4863211" y="0"/>
                  </a:lnTo>
                  <a:lnTo>
                    <a:pt x="4863211" y="2193544"/>
                  </a:lnTo>
                  <a:lnTo>
                    <a:pt x="0" y="2193544"/>
                  </a:lnTo>
                  <a:lnTo>
                    <a:pt x="0" y="0"/>
                  </a:lnTo>
                  <a:close/>
                </a:path>
              </a:pathLst>
            </a:custGeom>
            <a:blipFill>
              <a:blip r:embed="rId4"/>
              <a:stretch>
                <a:fillRect l="0" t="0" r="0" b="0"/>
              </a:stretch>
            </a:blipFill>
          </p:spPr>
        </p:sp>
      </p:grpSp>
      <p:grpSp>
        <p:nvGrpSpPr>
          <p:cNvPr name="Group 5" id="5"/>
          <p:cNvGrpSpPr/>
          <p:nvPr/>
        </p:nvGrpSpPr>
        <p:grpSpPr>
          <a:xfrm rot="0">
            <a:off x="3257950" y="4160906"/>
            <a:ext cx="5454010" cy="2430018"/>
            <a:chOff x="0" y="0"/>
            <a:chExt cx="4848009" cy="2160016"/>
          </a:xfrm>
        </p:grpSpPr>
        <p:sp>
          <p:nvSpPr>
            <p:cNvPr name="Freeform 6" id="6"/>
            <p:cNvSpPr/>
            <p:nvPr/>
          </p:nvSpPr>
          <p:spPr>
            <a:xfrm flipH="false" flipV="false" rot="0">
              <a:off x="0" y="0"/>
              <a:ext cx="4847971" cy="2160016"/>
            </a:xfrm>
            <a:custGeom>
              <a:avLst/>
              <a:gdLst/>
              <a:ahLst/>
              <a:cxnLst/>
              <a:rect r="r" b="b" t="t" l="l"/>
              <a:pathLst>
                <a:path h="2160016" w="4847971">
                  <a:moveTo>
                    <a:pt x="0" y="0"/>
                  </a:moveTo>
                  <a:lnTo>
                    <a:pt x="4847971" y="0"/>
                  </a:lnTo>
                  <a:lnTo>
                    <a:pt x="4847971" y="2160016"/>
                  </a:lnTo>
                  <a:lnTo>
                    <a:pt x="0" y="2160016"/>
                  </a:lnTo>
                  <a:lnTo>
                    <a:pt x="0" y="0"/>
                  </a:lnTo>
                  <a:close/>
                </a:path>
              </a:pathLst>
            </a:custGeom>
            <a:blipFill>
              <a:blip r:embed="rId5"/>
              <a:stretch>
                <a:fillRect l="0" t="0" r="0" b="0"/>
              </a:stretch>
            </a:blipFill>
          </p:spPr>
        </p:sp>
      </p:grpSp>
      <p:grpSp>
        <p:nvGrpSpPr>
          <p:cNvPr name="Group 7" id="7"/>
          <p:cNvGrpSpPr/>
          <p:nvPr/>
        </p:nvGrpSpPr>
        <p:grpSpPr>
          <a:xfrm rot="0">
            <a:off x="9451281" y="5575554"/>
            <a:ext cx="5454010" cy="2430018"/>
            <a:chOff x="0" y="0"/>
            <a:chExt cx="4848009" cy="2160016"/>
          </a:xfrm>
        </p:grpSpPr>
        <p:sp>
          <p:nvSpPr>
            <p:cNvPr name="Freeform 8" id="8"/>
            <p:cNvSpPr/>
            <p:nvPr/>
          </p:nvSpPr>
          <p:spPr>
            <a:xfrm flipH="false" flipV="false" rot="0">
              <a:off x="0" y="0"/>
              <a:ext cx="4847971" cy="2160016"/>
            </a:xfrm>
            <a:custGeom>
              <a:avLst/>
              <a:gdLst/>
              <a:ahLst/>
              <a:cxnLst/>
              <a:rect r="r" b="b" t="t" l="l"/>
              <a:pathLst>
                <a:path h="2160016" w="4847971">
                  <a:moveTo>
                    <a:pt x="0" y="0"/>
                  </a:moveTo>
                  <a:lnTo>
                    <a:pt x="4847971" y="0"/>
                  </a:lnTo>
                  <a:lnTo>
                    <a:pt x="4847971" y="2160016"/>
                  </a:lnTo>
                  <a:lnTo>
                    <a:pt x="0" y="2160016"/>
                  </a:lnTo>
                  <a:lnTo>
                    <a:pt x="0" y="0"/>
                  </a:lnTo>
                  <a:close/>
                </a:path>
              </a:pathLst>
            </a:custGeom>
            <a:blipFill>
              <a:blip r:embed="rId6"/>
              <a:stretch>
                <a:fillRect l="0" t="0" r="0" b="0"/>
              </a:stretch>
            </a:blipFill>
          </p:spPr>
        </p:sp>
      </p:grpSp>
      <p:grpSp>
        <p:nvGrpSpPr>
          <p:cNvPr name="Group 9" id="9"/>
          <p:cNvGrpSpPr/>
          <p:nvPr/>
        </p:nvGrpSpPr>
        <p:grpSpPr>
          <a:xfrm rot="0">
            <a:off x="8791199" y="2747586"/>
            <a:ext cx="539453" cy="5441637"/>
            <a:chOff x="0" y="0"/>
            <a:chExt cx="479514" cy="4837011"/>
          </a:xfrm>
        </p:grpSpPr>
        <p:sp>
          <p:nvSpPr>
            <p:cNvPr name="Freeform 10" id="10"/>
            <p:cNvSpPr/>
            <p:nvPr/>
          </p:nvSpPr>
          <p:spPr>
            <a:xfrm flipH="false" flipV="false" rot="0">
              <a:off x="0" y="0"/>
              <a:ext cx="479552" cy="4837049"/>
            </a:xfrm>
            <a:custGeom>
              <a:avLst/>
              <a:gdLst/>
              <a:ahLst/>
              <a:cxnLst/>
              <a:rect r="r" b="b" t="t" l="l"/>
              <a:pathLst>
                <a:path h="4837049" w="479552">
                  <a:moveTo>
                    <a:pt x="0" y="0"/>
                  </a:moveTo>
                  <a:lnTo>
                    <a:pt x="479552" y="0"/>
                  </a:lnTo>
                  <a:lnTo>
                    <a:pt x="479552" y="4837049"/>
                  </a:lnTo>
                  <a:lnTo>
                    <a:pt x="0" y="4837049"/>
                  </a:lnTo>
                  <a:lnTo>
                    <a:pt x="0" y="0"/>
                  </a:lnTo>
                  <a:close/>
                </a:path>
              </a:pathLst>
            </a:custGeom>
            <a:blipFill>
              <a:blip r:embed="rId7"/>
              <a:stretch>
                <a:fillRect l="0" t="0" r="7" b="0"/>
              </a:stretch>
            </a:blipFill>
          </p:spPr>
        </p:sp>
      </p:grpSp>
      <p:grpSp>
        <p:nvGrpSpPr>
          <p:cNvPr name="Group 11" id="11"/>
          <p:cNvGrpSpPr/>
          <p:nvPr/>
        </p:nvGrpSpPr>
        <p:grpSpPr>
          <a:xfrm rot="5400000">
            <a:off x="8332984" y="2126609"/>
            <a:ext cx="177679" cy="1404004"/>
            <a:chOff x="0" y="0"/>
            <a:chExt cx="157937" cy="1248004"/>
          </a:xfrm>
        </p:grpSpPr>
        <p:sp>
          <p:nvSpPr>
            <p:cNvPr name="Freeform 12" id="12"/>
            <p:cNvSpPr/>
            <p:nvPr/>
          </p:nvSpPr>
          <p:spPr>
            <a:xfrm flipH="false" flipV="false" rot="0">
              <a:off x="0" y="0"/>
              <a:ext cx="157988" cy="1248029"/>
            </a:xfrm>
            <a:custGeom>
              <a:avLst/>
              <a:gdLst/>
              <a:ahLst/>
              <a:cxnLst/>
              <a:rect r="r" b="b" t="t" l="l"/>
              <a:pathLst>
                <a:path h="1248029" w="157988">
                  <a:moveTo>
                    <a:pt x="0" y="0"/>
                  </a:moveTo>
                  <a:lnTo>
                    <a:pt x="157988" y="0"/>
                  </a:lnTo>
                  <a:lnTo>
                    <a:pt x="157988" y="1248029"/>
                  </a:lnTo>
                  <a:lnTo>
                    <a:pt x="0" y="1248029"/>
                  </a:lnTo>
                  <a:lnTo>
                    <a:pt x="0" y="0"/>
                  </a:lnTo>
                  <a:close/>
                </a:path>
              </a:pathLst>
            </a:custGeom>
            <a:blipFill>
              <a:blip r:embed="rId8"/>
              <a:stretch>
                <a:fillRect l="0" t="0" r="32" b="2"/>
              </a:stretch>
            </a:blipFill>
          </p:spPr>
        </p:sp>
      </p:grpSp>
      <p:grpSp>
        <p:nvGrpSpPr>
          <p:cNvPr name="Group 13" id="13"/>
          <p:cNvGrpSpPr/>
          <p:nvPr/>
        </p:nvGrpSpPr>
        <p:grpSpPr>
          <a:xfrm rot="0">
            <a:off x="7575418" y="2666619"/>
            <a:ext cx="288665" cy="323855"/>
            <a:chOff x="0" y="0"/>
            <a:chExt cx="256591" cy="287871"/>
          </a:xfrm>
        </p:grpSpPr>
        <p:sp>
          <p:nvSpPr>
            <p:cNvPr name="Freeform 14" id="14"/>
            <p:cNvSpPr/>
            <p:nvPr/>
          </p:nvSpPr>
          <p:spPr>
            <a:xfrm flipH="false" flipV="false" rot="0">
              <a:off x="0" y="0"/>
              <a:ext cx="256540" cy="287909"/>
            </a:xfrm>
            <a:custGeom>
              <a:avLst/>
              <a:gdLst/>
              <a:ahLst/>
              <a:cxnLst/>
              <a:rect r="r" b="b" t="t" l="l"/>
              <a:pathLst>
                <a:path h="287909" w="256540">
                  <a:moveTo>
                    <a:pt x="0" y="0"/>
                  </a:moveTo>
                  <a:lnTo>
                    <a:pt x="256540" y="0"/>
                  </a:lnTo>
                  <a:lnTo>
                    <a:pt x="256540" y="287909"/>
                  </a:lnTo>
                  <a:lnTo>
                    <a:pt x="0" y="287909"/>
                  </a:lnTo>
                  <a:lnTo>
                    <a:pt x="0" y="0"/>
                  </a:lnTo>
                  <a:close/>
                </a:path>
              </a:pathLst>
            </a:custGeom>
            <a:blipFill>
              <a:blip r:embed="rId9"/>
              <a:stretch>
                <a:fillRect l="0" t="0" r="-19" b="13"/>
              </a:stretch>
            </a:blipFill>
          </p:spPr>
        </p:sp>
      </p:grpSp>
      <p:grpSp>
        <p:nvGrpSpPr>
          <p:cNvPr name="Group 15" id="15"/>
          <p:cNvGrpSpPr/>
          <p:nvPr/>
        </p:nvGrpSpPr>
        <p:grpSpPr>
          <a:xfrm rot="5400000">
            <a:off x="9605529" y="7426285"/>
            <a:ext cx="162006" cy="1404004"/>
            <a:chOff x="0" y="0"/>
            <a:chExt cx="144005" cy="1248004"/>
          </a:xfrm>
        </p:grpSpPr>
        <p:sp>
          <p:nvSpPr>
            <p:cNvPr name="Freeform 16" id="16"/>
            <p:cNvSpPr/>
            <p:nvPr/>
          </p:nvSpPr>
          <p:spPr>
            <a:xfrm flipH="false" flipV="true" rot="0">
              <a:off x="0" y="0"/>
              <a:ext cx="144018" cy="1248029"/>
            </a:xfrm>
            <a:custGeom>
              <a:avLst/>
              <a:gdLst/>
              <a:ahLst/>
              <a:cxnLst/>
              <a:rect r="r" b="b" t="t" l="l"/>
              <a:pathLst>
                <a:path h="1248029" w="144018">
                  <a:moveTo>
                    <a:pt x="0" y="1248029"/>
                  </a:moveTo>
                  <a:lnTo>
                    <a:pt x="144018" y="1248029"/>
                  </a:lnTo>
                  <a:lnTo>
                    <a:pt x="144018" y="0"/>
                  </a:lnTo>
                  <a:lnTo>
                    <a:pt x="0" y="0"/>
                  </a:lnTo>
                  <a:lnTo>
                    <a:pt x="0" y="1248029"/>
                  </a:lnTo>
                  <a:close/>
                </a:path>
              </a:pathLst>
            </a:custGeom>
            <a:blipFill>
              <a:blip r:embed="rId10"/>
              <a:stretch>
                <a:fillRect l="0" t="0" r="8" b="2"/>
              </a:stretch>
            </a:blipFill>
          </p:spPr>
        </p:sp>
      </p:grpSp>
      <p:grpSp>
        <p:nvGrpSpPr>
          <p:cNvPr name="Group 17" id="17"/>
          <p:cNvGrpSpPr/>
          <p:nvPr/>
        </p:nvGrpSpPr>
        <p:grpSpPr>
          <a:xfrm rot="0">
            <a:off x="10244266" y="7980612"/>
            <a:ext cx="288665" cy="295280"/>
            <a:chOff x="0" y="0"/>
            <a:chExt cx="256591" cy="262471"/>
          </a:xfrm>
        </p:grpSpPr>
        <p:sp>
          <p:nvSpPr>
            <p:cNvPr name="Freeform 18" id="18"/>
            <p:cNvSpPr/>
            <p:nvPr/>
          </p:nvSpPr>
          <p:spPr>
            <a:xfrm flipH="true" flipV="false" rot="0">
              <a:off x="0" y="0"/>
              <a:ext cx="256540" cy="262509"/>
            </a:xfrm>
            <a:custGeom>
              <a:avLst/>
              <a:gdLst/>
              <a:ahLst/>
              <a:cxnLst/>
              <a:rect r="r" b="b" t="t" l="l"/>
              <a:pathLst>
                <a:path h="262509" w="256540">
                  <a:moveTo>
                    <a:pt x="256540" y="0"/>
                  </a:moveTo>
                  <a:lnTo>
                    <a:pt x="0" y="0"/>
                  </a:lnTo>
                  <a:lnTo>
                    <a:pt x="0" y="262509"/>
                  </a:lnTo>
                  <a:lnTo>
                    <a:pt x="256540" y="262509"/>
                  </a:lnTo>
                  <a:lnTo>
                    <a:pt x="256540" y="0"/>
                  </a:lnTo>
                  <a:close/>
                </a:path>
              </a:pathLst>
            </a:custGeom>
            <a:blipFill>
              <a:blip r:embed="rId11"/>
              <a:stretch>
                <a:fillRect l="0" t="0" r="-19" b="14"/>
              </a:stretch>
            </a:blipFill>
          </p:spPr>
        </p:sp>
      </p:grpSp>
      <p:sp>
        <p:nvSpPr>
          <p:cNvPr name="TextBox 19" id="19"/>
          <p:cNvSpPr txBox="true"/>
          <p:nvPr/>
        </p:nvSpPr>
        <p:spPr>
          <a:xfrm rot="0">
            <a:off x="15213330" y="14549"/>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12 </a:t>
            </a:r>
          </a:p>
        </p:txBody>
      </p:sp>
      <p:sp>
        <p:nvSpPr>
          <p:cNvPr name="TextBox 20" id="20"/>
          <p:cNvSpPr txBox="true"/>
          <p:nvPr/>
        </p:nvSpPr>
        <p:spPr>
          <a:xfrm rot="0">
            <a:off x="4379219" y="2539555"/>
            <a:ext cx="316391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Hz. Muhammed (sav) </a:t>
            </a:r>
          </a:p>
        </p:txBody>
      </p:sp>
      <p:sp>
        <p:nvSpPr>
          <p:cNvPr name="TextBox 21" id="21"/>
          <p:cNvSpPr txBox="true"/>
          <p:nvPr/>
        </p:nvSpPr>
        <p:spPr>
          <a:xfrm rot="0">
            <a:off x="3803518" y="4806377"/>
            <a:ext cx="2980858" cy="1120578"/>
          </a:xfrm>
          <a:prstGeom prst="rect">
            <a:avLst/>
          </a:prstGeom>
        </p:spPr>
        <p:txBody>
          <a:bodyPr anchor="t" rtlCol="false" tIns="0" lIns="0" bIns="0" rIns="0">
            <a:spAutoFit/>
          </a:bodyPr>
          <a:lstStyle/>
          <a:p>
            <a:pPr algn="ctr">
              <a:lnSpc>
                <a:spcPts val="2881"/>
              </a:lnSpc>
            </a:pPr>
            <a:r>
              <a:rPr lang="en-US" sz="2403">
                <a:solidFill>
                  <a:srgbClr val="000000"/>
                </a:solidFill>
                <a:latin typeface="Calibri (MS)"/>
                <a:ea typeface="Calibri (MS)"/>
                <a:cs typeface="Calibri (MS)"/>
                <a:sym typeface="Calibri (MS)"/>
              </a:rPr>
              <a:t>Akıllı ve zeki olmasına rağmen istişareyi ihmal etmemiştir. </a:t>
            </a:r>
          </a:p>
        </p:txBody>
      </p:sp>
      <p:sp>
        <p:nvSpPr>
          <p:cNvPr name="TextBox 22" id="22"/>
          <p:cNvSpPr txBox="true"/>
          <p:nvPr/>
        </p:nvSpPr>
        <p:spPr>
          <a:xfrm rot="0">
            <a:off x="11627353" y="6230183"/>
            <a:ext cx="2803122" cy="1120578"/>
          </a:xfrm>
          <a:prstGeom prst="rect">
            <a:avLst/>
          </a:prstGeom>
        </p:spPr>
        <p:txBody>
          <a:bodyPr anchor="t" rtlCol="false" tIns="0" lIns="0" bIns="0" rIns="0">
            <a:spAutoFit/>
          </a:bodyPr>
          <a:lstStyle/>
          <a:p>
            <a:pPr algn="ctr">
              <a:lnSpc>
                <a:spcPts val="2881"/>
              </a:lnSpc>
            </a:pPr>
            <a:r>
              <a:rPr lang="en-US" sz="2403">
                <a:solidFill>
                  <a:srgbClr val="000000"/>
                </a:solidFill>
                <a:latin typeface="Calibri (MS)"/>
                <a:ea typeface="Calibri (MS)"/>
                <a:cs typeface="Calibri (MS)"/>
                <a:sym typeface="Calibri (MS)"/>
              </a:rPr>
              <a:t>Bu tutumu, insanların ona duyduğu yakınlığı artırmıştır. </a:t>
            </a:r>
          </a:p>
        </p:txBody>
      </p:sp>
      <p:sp>
        <p:nvSpPr>
          <p:cNvPr name="TextBox 23" id="23"/>
          <p:cNvSpPr txBox="true"/>
          <p:nvPr/>
        </p:nvSpPr>
        <p:spPr>
          <a:xfrm rot="0">
            <a:off x="11322944" y="3230180"/>
            <a:ext cx="3301341" cy="1120578"/>
          </a:xfrm>
          <a:prstGeom prst="rect">
            <a:avLst/>
          </a:prstGeom>
        </p:spPr>
        <p:txBody>
          <a:bodyPr anchor="t" rtlCol="false" tIns="0" lIns="0" bIns="0" rIns="0">
            <a:spAutoFit/>
          </a:bodyPr>
          <a:lstStyle/>
          <a:p>
            <a:pPr algn="ctr">
              <a:lnSpc>
                <a:spcPts val="2881"/>
              </a:lnSpc>
            </a:pPr>
            <a:r>
              <a:rPr lang="en-US" sz="2403">
                <a:solidFill>
                  <a:srgbClr val="000000"/>
                </a:solidFill>
                <a:latin typeface="Calibri (MS)"/>
                <a:ea typeface="Calibri (MS)"/>
                <a:cs typeface="Calibri (MS)"/>
                <a:sym typeface="Calibri (MS)"/>
              </a:rPr>
              <a:t>Hayatı boyunca aldığı kararlarda çevresinin görüşünü dikkate almıştır. </a:t>
            </a:r>
          </a:p>
        </p:txBody>
      </p:sp>
      <p:sp>
        <p:nvSpPr>
          <p:cNvPr name="TextBox 24" id="24"/>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900094" y="3187641"/>
            <a:ext cx="5867205" cy="3911532"/>
            <a:chOff x="0" y="0"/>
            <a:chExt cx="5215293" cy="3476917"/>
          </a:xfrm>
        </p:grpSpPr>
        <p:sp>
          <p:nvSpPr>
            <p:cNvPr name="Freeform 4" id="4"/>
            <p:cNvSpPr/>
            <p:nvPr/>
          </p:nvSpPr>
          <p:spPr>
            <a:xfrm flipH="false" flipV="false" rot="0">
              <a:off x="0" y="0"/>
              <a:ext cx="5215255" cy="3476879"/>
            </a:xfrm>
            <a:custGeom>
              <a:avLst/>
              <a:gdLst/>
              <a:ahLst/>
              <a:cxnLst/>
              <a:rect r="r" b="b" t="t" l="l"/>
              <a:pathLst>
                <a:path h="3476879" w="5215255">
                  <a:moveTo>
                    <a:pt x="0" y="0"/>
                  </a:moveTo>
                  <a:lnTo>
                    <a:pt x="5215255" y="0"/>
                  </a:lnTo>
                  <a:lnTo>
                    <a:pt x="5215255" y="3476879"/>
                  </a:lnTo>
                  <a:lnTo>
                    <a:pt x="0" y="3476879"/>
                  </a:lnTo>
                  <a:lnTo>
                    <a:pt x="0" y="0"/>
                  </a:lnTo>
                  <a:close/>
                </a:path>
              </a:pathLst>
            </a:custGeom>
            <a:blipFill>
              <a:blip r:embed="rId4"/>
              <a:stretch>
                <a:fillRect l="0" t="0" r="0" b="-1"/>
              </a:stretch>
            </a:blipFill>
          </p:spPr>
        </p:sp>
      </p:grpSp>
      <p:sp>
        <p:nvSpPr>
          <p:cNvPr name="Freeform 5" id="5"/>
          <p:cNvSpPr/>
          <p:nvPr/>
        </p:nvSpPr>
        <p:spPr>
          <a:xfrm flipH="false" flipV="false" rot="0">
            <a:off x="9561766" y="2969328"/>
            <a:ext cx="5572125" cy="3906588"/>
          </a:xfrm>
          <a:custGeom>
            <a:avLst/>
            <a:gdLst/>
            <a:ahLst/>
            <a:cxnLst/>
            <a:rect r="r" b="b" t="t" l="l"/>
            <a:pathLst>
              <a:path h="3906588" w="5572125">
                <a:moveTo>
                  <a:pt x="0" y="0"/>
                </a:moveTo>
                <a:lnTo>
                  <a:pt x="5572126" y="0"/>
                </a:lnTo>
                <a:lnTo>
                  <a:pt x="5572126" y="3906589"/>
                </a:lnTo>
                <a:lnTo>
                  <a:pt x="0" y="39065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0">
            <a:off x="12299823" y="6510528"/>
            <a:ext cx="3702177" cy="537210"/>
            <a:chOff x="0" y="0"/>
            <a:chExt cx="3290824" cy="477520"/>
          </a:xfrm>
        </p:grpSpPr>
        <p:sp>
          <p:nvSpPr>
            <p:cNvPr name="Freeform 8" id="8"/>
            <p:cNvSpPr/>
            <p:nvPr/>
          </p:nvSpPr>
          <p:spPr>
            <a:xfrm flipH="false" flipV="false" rot="0">
              <a:off x="0" y="0"/>
              <a:ext cx="3290824" cy="477520"/>
            </a:xfrm>
            <a:custGeom>
              <a:avLst/>
              <a:gdLst/>
              <a:ahLst/>
              <a:cxnLst/>
              <a:rect r="r" b="b" t="t" l="l"/>
              <a:pathLst>
                <a:path h="477520" w="3290824">
                  <a:moveTo>
                    <a:pt x="0" y="0"/>
                  </a:moveTo>
                  <a:lnTo>
                    <a:pt x="0" y="477520"/>
                  </a:lnTo>
                  <a:lnTo>
                    <a:pt x="3290824" y="477520"/>
                  </a:lnTo>
                  <a:lnTo>
                    <a:pt x="3290824" y="368427"/>
                  </a:lnTo>
                  <a:lnTo>
                    <a:pt x="75184" y="368427"/>
                  </a:lnTo>
                  <a:lnTo>
                    <a:pt x="75184" y="42037"/>
                  </a:lnTo>
                  <a:lnTo>
                    <a:pt x="3290824" y="42037"/>
                  </a:lnTo>
                  <a:lnTo>
                    <a:pt x="3290824" y="0"/>
                  </a:lnTo>
                  <a:close/>
                </a:path>
              </a:pathLst>
            </a:custGeom>
            <a:blipFill>
              <a:blip r:embed="rId9"/>
              <a:stretch>
                <a:fillRect l="0" t="0" r="0" b="0"/>
              </a:stretch>
            </a:blipFill>
          </p:spPr>
        </p:sp>
      </p:grpSp>
      <p:grpSp>
        <p:nvGrpSpPr>
          <p:cNvPr name="Group 9" id="9"/>
          <p:cNvGrpSpPr/>
          <p:nvPr/>
        </p:nvGrpSpPr>
        <p:grpSpPr>
          <a:xfrm rot="0">
            <a:off x="12318111" y="6512814"/>
            <a:ext cx="1488186" cy="595503"/>
            <a:chOff x="0" y="0"/>
            <a:chExt cx="1322832" cy="529336"/>
          </a:xfrm>
        </p:grpSpPr>
        <p:sp>
          <p:nvSpPr>
            <p:cNvPr name="Freeform 10" id="10"/>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66395"/>
                  </a:lnTo>
                  <a:lnTo>
                    <a:pt x="58928" y="366395"/>
                  </a:lnTo>
                  <a:lnTo>
                    <a:pt x="58928" y="40005"/>
                  </a:lnTo>
                  <a:lnTo>
                    <a:pt x="1322832" y="40005"/>
                  </a:lnTo>
                  <a:lnTo>
                    <a:pt x="1322832" y="0"/>
                  </a:lnTo>
                  <a:close/>
                </a:path>
              </a:pathLst>
            </a:custGeom>
            <a:blipFill>
              <a:blip r:embed="rId10"/>
              <a:stretch>
                <a:fillRect l="0" t="0" r="0" b="0"/>
              </a:stretch>
            </a:blipFill>
          </p:spPr>
        </p:sp>
      </p:grpSp>
      <p:sp>
        <p:nvSpPr>
          <p:cNvPr name="Freeform 11" id="11"/>
          <p:cNvSpPr/>
          <p:nvPr/>
        </p:nvSpPr>
        <p:spPr>
          <a:xfrm flipH="false" flipV="false" rot="0">
            <a:off x="5572225" y="1774122"/>
            <a:ext cx="6872288" cy="569114"/>
          </a:xfrm>
          <a:custGeom>
            <a:avLst/>
            <a:gdLst/>
            <a:ahLst/>
            <a:cxnLst/>
            <a:rect r="r" b="b" t="t" l="l"/>
            <a:pathLst>
              <a:path h="569114" w="6872288">
                <a:moveTo>
                  <a:pt x="0" y="0"/>
                </a:moveTo>
                <a:lnTo>
                  <a:pt x="6872288" y="0"/>
                </a:lnTo>
                <a:lnTo>
                  <a:pt x="6872288" y="569114"/>
                </a:lnTo>
                <a:lnTo>
                  <a:pt x="0" y="56911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12274863" y="6455378"/>
            <a:ext cx="3822378" cy="633894"/>
          </a:xfrm>
          <a:custGeom>
            <a:avLst/>
            <a:gdLst/>
            <a:ahLst/>
            <a:cxnLst/>
            <a:rect r="r" b="b" t="t" l="l"/>
            <a:pathLst>
              <a:path h="633894" w="3822378">
                <a:moveTo>
                  <a:pt x="0" y="0"/>
                </a:moveTo>
                <a:lnTo>
                  <a:pt x="3822377" y="0"/>
                </a:lnTo>
                <a:lnTo>
                  <a:pt x="3822377" y="633894"/>
                </a:lnTo>
                <a:lnTo>
                  <a:pt x="0" y="63389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3" id="13"/>
          <p:cNvSpPr txBox="true"/>
          <p:nvPr/>
        </p:nvSpPr>
        <p:spPr>
          <a:xfrm rot="0">
            <a:off x="4297680" y="4280035"/>
            <a:ext cx="4211326" cy="127478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Kişinin bakış açısını genişletir. Bilgi vekültürünü artırır. </a:t>
            </a:r>
          </a:p>
          <a:p>
            <a:pPr algn="l">
              <a:lnSpc>
                <a:spcPts val="3243"/>
              </a:lnSpc>
            </a:pPr>
            <a:r>
              <a:rPr lang="en-US" sz="2703">
                <a:solidFill>
                  <a:srgbClr val="000000"/>
                </a:solidFill>
                <a:latin typeface="Calibri (MS)"/>
                <a:ea typeface="Calibri (MS)"/>
                <a:cs typeface="Calibri (MS)"/>
                <a:sym typeface="Calibri (MS)"/>
              </a:rPr>
              <a:t>Hata yapma riskini azaltır. </a:t>
            </a:r>
          </a:p>
        </p:txBody>
      </p:sp>
      <p:sp>
        <p:nvSpPr>
          <p:cNvPr name="TextBox 14" id="14"/>
          <p:cNvSpPr txBox="true"/>
          <p:nvPr/>
        </p:nvSpPr>
        <p:spPr>
          <a:xfrm rot="0">
            <a:off x="7264151" y="1783332"/>
            <a:ext cx="3637726"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İstişarenin Bazı Faydaları </a:t>
            </a:r>
          </a:p>
        </p:txBody>
      </p:sp>
      <p:sp>
        <p:nvSpPr>
          <p:cNvPr name="TextBox 15" id="15"/>
          <p:cNvSpPr txBox="true"/>
          <p:nvPr/>
        </p:nvSpPr>
        <p:spPr>
          <a:xfrm rot="0">
            <a:off x="3869055" y="4279259"/>
            <a:ext cx="122558" cy="1246761"/>
          </a:xfrm>
          <a:prstGeom prst="rect">
            <a:avLst/>
          </a:prstGeom>
        </p:spPr>
        <p:txBody>
          <a:bodyPr anchor="t" rtlCol="false" tIns="0" lIns="0" bIns="0" rIns="0">
            <a:spAutoFit/>
          </a:bodyPr>
          <a:lstStyle/>
          <a:p>
            <a:pPr algn="just">
              <a:lnSpc>
                <a:spcPts val="3243"/>
              </a:lnSpc>
            </a:pPr>
            <a:r>
              <a:rPr lang="en-US" sz="2703">
                <a:solidFill>
                  <a:srgbClr val="000000"/>
                </a:solidFill>
                <a:latin typeface="Arial"/>
                <a:ea typeface="Arial"/>
                <a:cs typeface="Arial"/>
                <a:sym typeface="Arial"/>
              </a:rPr>
              <a:t>• • •</a:t>
            </a:r>
          </a:p>
        </p:txBody>
      </p:sp>
      <p:sp>
        <p:nvSpPr>
          <p:cNvPr name="TextBox 16" id="16"/>
          <p:cNvSpPr txBox="true"/>
          <p:nvPr/>
        </p:nvSpPr>
        <p:spPr>
          <a:xfrm rot="0">
            <a:off x="4626478" y="7246049"/>
            <a:ext cx="8445956"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 İş hakkında onlara danış, karar verince de Allah’a güven, doğrusu Allah kendisine güvenenleri sever.” </a:t>
            </a:r>
          </a:p>
        </p:txBody>
      </p:sp>
      <p:sp>
        <p:nvSpPr>
          <p:cNvPr name="TextBox 17" id="17"/>
          <p:cNvSpPr txBox="true"/>
          <p:nvPr/>
        </p:nvSpPr>
        <p:spPr>
          <a:xfrm rot="0">
            <a:off x="12522322" y="6566492"/>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4.5 </a:t>
            </a:r>
          </a:p>
        </p:txBody>
      </p:sp>
      <p:sp>
        <p:nvSpPr>
          <p:cNvPr name="TextBox 18" id="18"/>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19" id="19"/>
          <p:cNvSpPr txBox="true"/>
          <p:nvPr/>
        </p:nvSpPr>
        <p:spPr>
          <a:xfrm rot="0">
            <a:off x="6998203" y="8036119"/>
            <a:ext cx="3530198"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(Al-i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İmran</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suresi,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159.</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ayet)</a:t>
            </a:r>
          </a:p>
        </p:txBody>
      </p:sp>
      <p:sp>
        <p:nvSpPr>
          <p:cNvPr name="TextBox 20" id="20"/>
          <p:cNvSpPr txBox="true"/>
          <p:nvPr/>
        </p:nvSpPr>
        <p:spPr>
          <a:xfrm rot="0">
            <a:off x="15215616" y="14549"/>
            <a:ext cx="428225"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13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92467" y="3480435"/>
            <a:ext cx="5374572" cy="3700648"/>
          </a:xfrm>
          <a:custGeom>
            <a:avLst/>
            <a:gdLst/>
            <a:ahLst/>
            <a:cxnLst/>
            <a:rect r="r" b="b" t="t" l="l"/>
            <a:pathLst>
              <a:path h="3700648" w="5374572">
                <a:moveTo>
                  <a:pt x="0" y="0"/>
                </a:moveTo>
                <a:lnTo>
                  <a:pt x="5374572" y="0"/>
                </a:lnTo>
                <a:lnTo>
                  <a:pt x="5374572" y="3700648"/>
                </a:lnTo>
                <a:lnTo>
                  <a:pt x="0" y="37006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9900094" y="3592263"/>
            <a:ext cx="5184076" cy="3456046"/>
            <a:chOff x="0" y="0"/>
            <a:chExt cx="4608068" cy="3072041"/>
          </a:xfrm>
        </p:grpSpPr>
        <p:sp>
          <p:nvSpPr>
            <p:cNvPr name="Freeform 5" id="5"/>
            <p:cNvSpPr/>
            <p:nvPr/>
          </p:nvSpPr>
          <p:spPr>
            <a:xfrm flipH="false" flipV="false" rot="0">
              <a:off x="0" y="0"/>
              <a:ext cx="4608068" cy="3072003"/>
            </a:xfrm>
            <a:custGeom>
              <a:avLst/>
              <a:gdLst/>
              <a:ahLst/>
              <a:cxnLst/>
              <a:rect r="r" b="b" t="t" l="l"/>
              <a:pathLst>
                <a:path h="3072003" w="4608068">
                  <a:moveTo>
                    <a:pt x="0" y="0"/>
                  </a:moveTo>
                  <a:lnTo>
                    <a:pt x="4608068" y="0"/>
                  </a:lnTo>
                  <a:lnTo>
                    <a:pt x="4608068" y="3072003"/>
                  </a:lnTo>
                  <a:lnTo>
                    <a:pt x="0" y="3072003"/>
                  </a:lnTo>
                  <a:lnTo>
                    <a:pt x="0" y="0"/>
                  </a:lnTo>
                  <a:close/>
                </a:path>
              </a:pathLst>
            </a:custGeom>
            <a:blipFill>
              <a:blip r:embed="rId6"/>
              <a:stretch>
                <a:fillRect l="0" t="0" r="0" b="-1"/>
              </a:stretch>
            </a:blipFill>
          </p:spPr>
        </p:sp>
      </p:grpSp>
      <p:grpSp>
        <p:nvGrpSpPr>
          <p:cNvPr name="Group 6" id="6"/>
          <p:cNvGrpSpPr/>
          <p:nvPr/>
        </p:nvGrpSpPr>
        <p:grpSpPr>
          <a:xfrm rot="0">
            <a:off x="11867769" y="6677406"/>
            <a:ext cx="4134231" cy="580644"/>
            <a:chOff x="0" y="0"/>
            <a:chExt cx="3674872" cy="516128"/>
          </a:xfrm>
        </p:grpSpPr>
        <p:sp>
          <p:nvSpPr>
            <p:cNvPr name="Freeform 7" id="7"/>
            <p:cNvSpPr/>
            <p:nvPr/>
          </p:nvSpPr>
          <p:spPr>
            <a:xfrm flipH="false" flipV="false" rot="0">
              <a:off x="0" y="0"/>
              <a:ext cx="3674872" cy="516128"/>
            </a:xfrm>
            <a:custGeom>
              <a:avLst/>
              <a:gdLst/>
              <a:ahLst/>
              <a:cxnLst/>
              <a:rect r="r" b="b" t="t" l="l"/>
              <a:pathLst>
                <a:path h="516128" w="3674872">
                  <a:moveTo>
                    <a:pt x="0" y="0"/>
                  </a:moveTo>
                  <a:lnTo>
                    <a:pt x="0" y="516128"/>
                  </a:lnTo>
                  <a:lnTo>
                    <a:pt x="3674872" y="516128"/>
                  </a:lnTo>
                  <a:lnTo>
                    <a:pt x="3674872" y="406527"/>
                  </a:lnTo>
                  <a:lnTo>
                    <a:pt x="75184" y="406527"/>
                  </a:lnTo>
                  <a:lnTo>
                    <a:pt x="75184" y="42037"/>
                  </a:lnTo>
                  <a:lnTo>
                    <a:pt x="3674872" y="42037"/>
                  </a:lnTo>
                  <a:lnTo>
                    <a:pt x="3674872" y="0"/>
                  </a:lnTo>
                  <a:close/>
                </a:path>
              </a:pathLst>
            </a:custGeom>
            <a:blipFill>
              <a:blip r:embed="rId7"/>
              <a:stretch>
                <a:fillRect l="0" t="0" r="0" b="0"/>
              </a:stretch>
            </a:blipFill>
          </p:spPr>
        </p:sp>
      </p:grpSp>
      <p:grpSp>
        <p:nvGrpSpPr>
          <p:cNvPr name="Group 8" id="8"/>
          <p:cNvGrpSpPr/>
          <p:nvPr/>
        </p:nvGrpSpPr>
        <p:grpSpPr>
          <a:xfrm rot="0">
            <a:off x="11886057" y="6701409"/>
            <a:ext cx="1488186" cy="595503"/>
            <a:chOff x="0" y="0"/>
            <a:chExt cx="1322832" cy="529336"/>
          </a:xfrm>
        </p:grpSpPr>
        <p:sp>
          <p:nvSpPr>
            <p:cNvPr name="Freeform 9" id="9"/>
            <p:cNvSpPr/>
            <p:nvPr/>
          </p:nvSpPr>
          <p:spPr>
            <a:xfrm flipH="false" flipV="false" rot="0">
              <a:off x="0" y="0"/>
              <a:ext cx="1322832" cy="529336"/>
            </a:xfrm>
            <a:custGeom>
              <a:avLst/>
              <a:gdLst/>
              <a:ahLst/>
              <a:cxnLst/>
              <a:rect r="r" b="b" t="t" l="l"/>
              <a:pathLst>
                <a:path h="529336" w="1322832">
                  <a:moveTo>
                    <a:pt x="0" y="0"/>
                  </a:moveTo>
                  <a:lnTo>
                    <a:pt x="0" y="529336"/>
                  </a:lnTo>
                  <a:lnTo>
                    <a:pt x="1322832" y="529336"/>
                  </a:lnTo>
                  <a:lnTo>
                    <a:pt x="1322832" y="385191"/>
                  </a:lnTo>
                  <a:lnTo>
                    <a:pt x="58928" y="385191"/>
                  </a:lnTo>
                  <a:lnTo>
                    <a:pt x="58928" y="20701"/>
                  </a:lnTo>
                  <a:lnTo>
                    <a:pt x="1322832" y="20701"/>
                  </a:lnTo>
                  <a:lnTo>
                    <a:pt x="1322832" y="0"/>
                  </a:lnTo>
                  <a:close/>
                </a:path>
              </a:pathLst>
            </a:custGeom>
            <a:blipFill>
              <a:blip r:embed="rId8"/>
              <a:stretch>
                <a:fillRect l="0" t="0" r="0" b="0"/>
              </a:stretch>
            </a:blipFill>
          </p:spPr>
        </p:sp>
      </p:grpSp>
      <p:sp>
        <p:nvSpPr>
          <p:cNvPr name="Freeform 10" id="10"/>
          <p:cNvSpPr/>
          <p:nvPr/>
        </p:nvSpPr>
        <p:spPr>
          <a:xfrm flipH="false" flipV="false" rot="0">
            <a:off x="11842809" y="6622356"/>
            <a:ext cx="4254432" cy="682942"/>
          </a:xfrm>
          <a:custGeom>
            <a:avLst/>
            <a:gdLst/>
            <a:ahLst/>
            <a:cxnLst/>
            <a:rect r="r" b="b" t="t" l="l"/>
            <a:pathLst>
              <a:path h="682942" w="4254432">
                <a:moveTo>
                  <a:pt x="0" y="0"/>
                </a:moveTo>
                <a:lnTo>
                  <a:pt x="4254431" y="0"/>
                </a:lnTo>
                <a:lnTo>
                  <a:pt x="4254431" y="682943"/>
                </a:lnTo>
                <a:lnTo>
                  <a:pt x="0" y="68294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3601979" y="1658745"/>
            <a:ext cx="10681149" cy="615753"/>
          </a:xfrm>
          <a:prstGeom prst="rect">
            <a:avLst/>
          </a:prstGeom>
        </p:spPr>
        <p:txBody>
          <a:bodyPr anchor="t" rtlCol="false" tIns="0" lIns="0" bIns="0" rIns="0">
            <a:spAutoFit/>
          </a:bodyPr>
          <a:lstStyle/>
          <a:p>
            <a:pPr algn="l">
              <a:lnSpc>
                <a:spcPts val="4624"/>
              </a:lnSpc>
            </a:pPr>
            <a:r>
              <a:rPr lang="en-US" sz="3303">
                <a:solidFill>
                  <a:srgbClr val="C00000"/>
                </a:solidFill>
                <a:latin typeface="Calibri (MS)"/>
                <a:ea typeface="Calibri (MS)"/>
                <a:cs typeface="Calibri (MS)"/>
                <a:sym typeface="Calibri (MS)"/>
              </a:rPr>
              <a:t>4. Hz. Muhammed’in (sav) Davasındaki Cesaret ve Kararlılığı </a:t>
            </a:r>
          </a:p>
        </p:txBody>
      </p:sp>
      <p:sp>
        <p:nvSpPr>
          <p:cNvPr name="TextBox 12" id="12"/>
          <p:cNvSpPr txBox="true"/>
          <p:nvPr/>
        </p:nvSpPr>
        <p:spPr>
          <a:xfrm rot="0">
            <a:off x="3772657" y="3815977"/>
            <a:ext cx="5933642" cy="2509228"/>
          </a:xfrm>
          <a:prstGeom prst="rect">
            <a:avLst/>
          </a:prstGeom>
        </p:spPr>
        <p:txBody>
          <a:bodyPr anchor="t" rtlCol="false" tIns="0" lIns="0" bIns="0" rIns="0">
            <a:spAutoFit/>
          </a:bodyPr>
          <a:lstStyle/>
          <a:p>
            <a:pPr algn="just">
              <a:lnSpc>
                <a:spcPts val="3243"/>
              </a:lnSpc>
            </a:pPr>
            <a:r>
              <a:rPr lang="en-US" sz="2703">
                <a:solidFill>
                  <a:srgbClr val="000000"/>
                </a:solidFill>
                <a:latin typeface="Calibri (MS)"/>
                <a:ea typeface="Calibri (MS)"/>
                <a:cs typeface="Calibri (MS)"/>
                <a:sym typeface="Calibri (MS)"/>
              </a:rPr>
              <a:t> </a:t>
            </a:r>
          </a:p>
          <a:p>
            <a:pPr algn="just">
              <a:lnSpc>
                <a:spcPts val="3243"/>
              </a:lnSpc>
            </a:pPr>
            <a:r>
              <a:rPr lang="en-US" sz="2703">
                <a:solidFill>
                  <a:srgbClr val="000000"/>
                </a:solidFill>
                <a:latin typeface="Calibri (MS)"/>
                <a:ea typeface="Calibri (MS)"/>
                <a:cs typeface="Calibri (MS)"/>
                <a:sym typeface="Calibri (MS)"/>
              </a:rPr>
              <a:t>Cesaret; "yüreklilik, korkusuzluk" demektir. Bir insanda bulunması gereken, öfke ile korkaklık arasındaki güzel huydur. Cesaret yerine “şecaat” ifadesi de kullanılır. </a:t>
            </a:r>
          </a:p>
        </p:txBody>
      </p:sp>
      <p:sp>
        <p:nvSpPr>
          <p:cNvPr name="TextBox 13" id="13"/>
          <p:cNvSpPr txBox="true"/>
          <p:nvPr/>
        </p:nvSpPr>
        <p:spPr>
          <a:xfrm rot="0">
            <a:off x="12090268" y="675471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4.6 </a:t>
            </a:r>
          </a:p>
        </p:txBody>
      </p:sp>
      <p:sp>
        <p:nvSpPr>
          <p:cNvPr name="TextBox 14" id="14"/>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15" id="15"/>
          <p:cNvSpPr txBox="true"/>
          <p:nvPr/>
        </p:nvSpPr>
        <p:spPr>
          <a:xfrm rot="0">
            <a:off x="15212187" y="14549"/>
            <a:ext cx="431711"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14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533138" y="2887218"/>
            <a:ext cx="3986784" cy="4549140"/>
            <a:chOff x="0" y="0"/>
            <a:chExt cx="3543808" cy="4043680"/>
          </a:xfrm>
        </p:grpSpPr>
        <p:sp>
          <p:nvSpPr>
            <p:cNvPr name="Freeform 4" id="4"/>
            <p:cNvSpPr/>
            <p:nvPr/>
          </p:nvSpPr>
          <p:spPr>
            <a:xfrm flipH="false" flipV="false" rot="0">
              <a:off x="0" y="0"/>
              <a:ext cx="3543808" cy="4043680"/>
            </a:xfrm>
            <a:custGeom>
              <a:avLst/>
              <a:gdLst/>
              <a:ahLst/>
              <a:cxnLst/>
              <a:rect r="r" b="b" t="t" l="l"/>
              <a:pathLst>
                <a:path h="4043680" w="3543808">
                  <a:moveTo>
                    <a:pt x="3233547" y="45847"/>
                  </a:moveTo>
                  <a:cubicBezTo>
                    <a:pt x="3340100" y="45847"/>
                    <a:pt x="3426460" y="225552"/>
                    <a:pt x="3426460" y="446659"/>
                  </a:cubicBezTo>
                  <a:lnTo>
                    <a:pt x="3426460" y="3525012"/>
                  </a:lnTo>
                  <a:cubicBezTo>
                    <a:pt x="3426460" y="3746119"/>
                    <a:pt x="3340100" y="3925824"/>
                    <a:pt x="3233547" y="3925824"/>
                  </a:cubicBezTo>
                  <a:lnTo>
                    <a:pt x="238252" y="3925824"/>
                  </a:lnTo>
                  <a:cubicBezTo>
                    <a:pt x="131953" y="3925824"/>
                    <a:pt x="45593" y="3746119"/>
                    <a:pt x="45593" y="3525012"/>
                  </a:cubicBezTo>
                  <a:lnTo>
                    <a:pt x="45593" y="446659"/>
                  </a:lnTo>
                  <a:cubicBezTo>
                    <a:pt x="45593" y="225552"/>
                    <a:pt x="131953" y="45847"/>
                    <a:pt x="238252" y="45847"/>
                  </a:cubicBezTo>
                  <a:close/>
                  <a:moveTo>
                    <a:pt x="0" y="0"/>
                  </a:moveTo>
                  <a:lnTo>
                    <a:pt x="0" y="4043680"/>
                  </a:lnTo>
                  <a:lnTo>
                    <a:pt x="3543808" y="4043680"/>
                  </a:lnTo>
                  <a:lnTo>
                    <a:pt x="3543808" y="0"/>
                  </a:lnTo>
                  <a:close/>
                </a:path>
              </a:pathLst>
            </a:custGeom>
            <a:blipFill>
              <a:blip r:embed="rId4"/>
              <a:stretch>
                <a:fillRect l="0" t="0" r="0" b="0"/>
              </a:stretch>
            </a:blipFill>
          </p:spPr>
        </p:sp>
      </p:grpSp>
      <p:sp>
        <p:nvSpPr>
          <p:cNvPr name="Freeform 5" id="5"/>
          <p:cNvSpPr/>
          <p:nvPr/>
        </p:nvSpPr>
        <p:spPr>
          <a:xfrm flipH="false" flipV="false" rot="0">
            <a:off x="4474845" y="2829311"/>
            <a:ext cx="4022603" cy="4584002"/>
          </a:xfrm>
          <a:custGeom>
            <a:avLst/>
            <a:gdLst/>
            <a:ahLst/>
            <a:cxnLst/>
            <a:rect r="r" b="b" t="t" l="l"/>
            <a:pathLst>
              <a:path h="4584002" w="4022603">
                <a:moveTo>
                  <a:pt x="0" y="0"/>
                </a:moveTo>
                <a:lnTo>
                  <a:pt x="4022603" y="0"/>
                </a:lnTo>
                <a:lnTo>
                  <a:pt x="4022603" y="4584001"/>
                </a:lnTo>
                <a:lnTo>
                  <a:pt x="0" y="45840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4694301" y="2810637"/>
            <a:ext cx="3569589" cy="980694"/>
            <a:chOff x="0" y="0"/>
            <a:chExt cx="3172968" cy="871728"/>
          </a:xfrm>
        </p:grpSpPr>
        <p:sp>
          <p:nvSpPr>
            <p:cNvPr name="Freeform 7" id="7"/>
            <p:cNvSpPr/>
            <p:nvPr/>
          </p:nvSpPr>
          <p:spPr>
            <a:xfrm flipH="false" flipV="false" rot="0">
              <a:off x="0" y="0"/>
              <a:ext cx="3172968" cy="871728"/>
            </a:xfrm>
            <a:custGeom>
              <a:avLst/>
              <a:gdLst/>
              <a:ahLst/>
              <a:cxnLst/>
              <a:rect r="r" b="b" t="t" l="l"/>
              <a:pathLst>
                <a:path h="871728" w="3172968">
                  <a:moveTo>
                    <a:pt x="3082036" y="57404"/>
                  </a:moveTo>
                  <a:cubicBezTo>
                    <a:pt x="3082036" y="436880"/>
                    <a:pt x="2319020" y="746887"/>
                    <a:pt x="1376807" y="746887"/>
                  </a:cubicBezTo>
                  <a:lnTo>
                    <a:pt x="91059" y="746887"/>
                  </a:lnTo>
                  <a:lnTo>
                    <a:pt x="91059" y="57404"/>
                  </a:lnTo>
                  <a:close/>
                  <a:moveTo>
                    <a:pt x="0" y="0"/>
                  </a:moveTo>
                  <a:lnTo>
                    <a:pt x="0" y="871728"/>
                  </a:lnTo>
                  <a:lnTo>
                    <a:pt x="3172968" y="871728"/>
                  </a:lnTo>
                  <a:lnTo>
                    <a:pt x="3172968" y="0"/>
                  </a:lnTo>
                  <a:close/>
                </a:path>
              </a:pathLst>
            </a:custGeom>
            <a:blipFill>
              <a:blip r:embed="rId7"/>
              <a:stretch>
                <a:fillRect l="0" t="0" r="0" b="0"/>
              </a:stretch>
            </a:blipFill>
          </p:spPr>
        </p:sp>
      </p:grpSp>
      <p:sp>
        <p:nvSpPr>
          <p:cNvPr name="Freeform 8" id="8"/>
          <p:cNvSpPr/>
          <p:nvPr/>
        </p:nvSpPr>
        <p:spPr>
          <a:xfrm flipH="false" flipV="false" rot="0">
            <a:off x="4677728" y="2756159"/>
            <a:ext cx="3602922" cy="1013841"/>
          </a:xfrm>
          <a:custGeom>
            <a:avLst/>
            <a:gdLst/>
            <a:ahLst/>
            <a:cxnLst/>
            <a:rect r="r" b="b" t="t" l="l"/>
            <a:pathLst>
              <a:path h="1013841" w="3602922">
                <a:moveTo>
                  <a:pt x="0" y="0"/>
                </a:moveTo>
                <a:lnTo>
                  <a:pt x="3602921" y="0"/>
                </a:lnTo>
                <a:lnTo>
                  <a:pt x="3602921" y="1013841"/>
                </a:lnTo>
                <a:lnTo>
                  <a:pt x="0" y="10138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9" id="9"/>
          <p:cNvGrpSpPr/>
          <p:nvPr/>
        </p:nvGrpSpPr>
        <p:grpSpPr>
          <a:xfrm rot="0">
            <a:off x="4481703" y="2810637"/>
            <a:ext cx="418338" cy="980694"/>
            <a:chOff x="0" y="0"/>
            <a:chExt cx="371856" cy="871728"/>
          </a:xfrm>
        </p:grpSpPr>
        <p:sp>
          <p:nvSpPr>
            <p:cNvPr name="Freeform 10" id="10"/>
            <p:cNvSpPr/>
            <p:nvPr/>
          </p:nvSpPr>
          <p:spPr>
            <a:xfrm flipH="false" flipV="false" rot="0">
              <a:off x="0" y="0"/>
              <a:ext cx="371856" cy="871728"/>
            </a:xfrm>
            <a:custGeom>
              <a:avLst/>
              <a:gdLst/>
              <a:ahLst/>
              <a:cxnLst/>
              <a:rect r="r" b="b" t="t" l="l"/>
              <a:pathLst>
                <a:path h="871728" w="371856">
                  <a:moveTo>
                    <a:pt x="280035" y="57404"/>
                  </a:moveTo>
                  <a:lnTo>
                    <a:pt x="280035" y="746887"/>
                  </a:lnTo>
                  <a:lnTo>
                    <a:pt x="91313" y="746887"/>
                  </a:lnTo>
                  <a:lnTo>
                    <a:pt x="91313" y="250317"/>
                  </a:lnTo>
                  <a:cubicBezTo>
                    <a:pt x="91313" y="143764"/>
                    <a:pt x="175768" y="57404"/>
                    <a:pt x="280162" y="57404"/>
                  </a:cubicBezTo>
                  <a:close/>
                  <a:moveTo>
                    <a:pt x="0" y="0"/>
                  </a:moveTo>
                  <a:lnTo>
                    <a:pt x="0" y="871728"/>
                  </a:lnTo>
                  <a:lnTo>
                    <a:pt x="371856" y="871728"/>
                  </a:lnTo>
                  <a:lnTo>
                    <a:pt x="371856" y="0"/>
                  </a:lnTo>
                  <a:close/>
                </a:path>
              </a:pathLst>
            </a:custGeom>
            <a:blipFill>
              <a:blip r:embed="rId10"/>
              <a:stretch>
                <a:fillRect l="0" t="0" r="0" b="0"/>
              </a:stretch>
            </a:blipFill>
          </p:spPr>
        </p:sp>
      </p:grpSp>
      <p:sp>
        <p:nvSpPr>
          <p:cNvPr name="Freeform 11" id="11"/>
          <p:cNvSpPr/>
          <p:nvPr/>
        </p:nvSpPr>
        <p:spPr>
          <a:xfrm flipH="false" flipV="false" rot="0">
            <a:off x="4465315" y="2756159"/>
            <a:ext cx="450528" cy="1013841"/>
          </a:xfrm>
          <a:custGeom>
            <a:avLst/>
            <a:gdLst/>
            <a:ahLst/>
            <a:cxnLst/>
            <a:rect r="r" b="b" t="t" l="l"/>
            <a:pathLst>
              <a:path h="1013841" w="450528">
                <a:moveTo>
                  <a:pt x="0" y="0"/>
                </a:moveTo>
                <a:lnTo>
                  <a:pt x="450528" y="0"/>
                </a:lnTo>
                <a:lnTo>
                  <a:pt x="450528" y="1013841"/>
                </a:lnTo>
                <a:lnTo>
                  <a:pt x="0" y="101384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9574525" y="2829311"/>
            <a:ext cx="4022603" cy="4584002"/>
          </a:xfrm>
          <a:custGeom>
            <a:avLst/>
            <a:gdLst/>
            <a:ahLst/>
            <a:cxnLst/>
            <a:rect r="r" b="b" t="t" l="l"/>
            <a:pathLst>
              <a:path h="4584002" w="4022603">
                <a:moveTo>
                  <a:pt x="0" y="0"/>
                </a:moveTo>
                <a:lnTo>
                  <a:pt x="4022603" y="0"/>
                </a:lnTo>
                <a:lnTo>
                  <a:pt x="4022603" y="4584001"/>
                </a:lnTo>
                <a:lnTo>
                  <a:pt x="0" y="458400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13" id="13"/>
          <p:cNvGrpSpPr/>
          <p:nvPr/>
        </p:nvGrpSpPr>
        <p:grpSpPr>
          <a:xfrm rot="0">
            <a:off x="9778365" y="2810637"/>
            <a:ext cx="3570732" cy="980694"/>
            <a:chOff x="0" y="0"/>
            <a:chExt cx="3173984" cy="871728"/>
          </a:xfrm>
        </p:grpSpPr>
        <p:sp>
          <p:nvSpPr>
            <p:cNvPr name="Freeform 14" id="14"/>
            <p:cNvSpPr/>
            <p:nvPr/>
          </p:nvSpPr>
          <p:spPr>
            <a:xfrm flipH="false" flipV="false" rot="0">
              <a:off x="0" y="0"/>
              <a:ext cx="3173984" cy="871728"/>
            </a:xfrm>
            <a:custGeom>
              <a:avLst/>
              <a:gdLst/>
              <a:ahLst/>
              <a:cxnLst/>
              <a:rect r="r" b="b" t="t" l="l"/>
              <a:pathLst>
                <a:path h="871728" w="3173984">
                  <a:moveTo>
                    <a:pt x="3082163" y="57404"/>
                  </a:moveTo>
                  <a:cubicBezTo>
                    <a:pt x="3082163" y="436880"/>
                    <a:pt x="2319274" y="746887"/>
                    <a:pt x="1376934" y="746887"/>
                  </a:cubicBezTo>
                  <a:lnTo>
                    <a:pt x="91440" y="746887"/>
                  </a:lnTo>
                  <a:lnTo>
                    <a:pt x="91440" y="57404"/>
                  </a:lnTo>
                  <a:close/>
                  <a:moveTo>
                    <a:pt x="0" y="0"/>
                  </a:moveTo>
                  <a:lnTo>
                    <a:pt x="0" y="871728"/>
                  </a:lnTo>
                  <a:lnTo>
                    <a:pt x="3173984" y="871728"/>
                  </a:lnTo>
                  <a:lnTo>
                    <a:pt x="3173984" y="0"/>
                  </a:lnTo>
                  <a:close/>
                </a:path>
              </a:pathLst>
            </a:custGeom>
            <a:blipFill>
              <a:blip r:embed="rId15"/>
              <a:stretch>
                <a:fillRect l="0" t="0" r="0" b="0"/>
              </a:stretch>
            </a:blipFill>
          </p:spPr>
        </p:sp>
      </p:grpSp>
      <p:sp>
        <p:nvSpPr>
          <p:cNvPr name="Freeform 15" id="15"/>
          <p:cNvSpPr/>
          <p:nvPr/>
        </p:nvSpPr>
        <p:spPr>
          <a:xfrm flipH="false" flipV="false" rot="0">
            <a:off x="9762177" y="2756159"/>
            <a:ext cx="3602736" cy="1013841"/>
          </a:xfrm>
          <a:custGeom>
            <a:avLst/>
            <a:gdLst/>
            <a:ahLst/>
            <a:cxnLst/>
            <a:rect r="r" b="b" t="t" l="l"/>
            <a:pathLst>
              <a:path h="1013841" w="3602736">
                <a:moveTo>
                  <a:pt x="0" y="0"/>
                </a:moveTo>
                <a:lnTo>
                  <a:pt x="3602736" y="0"/>
                </a:lnTo>
                <a:lnTo>
                  <a:pt x="3602736" y="1013841"/>
                </a:lnTo>
                <a:lnTo>
                  <a:pt x="0" y="101384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6" id="16"/>
          <p:cNvGrpSpPr/>
          <p:nvPr/>
        </p:nvGrpSpPr>
        <p:grpSpPr>
          <a:xfrm rot="0">
            <a:off x="9581769" y="2810637"/>
            <a:ext cx="417195" cy="980694"/>
            <a:chOff x="0" y="0"/>
            <a:chExt cx="370840" cy="871728"/>
          </a:xfrm>
        </p:grpSpPr>
        <p:sp>
          <p:nvSpPr>
            <p:cNvPr name="Freeform 17" id="17"/>
            <p:cNvSpPr/>
            <p:nvPr/>
          </p:nvSpPr>
          <p:spPr>
            <a:xfrm flipH="false" flipV="false" rot="0">
              <a:off x="0" y="0"/>
              <a:ext cx="370840" cy="871728"/>
            </a:xfrm>
            <a:custGeom>
              <a:avLst/>
              <a:gdLst/>
              <a:ahLst/>
              <a:cxnLst/>
              <a:rect r="r" b="b" t="t" l="l"/>
              <a:pathLst>
                <a:path h="871728" w="370840">
                  <a:moveTo>
                    <a:pt x="279908" y="57404"/>
                  </a:moveTo>
                  <a:lnTo>
                    <a:pt x="279908" y="746887"/>
                  </a:lnTo>
                  <a:lnTo>
                    <a:pt x="90932" y="746887"/>
                  </a:lnTo>
                  <a:lnTo>
                    <a:pt x="90932" y="250317"/>
                  </a:lnTo>
                  <a:cubicBezTo>
                    <a:pt x="90932" y="143764"/>
                    <a:pt x="175641" y="57404"/>
                    <a:pt x="279908" y="57404"/>
                  </a:cubicBezTo>
                  <a:close/>
                  <a:moveTo>
                    <a:pt x="0" y="0"/>
                  </a:moveTo>
                  <a:lnTo>
                    <a:pt x="0" y="871728"/>
                  </a:lnTo>
                  <a:lnTo>
                    <a:pt x="370840" y="871728"/>
                  </a:lnTo>
                  <a:lnTo>
                    <a:pt x="370840" y="0"/>
                  </a:lnTo>
                  <a:close/>
                </a:path>
              </a:pathLst>
            </a:custGeom>
            <a:blipFill>
              <a:blip r:embed="rId18"/>
              <a:stretch>
                <a:fillRect l="0" t="0" r="0" b="0"/>
              </a:stretch>
            </a:blipFill>
          </p:spPr>
        </p:sp>
      </p:grpSp>
      <p:sp>
        <p:nvSpPr>
          <p:cNvPr name="Freeform 18" id="18"/>
          <p:cNvSpPr/>
          <p:nvPr/>
        </p:nvSpPr>
        <p:spPr>
          <a:xfrm flipH="false" flipV="false" rot="0">
            <a:off x="9565010" y="2756159"/>
            <a:ext cx="450728" cy="1013841"/>
          </a:xfrm>
          <a:custGeom>
            <a:avLst/>
            <a:gdLst/>
            <a:ahLst/>
            <a:cxnLst/>
            <a:rect r="r" b="b" t="t" l="l"/>
            <a:pathLst>
              <a:path h="1013841" w="450728">
                <a:moveTo>
                  <a:pt x="0" y="0"/>
                </a:moveTo>
                <a:lnTo>
                  <a:pt x="450728" y="0"/>
                </a:lnTo>
                <a:lnTo>
                  <a:pt x="450728" y="1013841"/>
                </a:lnTo>
                <a:lnTo>
                  <a:pt x="0" y="101384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9" id="19"/>
          <p:cNvSpPr txBox="true"/>
          <p:nvPr/>
        </p:nvSpPr>
        <p:spPr>
          <a:xfrm rot="0">
            <a:off x="15224760" y="14549"/>
            <a:ext cx="418895"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15 </a:t>
            </a:r>
          </a:p>
        </p:txBody>
      </p:sp>
      <p:sp>
        <p:nvSpPr>
          <p:cNvPr name="TextBox 20" id="20"/>
          <p:cNvSpPr txBox="true"/>
          <p:nvPr/>
        </p:nvSpPr>
        <p:spPr>
          <a:xfrm rot="0">
            <a:off x="4901941" y="3052005"/>
            <a:ext cx="1362656" cy="499110"/>
          </a:xfrm>
          <a:prstGeom prst="rect">
            <a:avLst/>
          </a:prstGeom>
        </p:spPr>
        <p:txBody>
          <a:bodyPr anchor="t" rtlCol="false" tIns="0" lIns="0" bIns="0" rIns="0">
            <a:spAutoFit/>
          </a:bodyPr>
          <a:lstStyle/>
          <a:p>
            <a:pPr algn="l">
              <a:lnSpc>
                <a:spcPts val="3779"/>
              </a:lnSpc>
            </a:pPr>
            <a:r>
              <a:rPr lang="en-US" sz="2700">
                <a:solidFill>
                  <a:srgbClr val="FFFFFF"/>
                </a:solidFill>
                <a:latin typeface="Calibri (MS)"/>
                <a:ea typeface="Calibri (MS)"/>
                <a:cs typeface="Calibri (MS)"/>
                <a:sym typeface="Calibri (MS)"/>
              </a:rPr>
              <a:t>Kararlılık </a:t>
            </a:r>
          </a:p>
        </p:txBody>
      </p:sp>
      <p:sp>
        <p:nvSpPr>
          <p:cNvPr name="TextBox 21" id="21"/>
          <p:cNvSpPr txBox="true"/>
          <p:nvPr/>
        </p:nvSpPr>
        <p:spPr>
          <a:xfrm rot="0">
            <a:off x="4828032" y="4221670"/>
            <a:ext cx="2990088" cy="250888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Bir iş ve davranışta sebat göstermek, bir konuda karar verdikten sonra verilen karardan dönmemektir. </a:t>
            </a:r>
          </a:p>
        </p:txBody>
      </p:sp>
      <p:sp>
        <p:nvSpPr>
          <p:cNvPr name="TextBox 22" id="22"/>
          <p:cNvSpPr txBox="true"/>
          <p:nvPr/>
        </p:nvSpPr>
        <p:spPr>
          <a:xfrm rot="0">
            <a:off x="10177272" y="3052005"/>
            <a:ext cx="800714" cy="499110"/>
          </a:xfrm>
          <a:prstGeom prst="rect">
            <a:avLst/>
          </a:prstGeom>
        </p:spPr>
        <p:txBody>
          <a:bodyPr anchor="t" rtlCol="false" tIns="0" lIns="0" bIns="0" rIns="0">
            <a:spAutoFit/>
          </a:bodyPr>
          <a:lstStyle/>
          <a:p>
            <a:pPr algn="l">
              <a:lnSpc>
                <a:spcPts val="3779"/>
              </a:lnSpc>
            </a:pPr>
            <a:r>
              <a:rPr lang="en-US" sz="2700">
                <a:solidFill>
                  <a:srgbClr val="FFFFFF"/>
                </a:solidFill>
                <a:latin typeface="Calibri (MS)"/>
                <a:ea typeface="Calibri (MS)"/>
                <a:cs typeface="Calibri (MS)"/>
                <a:sym typeface="Calibri (MS)"/>
              </a:rPr>
              <a:t>Azim </a:t>
            </a:r>
          </a:p>
        </p:txBody>
      </p:sp>
      <p:sp>
        <p:nvSpPr>
          <p:cNvPr name="TextBox 23" id="23"/>
          <p:cNvSpPr txBox="true"/>
          <p:nvPr/>
        </p:nvSpPr>
        <p:spPr>
          <a:xfrm rot="0">
            <a:off x="9963917" y="4271205"/>
            <a:ext cx="3056653" cy="1685925"/>
          </a:xfrm>
          <a:prstGeom prst="rect">
            <a:avLst/>
          </a:prstGeom>
        </p:spPr>
        <p:txBody>
          <a:bodyPr anchor="t" rtlCol="false" tIns="0" lIns="0" bIns="0" rIns="0">
            <a:spAutoFit/>
          </a:bodyPr>
          <a:lstStyle/>
          <a:p>
            <a:pPr algn="l">
              <a:lnSpc>
                <a:spcPts val="3240"/>
              </a:lnSpc>
            </a:pPr>
            <a:r>
              <a:rPr lang="en-US" sz="2700" spc="2">
                <a:solidFill>
                  <a:srgbClr val="000000"/>
                </a:solidFill>
                <a:latin typeface="Calibri (MS)"/>
                <a:ea typeface="Calibri (MS)"/>
                <a:cs typeface="Calibri (MS)"/>
                <a:sym typeface="Calibri (MS)"/>
              </a:rPr>
              <a:t>Kişinin inandığı amaç uğrunda gösterdiği çaba, gayret ve sebattır. </a:t>
            </a:r>
          </a:p>
        </p:txBody>
      </p:sp>
      <p:sp>
        <p:nvSpPr>
          <p:cNvPr name="TextBox 24" id="24"/>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64435" y="3659829"/>
            <a:ext cx="5328052" cy="4897941"/>
            <a:chOff x="0" y="0"/>
            <a:chExt cx="3552038" cy="3265297"/>
          </a:xfrm>
        </p:grpSpPr>
        <p:sp>
          <p:nvSpPr>
            <p:cNvPr name="Freeform 3" id="3"/>
            <p:cNvSpPr/>
            <p:nvPr/>
          </p:nvSpPr>
          <p:spPr>
            <a:xfrm flipH="false" flipV="false" rot="0">
              <a:off x="1374904" y="63500"/>
              <a:ext cx="881635" cy="1316230"/>
            </a:xfrm>
            <a:custGeom>
              <a:avLst/>
              <a:gdLst/>
              <a:ahLst/>
              <a:cxnLst/>
              <a:rect r="r" b="b" t="t" l="l"/>
              <a:pathLst>
                <a:path h="1316230" w="881635">
                  <a:moveTo>
                    <a:pt x="320929" y="0"/>
                  </a:moveTo>
                  <a:cubicBezTo>
                    <a:pt x="4826" y="358014"/>
                    <a:pt x="4826" y="358014"/>
                    <a:pt x="4826" y="358014"/>
                  </a:cubicBezTo>
                  <a:cubicBezTo>
                    <a:pt x="0" y="358014"/>
                    <a:pt x="0" y="362840"/>
                    <a:pt x="0" y="362840"/>
                  </a:cubicBezTo>
                  <a:cubicBezTo>
                    <a:pt x="4826" y="367666"/>
                    <a:pt x="4826" y="367666"/>
                    <a:pt x="4826" y="367666"/>
                  </a:cubicBezTo>
                  <a:lnTo>
                    <a:pt x="115062" y="367666"/>
                  </a:lnTo>
                  <a:cubicBezTo>
                    <a:pt x="115062" y="672593"/>
                    <a:pt x="115062" y="672593"/>
                    <a:pt x="115062" y="672593"/>
                  </a:cubicBezTo>
                  <a:cubicBezTo>
                    <a:pt x="115062" y="832359"/>
                    <a:pt x="234823" y="967868"/>
                    <a:pt x="392938" y="987172"/>
                  </a:cubicBezTo>
                  <a:cubicBezTo>
                    <a:pt x="584582" y="1011429"/>
                    <a:pt x="752222" y="1137160"/>
                    <a:pt x="833629" y="1311404"/>
                  </a:cubicBezTo>
                  <a:cubicBezTo>
                    <a:pt x="838455" y="1316230"/>
                    <a:pt x="838455" y="1316230"/>
                    <a:pt x="838455" y="1316230"/>
                  </a:cubicBezTo>
                  <a:lnTo>
                    <a:pt x="843281" y="1316230"/>
                  </a:lnTo>
                  <a:cubicBezTo>
                    <a:pt x="843281" y="1316230"/>
                    <a:pt x="843281" y="1311404"/>
                    <a:pt x="848107" y="1311404"/>
                  </a:cubicBezTo>
                  <a:cubicBezTo>
                    <a:pt x="852933" y="1277495"/>
                    <a:pt x="862458" y="1243586"/>
                    <a:pt x="881635" y="1214630"/>
                  </a:cubicBezTo>
                  <a:cubicBezTo>
                    <a:pt x="881635" y="1214630"/>
                    <a:pt x="881635" y="1209804"/>
                    <a:pt x="881635" y="1209804"/>
                  </a:cubicBezTo>
                  <a:cubicBezTo>
                    <a:pt x="776225" y="1040385"/>
                    <a:pt x="598933" y="924307"/>
                    <a:pt x="402590" y="900050"/>
                  </a:cubicBezTo>
                  <a:cubicBezTo>
                    <a:pt x="287655" y="885572"/>
                    <a:pt x="201422" y="788798"/>
                    <a:pt x="201422" y="672593"/>
                  </a:cubicBezTo>
                  <a:cubicBezTo>
                    <a:pt x="201422" y="546736"/>
                    <a:pt x="302006" y="445136"/>
                    <a:pt x="426593" y="445136"/>
                  </a:cubicBezTo>
                  <a:cubicBezTo>
                    <a:pt x="464947" y="445136"/>
                    <a:pt x="498475" y="449962"/>
                    <a:pt x="527178" y="464440"/>
                  </a:cubicBezTo>
                  <a:cubicBezTo>
                    <a:pt x="527178" y="466853"/>
                    <a:pt x="528321" y="468123"/>
                    <a:pt x="529590" y="468123"/>
                  </a:cubicBezTo>
                  <a:cubicBezTo>
                    <a:pt x="530860" y="468123"/>
                    <a:pt x="532003" y="466853"/>
                    <a:pt x="532003" y="464440"/>
                  </a:cubicBezTo>
                  <a:cubicBezTo>
                    <a:pt x="536830" y="464440"/>
                    <a:pt x="536830" y="464440"/>
                    <a:pt x="536830" y="459614"/>
                  </a:cubicBezTo>
                  <a:cubicBezTo>
                    <a:pt x="536830" y="367666"/>
                    <a:pt x="536830" y="367666"/>
                    <a:pt x="536830" y="367666"/>
                  </a:cubicBezTo>
                  <a:lnTo>
                    <a:pt x="642240" y="367666"/>
                  </a:lnTo>
                  <a:cubicBezTo>
                    <a:pt x="647066" y="367666"/>
                    <a:pt x="647066" y="367666"/>
                    <a:pt x="647066" y="362840"/>
                  </a:cubicBezTo>
                  <a:cubicBezTo>
                    <a:pt x="651892" y="362840"/>
                    <a:pt x="647066" y="358014"/>
                    <a:pt x="647066" y="358014"/>
                  </a:cubicBezTo>
                  <a:cubicBezTo>
                    <a:pt x="351155" y="23114"/>
                    <a:pt x="331851" y="1397"/>
                    <a:pt x="330708" y="0"/>
                  </a:cubicBezTo>
                  <a:close/>
                </a:path>
              </a:pathLst>
            </a:custGeom>
            <a:solidFill>
              <a:srgbClr val="F2163B"/>
            </a:solidFill>
          </p:spPr>
        </p:sp>
        <p:sp>
          <p:nvSpPr>
            <p:cNvPr name="Freeform 4" id="4"/>
            <p:cNvSpPr/>
            <p:nvPr/>
          </p:nvSpPr>
          <p:spPr>
            <a:xfrm flipH="false" flipV="false" rot="0">
              <a:off x="2358520" y="1096519"/>
              <a:ext cx="1130048" cy="1074422"/>
            </a:xfrm>
            <a:custGeom>
              <a:avLst/>
              <a:gdLst/>
              <a:ahLst/>
              <a:cxnLst/>
              <a:rect r="r" b="b" t="t" l="l"/>
              <a:pathLst>
                <a:path h="1074422" w="1130048">
                  <a:moveTo>
                    <a:pt x="700152" y="0"/>
                  </a:moveTo>
                  <a:cubicBezTo>
                    <a:pt x="697612" y="0"/>
                    <a:pt x="697612" y="762"/>
                    <a:pt x="697358" y="4699"/>
                  </a:cubicBezTo>
                  <a:cubicBezTo>
                    <a:pt x="696469" y="4699"/>
                    <a:pt x="695707" y="4572"/>
                    <a:pt x="695072" y="4572"/>
                  </a:cubicBezTo>
                  <a:cubicBezTo>
                    <a:pt x="692532" y="4572"/>
                    <a:pt x="692532" y="5334"/>
                    <a:pt x="692278" y="9271"/>
                  </a:cubicBezTo>
                  <a:cubicBezTo>
                    <a:pt x="719583" y="112776"/>
                    <a:pt x="719583" y="112776"/>
                    <a:pt x="719583" y="112776"/>
                  </a:cubicBezTo>
                  <a:cubicBezTo>
                    <a:pt x="427102" y="192025"/>
                    <a:pt x="427102" y="192025"/>
                    <a:pt x="427102" y="192025"/>
                  </a:cubicBezTo>
                  <a:cubicBezTo>
                    <a:pt x="276098" y="231395"/>
                    <a:pt x="176022" y="380493"/>
                    <a:pt x="195072" y="541656"/>
                  </a:cubicBezTo>
                  <a:cubicBezTo>
                    <a:pt x="221615" y="730251"/>
                    <a:pt x="144526" y="926848"/>
                    <a:pt x="889" y="1053975"/>
                  </a:cubicBezTo>
                  <a:lnTo>
                    <a:pt x="0" y="1068199"/>
                  </a:lnTo>
                  <a:cubicBezTo>
                    <a:pt x="127" y="1068199"/>
                    <a:pt x="127" y="1068199"/>
                    <a:pt x="254" y="1068199"/>
                  </a:cubicBezTo>
                  <a:cubicBezTo>
                    <a:pt x="10033" y="1067437"/>
                    <a:pt x="19812" y="1066929"/>
                    <a:pt x="29591" y="1066929"/>
                  </a:cubicBezTo>
                  <a:cubicBezTo>
                    <a:pt x="53340" y="1066929"/>
                    <a:pt x="77089" y="1069342"/>
                    <a:pt x="100584" y="1074168"/>
                  </a:cubicBezTo>
                  <a:cubicBezTo>
                    <a:pt x="100584" y="1074168"/>
                    <a:pt x="105410" y="1074422"/>
                    <a:pt x="105410" y="1074422"/>
                  </a:cubicBezTo>
                  <a:cubicBezTo>
                    <a:pt x="243713" y="927610"/>
                    <a:pt x="308484" y="727838"/>
                    <a:pt x="282322" y="527432"/>
                  </a:cubicBezTo>
                  <a:cubicBezTo>
                    <a:pt x="265176" y="414910"/>
                    <a:pt x="338964" y="303023"/>
                    <a:pt x="450978" y="275845"/>
                  </a:cubicBezTo>
                  <a:cubicBezTo>
                    <a:pt x="467234" y="272797"/>
                    <a:pt x="486919" y="269876"/>
                    <a:pt x="506858" y="269876"/>
                  </a:cubicBezTo>
                  <a:cubicBezTo>
                    <a:pt x="510668" y="269876"/>
                    <a:pt x="514605" y="270003"/>
                    <a:pt x="518415" y="270257"/>
                  </a:cubicBezTo>
                  <a:cubicBezTo>
                    <a:pt x="618745" y="276353"/>
                    <a:pt x="700914" y="344298"/>
                    <a:pt x="724028" y="437897"/>
                  </a:cubicBezTo>
                  <a:cubicBezTo>
                    <a:pt x="736347" y="472568"/>
                    <a:pt x="733934" y="511303"/>
                    <a:pt x="727203" y="544704"/>
                  </a:cubicBezTo>
                  <a:cubicBezTo>
                    <a:pt x="727203" y="544704"/>
                    <a:pt x="727203" y="544704"/>
                    <a:pt x="731648" y="549784"/>
                  </a:cubicBezTo>
                  <a:cubicBezTo>
                    <a:pt x="731648" y="549784"/>
                    <a:pt x="731648" y="549784"/>
                    <a:pt x="736474" y="550038"/>
                  </a:cubicBezTo>
                  <a:cubicBezTo>
                    <a:pt x="824231" y="526289"/>
                    <a:pt x="824231" y="526289"/>
                    <a:pt x="824231" y="526289"/>
                  </a:cubicBezTo>
                  <a:cubicBezTo>
                    <a:pt x="851536" y="629794"/>
                    <a:pt x="851536" y="629794"/>
                    <a:pt x="851536" y="629794"/>
                  </a:cubicBezTo>
                  <a:cubicBezTo>
                    <a:pt x="851282" y="634620"/>
                    <a:pt x="855981" y="634874"/>
                    <a:pt x="855981" y="634874"/>
                  </a:cubicBezTo>
                  <a:cubicBezTo>
                    <a:pt x="856870" y="634874"/>
                    <a:pt x="857632" y="635001"/>
                    <a:pt x="858267" y="635001"/>
                  </a:cubicBezTo>
                  <a:cubicBezTo>
                    <a:pt x="860807" y="635001"/>
                    <a:pt x="860807" y="634239"/>
                    <a:pt x="861061" y="630302"/>
                  </a:cubicBezTo>
                  <a:cubicBezTo>
                    <a:pt x="1124968" y="229236"/>
                    <a:pt x="1124968" y="229236"/>
                    <a:pt x="1124968" y="229236"/>
                  </a:cubicBezTo>
                  <a:cubicBezTo>
                    <a:pt x="1125856" y="229236"/>
                    <a:pt x="1126618" y="229363"/>
                    <a:pt x="1127254" y="229363"/>
                  </a:cubicBezTo>
                  <a:cubicBezTo>
                    <a:pt x="1129793" y="229363"/>
                    <a:pt x="1129793" y="228601"/>
                    <a:pt x="1130048" y="224664"/>
                  </a:cubicBezTo>
                  <a:cubicBezTo>
                    <a:pt x="1125222" y="224410"/>
                    <a:pt x="1125222" y="224410"/>
                    <a:pt x="1125222" y="224410"/>
                  </a:cubicBezTo>
                  <a:cubicBezTo>
                    <a:pt x="702438" y="127"/>
                    <a:pt x="702438" y="127"/>
                    <a:pt x="702438" y="127"/>
                  </a:cubicBezTo>
                  <a:cubicBezTo>
                    <a:pt x="701549" y="127"/>
                    <a:pt x="700787" y="0"/>
                    <a:pt x="700152" y="0"/>
                  </a:cubicBezTo>
                  <a:close/>
                </a:path>
              </a:pathLst>
            </a:custGeom>
            <a:solidFill>
              <a:srgbClr val="FF6629"/>
            </a:solidFill>
          </p:spPr>
        </p:sp>
        <p:sp>
          <p:nvSpPr>
            <p:cNvPr name="Freeform 5" id="5"/>
            <p:cNvSpPr/>
            <p:nvPr/>
          </p:nvSpPr>
          <p:spPr>
            <a:xfrm flipH="false" flipV="false" rot="0">
              <a:off x="1451612" y="2398525"/>
              <a:ext cx="1235204" cy="802895"/>
            </a:xfrm>
            <a:custGeom>
              <a:avLst/>
              <a:gdLst/>
              <a:ahLst/>
              <a:cxnLst/>
              <a:rect r="r" b="b" t="t" l="l"/>
              <a:pathLst>
                <a:path h="802895" w="1235204">
                  <a:moveTo>
                    <a:pt x="1235077" y="314580"/>
                  </a:moveTo>
                  <a:cubicBezTo>
                    <a:pt x="1230251" y="314580"/>
                    <a:pt x="1230251" y="314580"/>
                    <a:pt x="1230251" y="314580"/>
                  </a:cubicBezTo>
                  <a:cubicBezTo>
                    <a:pt x="1139319" y="377445"/>
                    <a:pt x="1139319" y="377445"/>
                    <a:pt x="1139319" y="377445"/>
                  </a:cubicBezTo>
                  <a:cubicBezTo>
                    <a:pt x="962153" y="130683"/>
                    <a:pt x="962153" y="130683"/>
                    <a:pt x="962153" y="130683"/>
                  </a:cubicBezTo>
                  <a:cubicBezTo>
                    <a:pt x="904749" y="48387"/>
                    <a:pt x="808991" y="0"/>
                    <a:pt x="708407" y="0"/>
                  </a:cubicBezTo>
                  <a:cubicBezTo>
                    <a:pt x="655702" y="0"/>
                    <a:pt x="603124" y="14478"/>
                    <a:pt x="555245" y="38735"/>
                  </a:cubicBezTo>
                  <a:cubicBezTo>
                    <a:pt x="473838" y="87122"/>
                    <a:pt x="378080" y="111252"/>
                    <a:pt x="282448" y="111252"/>
                  </a:cubicBezTo>
                  <a:cubicBezTo>
                    <a:pt x="186690" y="111252"/>
                    <a:pt x="90932" y="86995"/>
                    <a:pt x="9652" y="38735"/>
                  </a:cubicBezTo>
                  <a:cubicBezTo>
                    <a:pt x="4826" y="38735"/>
                    <a:pt x="4826" y="38735"/>
                    <a:pt x="4826" y="43561"/>
                  </a:cubicBezTo>
                  <a:cubicBezTo>
                    <a:pt x="0" y="43561"/>
                    <a:pt x="0" y="43561"/>
                    <a:pt x="0" y="48387"/>
                  </a:cubicBezTo>
                  <a:cubicBezTo>
                    <a:pt x="14351" y="77470"/>
                    <a:pt x="23876" y="111252"/>
                    <a:pt x="28702" y="145161"/>
                  </a:cubicBezTo>
                  <a:cubicBezTo>
                    <a:pt x="28702" y="145161"/>
                    <a:pt x="28702" y="149987"/>
                    <a:pt x="33528" y="149987"/>
                  </a:cubicBezTo>
                  <a:cubicBezTo>
                    <a:pt x="110109" y="183896"/>
                    <a:pt x="196215" y="198374"/>
                    <a:pt x="282448" y="198374"/>
                  </a:cubicBezTo>
                  <a:cubicBezTo>
                    <a:pt x="392558" y="198374"/>
                    <a:pt x="502667" y="169291"/>
                    <a:pt x="598425" y="116078"/>
                  </a:cubicBezTo>
                  <a:cubicBezTo>
                    <a:pt x="631953" y="96774"/>
                    <a:pt x="670180" y="86995"/>
                    <a:pt x="708534" y="86995"/>
                  </a:cubicBezTo>
                  <a:cubicBezTo>
                    <a:pt x="780289" y="86995"/>
                    <a:pt x="852171" y="120904"/>
                    <a:pt x="895224" y="183769"/>
                  </a:cubicBezTo>
                  <a:cubicBezTo>
                    <a:pt x="966979" y="285370"/>
                    <a:pt x="943103" y="425705"/>
                    <a:pt x="842519" y="503048"/>
                  </a:cubicBezTo>
                  <a:cubicBezTo>
                    <a:pt x="813817" y="522352"/>
                    <a:pt x="785115" y="536957"/>
                    <a:pt x="751587" y="541783"/>
                  </a:cubicBezTo>
                  <a:cubicBezTo>
                    <a:pt x="746761" y="541783"/>
                    <a:pt x="746761" y="541783"/>
                    <a:pt x="746761" y="546609"/>
                  </a:cubicBezTo>
                  <a:cubicBezTo>
                    <a:pt x="746761" y="546609"/>
                    <a:pt x="746761" y="551435"/>
                    <a:pt x="746761" y="551435"/>
                  </a:cubicBezTo>
                  <a:cubicBezTo>
                    <a:pt x="799466" y="628778"/>
                    <a:pt x="799466" y="628778"/>
                    <a:pt x="799466" y="628778"/>
                  </a:cubicBezTo>
                  <a:cubicBezTo>
                    <a:pt x="713360" y="691643"/>
                    <a:pt x="713360" y="691643"/>
                    <a:pt x="713360" y="691643"/>
                  </a:cubicBezTo>
                  <a:cubicBezTo>
                    <a:pt x="713360" y="691643"/>
                    <a:pt x="713360" y="696469"/>
                    <a:pt x="713360" y="696469"/>
                  </a:cubicBezTo>
                  <a:cubicBezTo>
                    <a:pt x="713360" y="701295"/>
                    <a:pt x="713360" y="701295"/>
                    <a:pt x="713360" y="701295"/>
                  </a:cubicBezTo>
                  <a:cubicBezTo>
                    <a:pt x="1182499" y="802895"/>
                    <a:pt x="1182499" y="802895"/>
                    <a:pt x="1182499" y="802895"/>
                  </a:cubicBezTo>
                  <a:cubicBezTo>
                    <a:pt x="1182499" y="802895"/>
                    <a:pt x="1187325" y="802895"/>
                    <a:pt x="1187325" y="802895"/>
                  </a:cubicBezTo>
                  <a:cubicBezTo>
                    <a:pt x="1187325" y="802895"/>
                    <a:pt x="1187325" y="798069"/>
                    <a:pt x="1187325" y="798069"/>
                  </a:cubicBezTo>
                  <a:cubicBezTo>
                    <a:pt x="1235204" y="319152"/>
                    <a:pt x="1235204" y="319152"/>
                    <a:pt x="1235204" y="319152"/>
                  </a:cubicBezTo>
                  <a:cubicBezTo>
                    <a:pt x="1235204" y="314325"/>
                    <a:pt x="1235204" y="314325"/>
                    <a:pt x="1235204" y="314325"/>
                  </a:cubicBezTo>
                  <a:close/>
                </a:path>
              </a:pathLst>
            </a:custGeom>
            <a:solidFill>
              <a:srgbClr val="F7B03E"/>
            </a:solidFill>
          </p:spPr>
        </p:sp>
        <p:sp>
          <p:nvSpPr>
            <p:cNvPr name="Freeform 6" id="6"/>
            <p:cNvSpPr/>
            <p:nvPr/>
          </p:nvSpPr>
          <p:spPr>
            <a:xfrm flipH="false" flipV="false" rot="0">
              <a:off x="533909" y="1715137"/>
              <a:ext cx="699738" cy="1320928"/>
            </a:xfrm>
            <a:custGeom>
              <a:avLst/>
              <a:gdLst/>
              <a:ahLst/>
              <a:cxnLst/>
              <a:rect r="r" b="b" t="t" l="l"/>
              <a:pathLst>
                <a:path h="1320928" w="699738">
                  <a:moveTo>
                    <a:pt x="517398" y="127"/>
                  </a:moveTo>
                  <a:cubicBezTo>
                    <a:pt x="490601" y="21082"/>
                    <a:pt x="459740" y="36703"/>
                    <a:pt x="424688" y="46990"/>
                  </a:cubicBezTo>
                  <a:cubicBezTo>
                    <a:pt x="424688" y="46990"/>
                    <a:pt x="424053" y="51816"/>
                    <a:pt x="424053" y="51816"/>
                  </a:cubicBezTo>
                  <a:cubicBezTo>
                    <a:pt x="385064" y="246889"/>
                    <a:pt x="436245" y="453264"/>
                    <a:pt x="561848" y="605537"/>
                  </a:cubicBezTo>
                  <a:cubicBezTo>
                    <a:pt x="632969" y="692532"/>
                    <a:pt x="630937" y="823850"/>
                    <a:pt x="552323" y="911608"/>
                  </a:cubicBezTo>
                  <a:cubicBezTo>
                    <a:pt x="509016" y="956946"/>
                    <a:pt x="450088" y="981838"/>
                    <a:pt x="388747" y="981838"/>
                  </a:cubicBezTo>
                  <a:cubicBezTo>
                    <a:pt x="379349" y="981838"/>
                    <a:pt x="369824" y="981203"/>
                    <a:pt x="360426" y="980061"/>
                  </a:cubicBezTo>
                  <a:cubicBezTo>
                    <a:pt x="308229" y="973456"/>
                    <a:pt x="267208" y="953644"/>
                    <a:pt x="232918" y="920116"/>
                  </a:cubicBezTo>
                  <a:cubicBezTo>
                    <a:pt x="206883" y="897383"/>
                    <a:pt x="186055" y="870332"/>
                    <a:pt x="176022" y="834899"/>
                  </a:cubicBezTo>
                  <a:cubicBezTo>
                    <a:pt x="176022" y="834899"/>
                    <a:pt x="171323" y="834264"/>
                    <a:pt x="171323" y="834264"/>
                  </a:cubicBezTo>
                  <a:cubicBezTo>
                    <a:pt x="171323" y="834264"/>
                    <a:pt x="166624" y="833629"/>
                    <a:pt x="166624" y="833629"/>
                  </a:cubicBezTo>
                  <a:cubicBezTo>
                    <a:pt x="99949" y="903225"/>
                    <a:pt x="99949" y="903225"/>
                    <a:pt x="99949" y="903225"/>
                  </a:cubicBezTo>
                  <a:cubicBezTo>
                    <a:pt x="22352" y="830073"/>
                    <a:pt x="22352" y="830073"/>
                    <a:pt x="22352" y="830073"/>
                  </a:cubicBezTo>
                  <a:cubicBezTo>
                    <a:pt x="22352" y="830073"/>
                    <a:pt x="17653" y="829438"/>
                    <a:pt x="17653" y="829438"/>
                  </a:cubicBezTo>
                  <a:cubicBezTo>
                    <a:pt x="17653" y="829438"/>
                    <a:pt x="17526" y="829438"/>
                    <a:pt x="17145" y="829438"/>
                  </a:cubicBezTo>
                  <a:cubicBezTo>
                    <a:pt x="15875" y="829438"/>
                    <a:pt x="12827" y="829819"/>
                    <a:pt x="12319" y="833629"/>
                  </a:cubicBezTo>
                  <a:cubicBezTo>
                    <a:pt x="0" y="1314833"/>
                    <a:pt x="0" y="1314833"/>
                    <a:pt x="0" y="1314833"/>
                  </a:cubicBezTo>
                  <a:cubicBezTo>
                    <a:pt x="4699" y="1315468"/>
                    <a:pt x="4191" y="1320294"/>
                    <a:pt x="4191" y="1320294"/>
                  </a:cubicBezTo>
                  <a:cubicBezTo>
                    <a:pt x="4191" y="1320294"/>
                    <a:pt x="4191" y="1320294"/>
                    <a:pt x="8890" y="1320929"/>
                  </a:cubicBezTo>
                  <a:cubicBezTo>
                    <a:pt x="482092" y="1278130"/>
                    <a:pt x="482092" y="1278130"/>
                    <a:pt x="482092" y="1278130"/>
                  </a:cubicBezTo>
                  <a:cubicBezTo>
                    <a:pt x="483362" y="1278257"/>
                    <a:pt x="484251" y="1278384"/>
                    <a:pt x="484886" y="1278384"/>
                  </a:cubicBezTo>
                  <a:cubicBezTo>
                    <a:pt x="486791" y="1278384"/>
                    <a:pt x="486918" y="1277495"/>
                    <a:pt x="487426" y="1273939"/>
                  </a:cubicBezTo>
                  <a:cubicBezTo>
                    <a:pt x="487426" y="1273939"/>
                    <a:pt x="488061" y="1269113"/>
                    <a:pt x="488061" y="1269113"/>
                  </a:cubicBezTo>
                  <a:cubicBezTo>
                    <a:pt x="405638" y="1195326"/>
                    <a:pt x="405638" y="1195326"/>
                    <a:pt x="405638" y="1195326"/>
                  </a:cubicBezTo>
                  <a:cubicBezTo>
                    <a:pt x="617602" y="968377"/>
                    <a:pt x="617602" y="968377"/>
                    <a:pt x="617602" y="968377"/>
                  </a:cubicBezTo>
                  <a:cubicBezTo>
                    <a:pt x="723520" y="854965"/>
                    <a:pt x="727457" y="670053"/>
                    <a:pt x="626746" y="550165"/>
                  </a:cubicBezTo>
                  <a:cubicBezTo>
                    <a:pt x="500507" y="402591"/>
                    <a:pt x="464185" y="193295"/>
                    <a:pt x="526288" y="5969"/>
                  </a:cubicBezTo>
                  <a:cubicBezTo>
                    <a:pt x="526288" y="5969"/>
                    <a:pt x="522097" y="635"/>
                    <a:pt x="522097" y="635"/>
                  </a:cubicBezTo>
                  <a:cubicBezTo>
                    <a:pt x="522097" y="635"/>
                    <a:pt x="517398" y="0"/>
                    <a:pt x="517398" y="0"/>
                  </a:cubicBezTo>
                  <a:close/>
                </a:path>
              </a:pathLst>
            </a:custGeom>
            <a:solidFill>
              <a:srgbClr val="118FC0"/>
            </a:solidFill>
          </p:spPr>
        </p:sp>
        <p:sp>
          <p:nvSpPr>
            <p:cNvPr name="Freeform 7" id="7"/>
            <p:cNvSpPr/>
            <p:nvPr/>
          </p:nvSpPr>
          <p:spPr>
            <a:xfrm flipH="false" flipV="false" rot="0">
              <a:off x="63500" y="981457"/>
              <a:ext cx="1402463" cy="628524"/>
            </a:xfrm>
            <a:custGeom>
              <a:avLst/>
              <a:gdLst/>
              <a:ahLst/>
              <a:cxnLst/>
              <a:rect r="r" b="b" t="t" l="l"/>
              <a:pathLst>
                <a:path h="628524" w="1402463">
                  <a:moveTo>
                    <a:pt x="670053" y="628524"/>
                  </a:moveTo>
                  <a:cubicBezTo>
                    <a:pt x="789687" y="628524"/>
                    <a:pt x="904622" y="556007"/>
                    <a:pt x="952501" y="439929"/>
                  </a:cubicBezTo>
                  <a:cubicBezTo>
                    <a:pt x="1033908" y="265812"/>
                    <a:pt x="1201422" y="140081"/>
                    <a:pt x="1397637" y="115951"/>
                  </a:cubicBezTo>
                  <a:cubicBezTo>
                    <a:pt x="1397637" y="115951"/>
                    <a:pt x="1402463" y="115951"/>
                    <a:pt x="1402463" y="111125"/>
                  </a:cubicBezTo>
                  <a:cubicBezTo>
                    <a:pt x="1402463" y="111125"/>
                    <a:pt x="1397637" y="106299"/>
                    <a:pt x="1397637" y="106299"/>
                  </a:cubicBezTo>
                  <a:cubicBezTo>
                    <a:pt x="1368935" y="91821"/>
                    <a:pt x="1340233" y="67564"/>
                    <a:pt x="1321056" y="43434"/>
                  </a:cubicBezTo>
                  <a:cubicBezTo>
                    <a:pt x="1316230" y="43434"/>
                    <a:pt x="1316230" y="43434"/>
                    <a:pt x="1311531" y="43434"/>
                  </a:cubicBezTo>
                  <a:cubicBezTo>
                    <a:pt x="1120015" y="91821"/>
                    <a:pt x="957327" y="227204"/>
                    <a:pt x="875920" y="406147"/>
                  </a:cubicBezTo>
                  <a:cubicBezTo>
                    <a:pt x="837693" y="488316"/>
                    <a:pt x="756286" y="536703"/>
                    <a:pt x="670053" y="536703"/>
                  </a:cubicBezTo>
                  <a:cubicBezTo>
                    <a:pt x="646177" y="536703"/>
                    <a:pt x="622174" y="536703"/>
                    <a:pt x="598298" y="527051"/>
                  </a:cubicBezTo>
                  <a:cubicBezTo>
                    <a:pt x="540894" y="507747"/>
                    <a:pt x="493015" y="469012"/>
                    <a:pt x="469012" y="415799"/>
                  </a:cubicBezTo>
                  <a:cubicBezTo>
                    <a:pt x="440310" y="357760"/>
                    <a:pt x="435484" y="294895"/>
                    <a:pt x="454661" y="236855"/>
                  </a:cubicBezTo>
                  <a:cubicBezTo>
                    <a:pt x="464186" y="207899"/>
                    <a:pt x="483363" y="173990"/>
                    <a:pt x="507366" y="149860"/>
                  </a:cubicBezTo>
                  <a:cubicBezTo>
                    <a:pt x="507366" y="149860"/>
                    <a:pt x="507366" y="149860"/>
                    <a:pt x="507366" y="145034"/>
                  </a:cubicBezTo>
                  <a:cubicBezTo>
                    <a:pt x="507366" y="145034"/>
                    <a:pt x="502540" y="140208"/>
                    <a:pt x="502540" y="140208"/>
                  </a:cubicBezTo>
                  <a:cubicBezTo>
                    <a:pt x="416434" y="111252"/>
                    <a:pt x="416434" y="111252"/>
                    <a:pt x="416434" y="111252"/>
                  </a:cubicBezTo>
                  <a:cubicBezTo>
                    <a:pt x="449962" y="9652"/>
                    <a:pt x="449962" y="9652"/>
                    <a:pt x="449962" y="9652"/>
                  </a:cubicBezTo>
                  <a:cubicBezTo>
                    <a:pt x="449962" y="4826"/>
                    <a:pt x="449962" y="4826"/>
                    <a:pt x="445136" y="4826"/>
                  </a:cubicBezTo>
                  <a:cubicBezTo>
                    <a:pt x="445136" y="0"/>
                    <a:pt x="440310" y="0"/>
                    <a:pt x="440310" y="0"/>
                  </a:cubicBezTo>
                  <a:cubicBezTo>
                    <a:pt x="4826" y="198121"/>
                    <a:pt x="4826" y="198121"/>
                    <a:pt x="4826" y="198121"/>
                  </a:cubicBezTo>
                  <a:cubicBezTo>
                    <a:pt x="0" y="198121"/>
                    <a:pt x="0" y="198121"/>
                    <a:pt x="0" y="198121"/>
                  </a:cubicBezTo>
                  <a:cubicBezTo>
                    <a:pt x="0" y="202946"/>
                    <a:pt x="0" y="202946"/>
                    <a:pt x="0" y="202946"/>
                  </a:cubicBezTo>
                  <a:cubicBezTo>
                    <a:pt x="239268" y="618872"/>
                    <a:pt x="239268" y="618872"/>
                    <a:pt x="239268" y="618872"/>
                  </a:cubicBezTo>
                  <a:cubicBezTo>
                    <a:pt x="244094" y="623698"/>
                    <a:pt x="244094" y="623698"/>
                    <a:pt x="244094" y="623698"/>
                  </a:cubicBezTo>
                  <a:cubicBezTo>
                    <a:pt x="248920" y="623698"/>
                    <a:pt x="248920" y="623698"/>
                    <a:pt x="248920" y="618872"/>
                  </a:cubicBezTo>
                  <a:cubicBezTo>
                    <a:pt x="282448" y="517272"/>
                    <a:pt x="282448" y="517272"/>
                    <a:pt x="282448" y="517272"/>
                  </a:cubicBezTo>
                  <a:cubicBezTo>
                    <a:pt x="574422" y="609093"/>
                    <a:pt x="574422" y="609093"/>
                    <a:pt x="574422" y="609093"/>
                  </a:cubicBezTo>
                  <a:cubicBezTo>
                    <a:pt x="603124" y="618745"/>
                    <a:pt x="636652" y="628397"/>
                    <a:pt x="670180" y="628397"/>
                  </a:cubicBezTo>
                  <a:close/>
                </a:path>
              </a:pathLst>
            </a:custGeom>
            <a:solidFill>
              <a:srgbClr val="28C1E5"/>
            </a:solidFill>
          </p:spPr>
        </p:sp>
      </p:grpSp>
      <p:sp>
        <p:nvSpPr>
          <p:cNvPr name="Freeform 8" id="8"/>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7307770" y="1525334"/>
            <a:ext cx="4199382" cy="2430018"/>
            <a:chOff x="0" y="0"/>
            <a:chExt cx="3732784" cy="2160016"/>
          </a:xfrm>
        </p:grpSpPr>
        <p:sp>
          <p:nvSpPr>
            <p:cNvPr name="Freeform 10" id="10"/>
            <p:cNvSpPr/>
            <p:nvPr/>
          </p:nvSpPr>
          <p:spPr>
            <a:xfrm flipH="false" flipV="false" rot="0">
              <a:off x="0" y="0"/>
              <a:ext cx="3732784" cy="2160016"/>
            </a:xfrm>
            <a:custGeom>
              <a:avLst/>
              <a:gdLst/>
              <a:ahLst/>
              <a:cxnLst/>
              <a:rect r="r" b="b" t="t" l="l"/>
              <a:pathLst>
                <a:path h="2160016" w="3732784">
                  <a:moveTo>
                    <a:pt x="0" y="0"/>
                  </a:moveTo>
                  <a:lnTo>
                    <a:pt x="3732784" y="0"/>
                  </a:lnTo>
                  <a:lnTo>
                    <a:pt x="3732784" y="2160016"/>
                  </a:lnTo>
                  <a:lnTo>
                    <a:pt x="0" y="2160016"/>
                  </a:lnTo>
                  <a:lnTo>
                    <a:pt x="0" y="0"/>
                  </a:lnTo>
                  <a:close/>
                </a:path>
              </a:pathLst>
            </a:custGeom>
            <a:blipFill>
              <a:blip r:embed="rId4"/>
              <a:stretch>
                <a:fillRect l="0" t="0" r="0" b="0"/>
              </a:stretch>
            </a:blipFill>
          </p:spPr>
        </p:sp>
      </p:grpSp>
      <p:grpSp>
        <p:nvGrpSpPr>
          <p:cNvPr name="Group 11" id="11"/>
          <p:cNvGrpSpPr/>
          <p:nvPr/>
        </p:nvGrpSpPr>
        <p:grpSpPr>
          <a:xfrm rot="0">
            <a:off x="2892419" y="3469576"/>
            <a:ext cx="4632393" cy="2430018"/>
            <a:chOff x="0" y="0"/>
            <a:chExt cx="4117683" cy="2160016"/>
          </a:xfrm>
        </p:grpSpPr>
        <p:sp>
          <p:nvSpPr>
            <p:cNvPr name="Freeform 12" id="12"/>
            <p:cNvSpPr/>
            <p:nvPr/>
          </p:nvSpPr>
          <p:spPr>
            <a:xfrm flipH="false" flipV="false" rot="0">
              <a:off x="0" y="0"/>
              <a:ext cx="4117721" cy="2160016"/>
            </a:xfrm>
            <a:custGeom>
              <a:avLst/>
              <a:gdLst/>
              <a:ahLst/>
              <a:cxnLst/>
              <a:rect r="r" b="b" t="t" l="l"/>
              <a:pathLst>
                <a:path h="2160016" w="4117721">
                  <a:moveTo>
                    <a:pt x="0" y="0"/>
                  </a:moveTo>
                  <a:lnTo>
                    <a:pt x="4117721" y="0"/>
                  </a:lnTo>
                  <a:lnTo>
                    <a:pt x="4117721" y="2160016"/>
                  </a:lnTo>
                  <a:lnTo>
                    <a:pt x="0" y="2160016"/>
                  </a:lnTo>
                  <a:lnTo>
                    <a:pt x="0" y="0"/>
                  </a:lnTo>
                  <a:close/>
                </a:path>
              </a:pathLst>
            </a:custGeom>
            <a:blipFill>
              <a:blip r:embed="rId5"/>
              <a:stretch>
                <a:fillRect l="0" t="0" r="0" b="0"/>
              </a:stretch>
            </a:blipFill>
          </p:spPr>
        </p:sp>
      </p:grpSp>
      <p:grpSp>
        <p:nvGrpSpPr>
          <p:cNvPr name="Group 13" id="13"/>
          <p:cNvGrpSpPr/>
          <p:nvPr/>
        </p:nvGrpSpPr>
        <p:grpSpPr>
          <a:xfrm rot="0">
            <a:off x="3036051" y="7303656"/>
            <a:ext cx="4535996" cy="2379540"/>
            <a:chOff x="0" y="0"/>
            <a:chExt cx="4031996" cy="2115147"/>
          </a:xfrm>
        </p:grpSpPr>
        <p:sp>
          <p:nvSpPr>
            <p:cNvPr name="Freeform 14" id="14"/>
            <p:cNvSpPr/>
            <p:nvPr/>
          </p:nvSpPr>
          <p:spPr>
            <a:xfrm flipH="false" flipV="false" rot="0">
              <a:off x="0" y="0"/>
              <a:ext cx="4031996" cy="2115185"/>
            </a:xfrm>
            <a:custGeom>
              <a:avLst/>
              <a:gdLst/>
              <a:ahLst/>
              <a:cxnLst/>
              <a:rect r="r" b="b" t="t" l="l"/>
              <a:pathLst>
                <a:path h="2115185" w="4031996">
                  <a:moveTo>
                    <a:pt x="0" y="0"/>
                  </a:moveTo>
                  <a:lnTo>
                    <a:pt x="4031996" y="0"/>
                  </a:lnTo>
                  <a:lnTo>
                    <a:pt x="4031996" y="2115185"/>
                  </a:lnTo>
                  <a:lnTo>
                    <a:pt x="0" y="2115185"/>
                  </a:lnTo>
                  <a:lnTo>
                    <a:pt x="0" y="0"/>
                  </a:lnTo>
                  <a:close/>
                </a:path>
              </a:pathLst>
            </a:custGeom>
            <a:blipFill>
              <a:blip r:embed="rId6"/>
              <a:stretch>
                <a:fillRect l="0" t="0" r="0" b="1"/>
              </a:stretch>
            </a:blipFill>
          </p:spPr>
        </p:sp>
      </p:grpSp>
      <p:grpSp>
        <p:nvGrpSpPr>
          <p:cNvPr name="Group 15" id="15"/>
          <p:cNvGrpSpPr/>
          <p:nvPr/>
        </p:nvGrpSpPr>
        <p:grpSpPr>
          <a:xfrm rot="0">
            <a:off x="11180069" y="3536056"/>
            <a:ext cx="4042034" cy="2430018"/>
            <a:chOff x="0" y="0"/>
            <a:chExt cx="3592919" cy="2160016"/>
          </a:xfrm>
        </p:grpSpPr>
        <p:sp>
          <p:nvSpPr>
            <p:cNvPr name="Freeform 16" id="16"/>
            <p:cNvSpPr/>
            <p:nvPr/>
          </p:nvSpPr>
          <p:spPr>
            <a:xfrm flipH="false" flipV="false" rot="0">
              <a:off x="0" y="0"/>
              <a:ext cx="3592957" cy="2160016"/>
            </a:xfrm>
            <a:custGeom>
              <a:avLst/>
              <a:gdLst/>
              <a:ahLst/>
              <a:cxnLst/>
              <a:rect r="r" b="b" t="t" l="l"/>
              <a:pathLst>
                <a:path h="2160016" w="3592957">
                  <a:moveTo>
                    <a:pt x="0" y="0"/>
                  </a:moveTo>
                  <a:lnTo>
                    <a:pt x="3592957" y="0"/>
                  </a:lnTo>
                  <a:lnTo>
                    <a:pt x="3592957" y="2160016"/>
                  </a:lnTo>
                  <a:lnTo>
                    <a:pt x="0" y="2160016"/>
                  </a:lnTo>
                  <a:lnTo>
                    <a:pt x="0" y="0"/>
                  </a:lnTo>
                  <a:close/>
                </a:path>
              </a:pathLst>
            </a:custGeom>
            <a:blipFill>
              <a:blip r:embed="rId7"/>
              <a:stretch>
                <a:fillRect l="0" t="0" r="1" b="0"/>
              </a:stretch>
            </a:blipFill>
          </p:spPr>
        </p:sp>
      </p:grpSp>
      <p:grpSp>
        <p:nvGrpSpPr>
          <p:cNvPr name="Group 17" id="17"/>
          <p:cNvGrpSpPr/>
          <p:nvPr/>
        </p:nvGrpSpPr>
        <p:grpSpPr>
          <a:xfrm rot="0">
            <a:off x="10764774" y="7195742"/>
            <a:ext cx="4535996" cy="2383726"/>
            <a:chOff x="0" y="0"/>
            <a:chExt cx="4031996" cy="2118868"/>
          </a:xfrm>
        </p:grpSpPr>
        <p:sp>
          <p:nvSpPr>
            <p:cNvPr name="Freeform 18" id="18"/>
            <p:cNvSpPr/>
            <p:nvPr/>
          </p:nvSpPr>
          <p:spPr>
            <a:xfrm flipH="false" flipV="false" rot="0">
              <a:off x="0" y="0"/>
              <a:ext cx="4031996" cy="2118868"/>
            </a:xfrm>
            <a:custGeom>
              <a:avLst/>
              <a:gdLst/>
              <a:ahLst/>
              <a:cxnLst/>
              <a:rect r="r" b="b" t="t" l="l"/>
              <a:pathLst>
                <a:path h="2118868" w="4031996">
                  <a:moveTo>
                    <a:pt x="0" y="0"/>
                  </a:moveTo>
                  <a:lnTo>
                    <a:pt x="4031996" y="0"/>
                  </a:lnTo>
                  <a:lnTo>
                    <a:pt x="4031996" y="2118868"/>
                  </a:lnTo>
                  <a:lnTo>
                    <a:pt x="0" y="2118868"/>
                  </a:lnTo>
                  <a:lnTo>
                    <a:pt x="0" y="0"/>
                  </a:lnTo>
                  <a:close/>
                </a:path>
              </a:pathLst>
            </a:custGeom>
            <a:blipFill>
              <a:blip r:embed="rId8"/>
              <a:stretch>
                <a:fillRect l="0" t="0" r="0" b="0"/>
              </a:stretch>
            </a:blipFill>
          </p:spPr>
        </p:sp>
      </p:grpSp>
      <p:sp>
        <p:nvSpPr>
          <p:cNvPr name="Freeform 19" id="19"/>
          <p:cNvSpPr/>
          <p:nvPr/>
        </p:nvSpPr>
        <p:spPr>
          <a:xfrm flipH="false" flipV="false" rot="0">
            <a:off x="10114593" y="605404"/>
            <a:ext cx="5982648" cy="327084"/>
          </a:xfrm>
          <a:custGeom>
            <a:avLst/>
            <a:gdLst/>
            <a:ahLst/>
            <a:cxnLst/>
            <a:rect r="r" b="b" t="t" l="l"/>
            <a:pathLst>
              <a:path h="327084" w="5982648">
                <a:moveTo>
                  <a:pt x="0" y="0"/>
                </a:moveTo>
                <a:lnTo>
                  <a:pt x="5982647" y="0"/>
                </a:lnTo>
                <a:lnTo>
                  <a:pt x="5982647" y="327084"/>
                </a:lnTo>
                <a:lnTo>
                  <a:pt x="0" y="32708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0" id="20"/>
          <p:cNvSpPr txBox="true"/>
          <p:nvPr/>
        </p:nvSpPr>
        <p:spPr>
          <a:xfrm rot="0">
            <a:off x="3634354" y="4245674"/>
            <a:ext cx="3291569"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Çok cesur ve kararlı bir kişiliğe sahiptir. </a:t>
            </a:r>
          </a:p>
        </p:txBody>
      </p:sp>
      <p:sp>
        <p:nvSpPr>
          <p:cNvPr name="TextBox 21" id="21"/>
          <p:cNvSpPr txBox="true"/>
          <p:nvPr/>
        </p:nvSpPr>
        <p:spPr>
          <a:xfrm rot="0">
            <a:off x="3733038" y="7894130"/>
            <a:ext cx="3342632" cy="86296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Haklı olduğu konularda kararlı duruşundan </a:t>
            </a:r>
          </a:p>
        </p:txBody>
      </p:sp>
      <p:sp>
        <p:nvSpPr>
          <p:cNvPr name="TextBox 22" id="22"/>
          <p:cNvSpPr txBox="true"/>
          <p:nvPr/>
        </p:nvSpPr>
        <p:spPr>
          <a:xfrm rot="0">
            <a:off x="8310753" y="5493444"/>
            <a:ext cx="1865605" cy="127444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Hz. Muhammed (sav) </a:t>
            </a:r>
          </a:p>
        </p:txBody>
      </p:sp>
      <p:sp>
        <p:nvSpPr>
          <p:cNvPr name="TextBox 23" id="23"/>
          <p:cNvSpPr txBox="true"/>
          <p:nvPr/>
        </p:nvSpPr>
        <p:spPr>
          <a:xfrm rot="0">
            <a:off x="8108828" y="2169228"/>
            <a:ext cx="2827368" cy="862965"/>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Onun cesareti, bilgi ve ferasete dayanır. </a:t>
            </a:r>
          </a:p>
        </p:txBody>
      </p:sp>
      <p:sp>
        <p:nvSpPr>
          <p:cNvPr name="TextBox 24" id="24"/>
          <p:cNvSpPr txBox="true"/>
          <p:nvPr/>
        </p:nvSpPr>
        <p:spPr>
          <a:xfrm rot="0">
            <a:off x="11597264" y="7745540"/>
            <a:ext cx="3021906" cy="1276731"/>
          </a:xfrm>
          <a:prstGeom prst="rect">
            <a:avLst/>
          </a:prstGeom>
        </p:spPr>
        <p:txBody>
          <a:bodyPr anchor="t" rtlCol="false" tIns="0" lIns="0" bIns="0" rIns="0">
            <a:spAutoFit/>
          </a:bodyPr>
          <a:lstStyle/>
          <a:p>
            <a:pPr algn="ctr">
              <a:lnSpc>
                <a:spcPts val="3250"/>
              </a:lnSpc>
            </a:pPr>
            <a:r>
              <a:rPr lang="en-US" sz="2700">
                <a:solidFill>
                  <a:srgbClr val="000000"/>
                </a:solidFill>
                <a:latin typeface="Calibri (MS)"/>
                <a:ea typeface="Calibri (MS)"/>
                <a:cs typeface="Calibri (MS)"/>
                <a:sym typeface="Calibri (MS)"/>
              </a:rPr>
              <a:t>Hiçbir zaman kontrolsüzce hareket etmemiştir. </a:t>
            </a:r>
          </a:p>
        </p:txBody>
      </p:sp>
      <p:sp>
        <p:nvSpPr>
          <p:cNvPr name="TextBox 25" id="25"/>
          <p:cNvSpPr txBox="true"/>
          <p:nvPr/>
        </p:nvSpPr>
        <p:spPr>
          <a:xfrm rot="0">
            <a:off x="11858239" y="3982398"/>
            <a:ext cx="2971200" cy="1685925"/>
          </a:xfrm>
          <a:prstGeom prst="rect">
            <a:avLst/>
          </a:prstGeom>
        </p:spPr>
        <p:txBody>
          <a:bodyPr anchor="t" rtlCol="false" tIns="0" lIns="0" bIns="0" rIns="0">
            <a:spAutoFit/>
          </a:bodyPr>
          <a:lstStyle/>
          <a:p>
            <a:pPr algn="ctr">
              <a:lnSpc>
                <a:spcPts val="3240"/>
              </a:lnSpc>
            </a:pPr>
            <a:r>
              <a:rPr lang="en-US" sz="2700">
                <a:solidFill>
                  <a:srgbClr val="000000"/>
                </a:solidFill>
                <a:latin typeface="Calibri (MS)"/>
                <a:ea typeface="Calibri (MS)"/>
                <a:cs typeface="Calibri (MS)"/>
                <a:sym typeface="Calibri (MS)"/>
              </a:rPr>
              <a:t>Toplumundaki yanlış inanç ve âdetleri çekinmeden dile getirmiştir. </a:t>
            </a:r>
          </a:p>
        </p:txBody>
      </p:sp>
      <p:sp>
        <p:nvSpPr>
          <p:cNvPr name="TextBox 26" id="26"/>
          <p:cNvSpPr txBox="true"/>
          <p:nvPr/>
        </p:nvSpPr>
        <p:spPr>
          <a:xfrm rot="0">
            <a:off x="4064508" y="8669536"/>
            <a:ext cx="2588281" cy="499553"/>
          </a:xfrm>
          <a:prstGeom prst="rect">
            <a:avLst/>
          </a:prstGeom>
        </p:spPr>
        <p:txBody>
          <a:bodyPr anchor="t" rtlCol="false" tIns="0" lIns="0" bIns="0" rIns="0">
            <a:spAutoFit/>
          </a:bodyPr>
          <a:lstStyle/>
          <a:p>
            <a:pPr algn="l">
              <a:lnSpc>
                <a:spcPts val="3784"/>
              </a:lnSpc>
            </a:pPr>
            <a:r>
              <a:rPr lang="en-US" sz="2703">
                <a:solidFill>
                  <a:srgbClr val="000000"/>
                </a:solidFill>
                <a:latin typeface="Calibri (MS)"/>
                <a:ea typeface="Calibri (MS)"/>
                <a:cs typeface="Calibri (MS)"/>
                <a:sym typeface="Calibri (MS)"/>
              </a:rPr>
              <a:t>ödün</a:t>
            </a:r>
            <a:r>
              <a:rPr lang="en-US" sz="2703">
                <a:solidFill>
                  <a:srgbClr val="FFFFFF"/>
                </a:solidFill>
                <a:latin typeface="Calibri (MS)"/>
                <a:ea typeface="Calibri (MS)"/>
                <a:cs typeface="Calibri (MS)"/>
                <a:sym typeface="Calibri (MS)"/>
              </a:rPr>
              <a:t> </a:t>
            </a:r>
            <a:r>
              <a:rPr lang="en-US" sz="2703">
                <a:solidFill>
                  <a:srgbClr val="000000"/>
                </a:solidFill>
                <a:latin typeface="Calibri (MS)"/>
                <a:ea typeface="Calibri (MS)"/>
                <a:cs typeface="Calibri (MS)"/>
                <a:sym typeface="Calibri (MS)"/>
              </a:rPr>
              <a:t>vermemiştir.</a:t>
            </a:r>
          </a:p>
        </p:txBody>
      </p:sp>
      <p:sp>
        <p:nvSpPr>
          <p:cNvPr name="TextBox 27" id="27"/>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28" id="28"/>
          <p:cNvSpPr txBox="true"/>
          <p:nvPr/>
        </p:nvSpPr>
        <p:spPr>
          <a:xfrm rot="0">
            <a:off x="15211044" y="14549"/>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16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33213" y="3076956"/>
            <a:ext cx="3782001" cy="3906588"/>
          </a:xfrm>
          <a:custGeom>
            <a:avLst/>
            <a:gdLst/>
            <a:ahLst/>
            <a:cxnLst/>
            <a:rect r="r" b="b" t="t" l="l"/>
            <a:pathLst>
              <a:path h="3906588" w="3782001">
                <a:moveTo>
                  <a:pt x="0" y="0"/>
                </a:moveTo>
                <a:lnTo>
                  <a:pt x="3782001" y="0"/>
                </a:lnTo>
                <a:lnTo>
                  <a:pt x="3782001" y="3906588"/>
                </a:lnTo>
                <a:lnTo>
                  <a:pt x="0" y="39065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41666" y="3076956"/>
            <a:ext cx="3782001" cy="3814191"/>
          </a:xfrm>
          <a:custGeom>
            <a:avLst/>
            <a:gdLst/>
            <a:ahLst/>
            <a:cxnLst/>
            <a:rect r="r" b="b" t="t" l="l"/>
            <a:pathLst>
              <a:path h="3814191" w="3782001">
                <a:moveTo>
                  <a:pt x="0" y="0"/>
                </a:moveTo>
                <a:lnTo>
                  <a:pt x="3782001" y="0"/>
                </a:lnTo>
                <a:lnTo>
                  <a:pt x="3782001" y="3814191"/>
                </a:lnTo>
                <a:lnTo>
                  <a:pt x="0" y="38141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5833080">
            <a:off x="9016098" y="6482625"/>
            <a:ext cx="1124712" cy="2386641"/>
            <a:chOff x="0" y="0"/>
            <a:chExt cx="999744" cy="2121459"/>
          </a:xfrm>
        </p:grpSpPr>
        <p:sp>
          <p:nvSpPr>
            <p:cNvPr name="Freeform 6" id="6"/>
            <p:cNvSpPr/>
            <p:nvPr/>
          </p:nvSpPr>
          <p:spPr>
            <a:xfrm flipH="false" flipV="false" rot="0">
              <a:off x="0" y="0"/>
              <a:ext cx="999744" cy="2121408"/>
            </a:xfrm>
            <a:custGeom>
              <a:avLst/>
              <a:gdLst/>
              <a:ahLst/>
              <a:cxnLst/>
              <a:rect r="r" b="b" t="t" l="l"/>
              <a:pathLst>
                <a:path h="2121408" w="999744">
                  <a:moveTo>
                    <a:pt x="0" y="2121408"/>
                  </a:moveTo>
                  <a:lnTo>
                    <a:pt x="999744" y="2121408"/>
                  </a:lnTo>
                  <a:lnTo>
                    <a:pt x="999744" y="0"/>
                  </a:lnTo>
                  <a:lnTo>
                    <a:pt x="0" y="0"/>
                  </a:lnTo>
                  <a:lnTo>
                    <a:pt x="0" y="2121408"/>
                  </a:lnTo>
                  <a:close/>
                </a:path>
              </a:pathLst>
            </a:custGeom>
            <a:blipFill>
              <a:blip r:embed="rId8"/>
              <a:stretch>
                <a:fillRect l="0" t="0" r="0" b="-2"/>
              </a:stretch>
            </a:blipFill>
          </p:spPr>
        </p:sp>
      </p:grpSp>
      <p:sp>
        <p:nvSpPr>
          <p:cNvPr name="TextBox 7" id="7"/>
          <p:cNvSpPr txBox="true"/>
          <p:nvPr/>
        </p:nvSpPr>
        <p:spPr>
          <a:xfrm rot="0">
            <a:off x="15232761" y="14549"/>
            <a:ext cx="41073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17 </a:t>
            </a:r>
          </a:p>
        </p:txBody>
      </p:sp>
      <p:sp>
        <p:nvSpPr>
          <p:cNvPr name="TextBox 8" id="8"/>
          <p:cNvSpPr txBox="true"/>
          <p:nvPr/>
        </p:nvSpPr>
        <p:spPr>
          <a:xfrm rot="0">
            <a:off x="5284846" y="3141150"/>
            <a:ext cx="3470305" cy="1686311"/>
          </a:xfrm>
          <a:prstGeom prst="rect">
            <a:avLst/>
          </a:prstGeom>
        </p:spPr>
        <p:txBody>
          <a:bodyPr anchor="t" rtlCol="false" tIns="0" lIns="0" bIns="0" rIns="0">
            <a:spAutoFit/>
          </a:bodyPr>
          <a:lstStyle/>
          <a:p>
            <a:pPr algn="just">
              <a:lnSpc>
                <a:spcPts val="3240"/>
              </a:lnSpc>
            </a:pPr>
            <a:r>
              <a:rPr lang="en-US" sz="2700">
                <a:solidFill>
                  <a:srgbClr val="000000"/>
                </a:solidFill>
                <a:latin typeface="Calibri (MS)"/>
                <a:ea typeface="Calibri (MS)"/>
                <a:cs typeface="Calibri (MS)"/>
                <a:sym typeface="Calibri (MS)"/>
              </a:rPr>
              <a:t>Hz. Muhammed’in (sav) cesareti, onun kararlı ve azimli olmasını da sağlamıştır.</a:t>
            </a:r>
          </a:p>
        </p:txBody>
      </p:sp>
      <p:sp>
        <p:nvSpPr>
          <p:cNvPr name="TextBox 9" id="9"/>
          <p:cNvSpPr txBox="true"/>
          <p:nvPr/>
        </p:nvSpPr>
        <p:spPr>
          <a:xfrm rot="0">
            <a:off x="10393685" y="3141150"/>
            <a:ext cx="3598321" cy="3241648"/>
          </a:xfrm>
          <a:prstGeom prst="rect">
            <a:avLst/>
          </a:prstGeom>
        </p:spPr>
        <p:txBody>
          <a:bodyPr anchor="t" rtlCol="false" tIns="0" lIns="0" bIns="0" rIns="0">
            <a:spAutoFit/>
          </a:bodyPr>
          <a:lstStyle/>
          <a:p>
            <a:pPr algn="l">
              <a:lnSpc>
                <a:spcPts val="3240"/>
              </a:lnSpc>
            </a:pPr>
            <a:r>
              <a:rPr lang="en-US" sz="2700" spc="2">
                <a:solidFill>
                  <a:srgbClr val="000000"/>
                </a:solidFill>
                <a:latin typeface="Calibri (MS)"/>
                <a:ea typeface="Calibri (MS)"/>
                <a:cs typeface="Calibri (MS)"/>
                <a:sym typeface="Calibri (MS)"/>
              </a:rPr>
              <a:t>“Sağ elime güneşi, sol elime ayı koysalar da Allah onu üstün kılıncaya ya da ben bu yolda ölüp gidinceye kadar davamdan vazgeçmem.” </a:t>
            </a:r>
          </a:p>
          <a:p>
            <a:pPr algn="l">
              <a:lnSpc>
                <a:spcPts val="2883"/>
              </a:lnSpc>
            </a:pPr>
            <a:r>
              <a:rPr lang="en-US" sz="2403">
                <a:solidFill>
                  <a:srgbClr val="000000"/>
                </a:solidFill>
                <a:latin typeface="Calibri (MS)"/>
                <a:ea typeface="Calibri (MS)"/>
                <a:cs typeface="Calibri (MS)"/>
                <a:sym typeface="Calibri (MS)"/>
              </a:rPr>
              <a:t>(İbni</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Hişam,</a:t>
            </a:r>
            <a:r>
              <a:rPr lang="en-US" sz="2403">
                <a:solidFill>
                  <a:srgbClr val="FFFFFF"/>
                </a:solidFill>
                <a:latin typeface="Calibri (MS)"/>
                <a:ea typeface="Calibri (MS)"/>
                <a:cs typeface="Calibri (MS)"/>
                <a:sym typeface="Calibri (MS)"/>
              </a:rPr>
              <a:t> </a:t>
            </a:r>
            <a:r>
              <a:rPr lang="en-US" sz="2403">
                <a:solidFill>
                  <a:srgbClr val="000000"/>
                </a:solidFill>
                <a:latin typeface="Calibri (MS)"/>
                <a:ea typeface="Calibri (MS)"/>
                <a:cs typeface="Calibri (MS)"/>
                <a:sym typeface="Calibri (MS)"/>
              </a:rPr>
              <a:t>es-Siretü’n- Nebeviye, 1/101) </a:t>
            </a:r>
          </a:p>
        </p:txBody>
      </p:sp>
      <p:sp>
        <p:nvSpPr>
          <p:cNvPr name="TextBox 10" id="10"/>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6000" y="0"/>
            <a:ext cx="13716000" cy="10287000"/>
            <a:chOff x="0" y="0"/>
            <a:chExt cx="24384000" cy="18288000"/>
          </a:xfrm>
        </p:grpSpPr>
        <p:sp>
          <p:nvSpPr>
            <p:cNvPr name="Freeform 3" id="3"/>
            <p:cNvSpPr/>
            <p:nvPr/>
          </p:nvSpPr>
          <p:spPr>
            <a:xfrm flipH="false" flipV="false" rot="0">
              <a:off x="0" y="0"/>
              <a:ext cx="24384000" cy="18288000"/>
            </a:xfrm>
            <a:custGeom>
              <a:avLst/>
              <a:gdLst/>
              <a:ahLst/>
              <a:cxnLst/>
              <a:rect r="r" b="b" t="t" l="l"/>
              <a:pathLst>
                <a:path h="18288000" w="24384000">
                  <a:moveTo>
                    <a:pt x="24384000" y="0"/>
                  </a:moveTo>
                  <a:lnTo>
                    <a:pt x="24384000" y="18288000"/>
                  </a:lnTo>
                  <a:lnTo>
                    <a:pt x="0" y="18288000"/>
                  </a:lnTo>
                  <a:lnTo>
                    <a:pt x="0" y="0"/>
                  </a:lnTo>
                  <a:lnTo>
                    <a:pt x="24384000" y="0"/>
                  </a:lnTo>
                  <a:close/>
                </a:path>
              </a:pathLst>
            </a:custGeom>
            <a:solidFill>
              <a:srgbClr val="FFFFFF"/>
            </a:solidFill>
          </p:spPr>
        </p:sp>
      </p:grpSp>
      <p:grpSp>
        <p:nvGrpSpPr>
          <p:cNvPr name="Group 4" id="4"/>
          <p:cNvGrpSpPr/>
          <p:nvPr/>
        </p:nvGrpSpPr>
        <p:grpSpPr>
          <a:xfrm rot="0">
            <a:off x="2286000" y="549254"/>
            <a:ext cx="13716000" cy="128588"/>
            <a:chOff x="0" y="978198"/>
            <a:chExt cx="24384000" cy="225082"/>
          </a:xfrm>
        </p:grpSpPr>
        <p:sp>
          <p:nvSpPr>
            <p:cNvPr name="Freeform 5" id="5"/>
            <p:cNvSpPr/>
            <p:nvPr/>
          </p:nvSpPr>
          <p:spPr>
            <a:xfrm flipH="false" flipV="false" rot="0">
              <a:off x="0" y="-6"/>
              <a:ext cx="24384000" cy="225095"/>
            </a:xfrm>
            <a:custGeom>
              <a:avLst/>
              <a:gdLst/>
              <a:ahLst/>
              <a:cxnLst/>
              <a:rect r="r" b="b" t="t" l="l"/>
              <a:pathLst>
                <a:path h="225095" w="24384000">
                  <a:moveTo>
                    <a:pt x="24384000" y="0"/>
                  </a:moveTo>
                  <a:lnTo>
                    <a:pt x="24384000" y="225095"/>
                  </a:lnTo>
                  <a:lnTo>
                    <a:pt x="0" y="225095"/>
                  </a:lnTo>
                  <a:lnTo>
                    <a:pt x="0" y="0"/>
                  </a:lnTo>
                  <a:lnTo>
                    <a:pt x="24384000" y="0"/>
                  </a:lnTo>
                  <a:close/>
                </a:path>
              </a:pathLst>
            </a:custGeom>
            <a:solidFill>
              <a:srgbClr val="438086">
                <a:alpha val="50196"/>
              </a:srgbClr>
            </a:solidFill>
          </p:spPr>
        </p:sp>
      </p:grpSp>
      <p:grpSp>
        <p:nvGrpSpPr>
          <p:cNvPr name="Group 6" id="6"/>
          <p:cNvGrpSpPr/>
          <p:nvPr/>
        </p:nvGrpSpPr>
        <p:grpSpPr>
          <a:xfrm rot="0">
            <a:off x="2286000" y="-2786"/>
            <a:ext cx="13716000" cy="471488"/>
            <a:chOff x="0" y="-68"/>
            <a:chExt cx="24384000" cy="828446"/>
          </a:xfrm>
        </p:grpSpPr>
        <p:sp>
          <p:nvSpPr>
            <p:cNvPr name="Freeform 7" id="7"/>
            <p:cNvSpPr/>
            <p:nvPr/>
          </p:nvSpPr>
          <p:spPr>
            <a:xfrm flipH="false" flipV="false" rot="0">
              <a:off x="0" y="4"/>
              <a:ext cx="24384000" cy="828446"/>
            </a:xfrm>
            <a:custGeom>
              <a:avLst/>
              <a:gdLst/>
              <a:ahLst/>
              <a:cxnLst/>
              <a:rect r="r" b="b" t="t" l="l"/>
              <a:pathLst>
                <a:path h="828446" w="24384000">
                  <a:moveTo>
                    <a:pt x="24384000" y="0"/>
                  </a:moveTo>
                  <a:lnTo>
                    <a:pt x="24384000" y="828447"/>
                  </a:lnTo>
                  <a:lnTo>
                    <a:pt x="0" y="828447"/>
                  </a:lnTo>
                  <a:lnTo>
                    <a:pt x="0" y="0"/>
                  </a:lnTo>
                  <a:lnTo>
                    <a:pt x="24384000" y="0"/>
                  </a:lnTo>
                  <a:close/>
                </a:path>
              </a:pathLst>
            </a:custGeom>
            <a:solidFill>
              <a:srgbClr val="424456"/>
            </a:solidFill>
          </p:spPr>
        </p:sp>
      </p:grpSp>
      <p:grpSp>
        <p:nvGrpSpPr>
          <p:cNvPr name="Group 8" id="8"/>
          <p:cNvGrpSpPr/>
          <p:nvPr/>
        </p:nvGrpSpPr>
        <p:grpSpPr>
          <a:xfrm rot="0">
            <a:off x="2286000" y="459486"/>
            <a:ext cx="13716000" cy="142875"/>
            <a:chOff x="0" y="821941"/>
            <a:chExt cx="24384000" cy="243840"/>
          </a:xfrm>
        </p:grpSpPr>
        <p:sp>
          <p:nvSpPr>
            <p:cNvPr name="Freeform 9" id="9"/>
            <p:cNvSpPr/>
            <p:nvPr/>
          </p:nvSpPr>
          <p:spPr>
            <a:xfrm flipH="false" flipV="false" rot="0">
              <a:off x="0" y="3"/>
              <a:ext cx="24384000" cy="243840"/>
            </a:xfrm>
            <a:custGeom>
              <a:avLst/>
              <a:gdLst/>
              <a:ahLst/>
              <a:cxnLst/>
              <a:rect r="r" b="b" t="t" l="l"/>
              <a:pathLst>
                <a:path h="243840" w="24384000">
                  <a:moveTo>
                    <a:pt x="24384000" y="0"/>
                  </a:moveTo>
                  <a:lnTo>
                    <a:pt x="24384000" y="243840"/>
                  </a:lnTo>
                  <a:lnTo>
                    <a:pt x="0" y="243840"/>
                  </a:lnTo>
                  <a:lnTo>
                    <a:pt x="0" y="0"/>
                  </a:lnTo>
                  <a:lnTo>
                    <a:pt x="24384000" y="0"/>
                  </a:lnTo>
                  <a:close/>
                </a:path>
              </a:pathLst>
            </a:custGeom>
            <a:solidFill>
              <a:srgbClr val="438086"/>
            </a:solidFill>
          </p:spPr>
        </p:sp>
      </p:grpSp>
      <p:grpSp>
        <p:nvGrpSpPr>
          <p:cNvPr name="Group 10" id="10"/>
          <p:cNvGrpSpPr/>
          <p:nvPr/>
        </p:nvGrpSpPr>
        <p:grpSpPr>
          <a:xfrm rot="0">
            <a:off x="10401300" y="537281"/>
            <a:ext cx="5600700" cy="142875"/>
            <a:chOff x="14427200" y="960723"/>
            <a:chExt cx="9956800" cy="242900"/>
          </a:xfrm>
        </p:grpSpPr>
        <p:sp>
          <p:nvSpPr>
            <p:cNvPr name="Freeform 11" id="11"/>
            <p:cNvSpPr/>
            <p:nvPr/>
          </p:nvSpPr>
          <p:spPr>
            <a:xfrm flipH="false" flipV="false" rot="0">
              <a:off x="0" y="-6"/>
              <a:ext cx="9956800" cy="242900"/>
            </a:xfrm>
            <a:custGeom>
              <a:avLst/>
              <a:gdLst/>
              <a:ahLst/>
              <a:cxnLst/>
              <a:rect r="r" b="b" t="t" l="l"/>
              <a:pathLst>
                <a:path h="242900" w="9956800">
                  <a:moveTo>
                    <a:pt x="9956800" y="0"/>
                  </a:moveTo>
                  <a:lnTo>
                    <a:pt x="9956800" y="242900"/>
                  </a:lnTo>
                  <a:lnTo>
                    <a:pt x="0" y="242900"/>
                  </a:lnTo>
                  <a:lnTo>
                    <a:pt x="0" y="0"/>
                  </a:lnTo>
                  <a:lnTo>
                    <a:pt x="9956800" y="0"/>
                  </a:lnTo>
                  <a:close/>
                </a:path>
              </a:pathLst>
            </a:custGeom>
            <a:solidFill>
              <a:srgbClr val="438086"/>
            </a:solidFill>
          </p:spPr>
        </p:sp>
      </p:grpSp>
      <p:grpSp>
        <p:nvGrpSpPr>
          <p:cNvPr name="Group 12" id="12"/>
          <p:cNvGrpSpPr/>
          <p:nvPr/>
        </p:nvGrpSpPr>
        <p:grpSpPr>
          <a:xfrm rot="0">
            <a:off x="10401300" y="659454"/>
            <a:ext cx="5600700" cy="271462"/>
            <a:chOff x="14427200" y="1173615"/>
            <a:chExt cx="9956800" cy="480098"/>
          </a:xfrm>
        </p:grpSpPr>
        <p:sp>
          <p:nvSpPr>
            <p:cNvPr name="Freeform 13" id="13"/>
            <p:cNvSpPr/>
            <p:nvPr/>
          </p:nvSpPr>
          <p:spPr>
            <a:xfrm flipH="false" flipV="false" rot="0">
              <a:off x="0" y="4"/>
              <a:ext cx="9956800" cy="480085"/>
            </a:xfrm>
            <a:custGeom>
              <a:avLst/>
              <a:gdLst/>
              <a:ahLst/>
              <a:cxnLst/>
              <a:rect r="r" b="b" t="t" l="l"/>
              <a:pathLst>
                <a:path h="480085" w="9956800">
                  <a:moveTo>
                    <a:pt x="9956800" y="0"/>
                  </a:moveTo>
                  <a:lnTo>
                    <a:pt x="9956800" y="480086"/>
                  </a:lnTo>
                  <a:lnTo>
                    <a:pt x="0" y="480086"/>
                  </a:lnTo>
                  <a:lnTo>
                    <a:pt x="0" y="0"/>
                  </a:lnTo>
                  <a:lnTo>
                    <a:pt x="9956800" y="0"/>
                  </a:lnTo>
                  <a:close/>
                </a:path>
              </a:pathLst>
            </a:custGeom>
            <a:solidFill>
              <a:srgbClr val="438086">
                <a:alpha val="50196"/>
              </a:srgbClr>
            </a:solidFill>
          </p:spPr>
        </p:sp>
      </p:grpSp>
      <p:grpSp>
        <p:nvGrpSpPr>
          <p:cNvPr name="Group 14" id="14"/>
          <p:cNvGrpSpPr/>
          <p:nvPr/>
        </p:nvGrpSpPr>
        <p:grpSpPr>
          <a:xfrm rot="0">
            <a:off x="10394056" y="745336"/>
            <a:ext cx="4600575" cy="42862"/>
            <a:chOff x="14419411" y="1326557"/>
            <a:chExt cx="8168640" cy="73152"/>
          </a:xfrm>
        </p:grpSpPr>
        <p:sp>
          <p:nvSpPr>
            <p:cNvPr name="Freeform 15" id="15"/>
            <p:cNvSpPr/>
            <p:nvPr/>
          </p:nvSpPr>
          <p:spPr>
            <a:xfrm flipH="false" flipV="false" rot="0">
              <a:off x="4" y="-4"/>
              <a:ext cx="8168641" cy="73152"/>
            </a:xfrm>
            <a:custGeom>
              <a:avLst/>
              <a:gdLst/>
              <a:ahLst/>
              <a:cxnLst/>
              <a:rect r="r" b="b" t="t" l="l"/>
              <a:pathLst>
                <a:path h="73152" w="8168641">
                  <a:moveTo>
                    <a:pt x="0" y="12192"/>
                  </a:moveTo>
                  <a:cubicBezTo>
                    <a:pt x="0" y="5423"/>
                    <a:pt x="5753" y="0"/>
                    <a:pt x="12193" y="0"/>
                  </a:cubicBezTo>
                  <a:lnTo>
                    <a:pt x="8156448" y="0"/>
                  </a:lnTo>
                  <a:cubicBezTo>
                    <a:pt x="8163218" y="0"/>
                    <a:pt x="8168641" y="5423"/>
                    <a:pt x="8168641" y="12192"/>
                  </a:cubicBezTo>
                  <a:lnTo>
                    <a:pt x="8168641" y="60960"/>
                  </a:lnTo>
                  <a:cubicBezTo>
                    <a:pt x="8168641" y="67742"/>
                    <a:pt x="8163218" y="73152"/>
                    <a:pt x="8156448" y="73152"/>
                  </a:cubicBezTo>
                  <a:lnTo>
                    <a:pt x="12193" y="73152"/>
                  </a:lnTo>
                  <a:cubicBezTo>
                    <a:pt x="5753" y="73152"/>
                    <a:pt x="0" y="67742"/>
                    <a:pt x="0" y="60960"/>
                  </a:cubicBezTo>
                  <a:lnTo>
                    <a:pt x="0" y="12192"/>
                  </a:lnTo>
                  <a:close/>
                </a:path>
              </a:pathLst>
            </a:custGeom>
            <a:solidFill>
              <a:srgbClr val="FFFFFF"/>
            </a:solidFill>
          </p:spPr>
        </p:sp>
      </p:grpSp>
      <p:grpSp>
        <p:nvGrpSpPr>
          <p:cNvPr name="Group 16" id="16"/>
          <p:cNvGrpSpPr/>
          <p:nvPr/>
        </p:nvGrpSpPr>
        <p:grpSpPr>
          <a:xfrm rot="0">
            <a:off x="13346425" y="882210"/>
            <a:ext cx="2400300" cy="57150"/>
            <a:chOff x="19662987" y="1570397"/>
            <a:chExt cx="4267200" cy="97536"/>
          </a:xfrm>
        </p:grpSpPr>
        <p:sp>
          <p:nvSpPr>
            <p:cNvPr name="Freeform 17" id="17"/>
            <p:cNvSpPr/>
            <p:nvPr/>
          </p:nvSpPr>
          <p:spPr>
            <a:xfrm flipH="false" flipV="false" rot="0">
              <a:off x="4" y="-4"/>
              <a:ext cx="4267200" cy="97536"/>
            </a:xfrm>
            <a:custGeom>
              <a:avLst/>
              <a:gdLst/>
              <a:ahLst/>
              <a:cxnLst/>
              <a:rect r="r" b="b" t="t" l="l"/>
              <a:pathLst>
                <a:path h="97536" w="4267200">
                  <a:moveTo>
                    <a:pt x="0" y="16256"/>
                  </a:moveTo>
                  <a:cubicBezTo>
                    <a:pt x="0" y="7455"/>
                    <a:pt x="7443" y="0"/>
                    <a:pt x="16256" y="0"/>
                  </a:cubicBezTo>
                  <a:lnTo>
                    <a:pt x="4250945" y="0"/>
                  </a:lnTo>
                  <a:cubicBezTo>
                    <a:pt x="4260089" y="0"/>
                    <a:pt x="4267200" y="7455"/>
                    <a:pt x="4267200" y="16256"/>
                  </a:cubicBezTo>
                  <a:lnTo>
                    <a:pt x="4267200" y="81280"/>
                  </a:lnTo>
                  <a:cubicBezTo>
                    <a:pt x="4267200" y="90424"/>
                    <a:pt x="4260089" y="97536"/>
                    <a:pt x="4250945" y="97536"/>
                  </a:cubicBezTo>
                  <a:lnTo>
                    <a:pt x="16256" y="97536"/>
                  </a:lnTo>
                  <a:cubicBezTo>
                    <a:pt x="7443" y="97536"/>
                    <a:pt x="0" y="90424"/>
                    <a:pt x="0" y="81280"/>
                  </a:cubicBezTo>
                  <a:lnTo>
                    <a:pt x="0" y="16256"/>
                  </a:lnTo>
                  <a:close/>
                </a:path>
              </a:pathLst>
            </a:custGeom>
            <a:solidFill>
              <a:srgbClr val="FFFFFF"/>
            </a:solidFill>
          </p:spPr>
        </p:sp>
      </p:grpSp>
      <p:grpSp>
        <p:nvGrpSpPr>
          <p:cNvPr name="Group 18" id="18"/>
          <p:cNvGrpSpPr/>
          <p:nvPr/>
        </p:nvGrpSpPr>
        <p:grpSpPr>
          <a:xfrm rot="0">
            <a:off x="15910203" y="-4615"/>
            <a:ext cx="92869" cy="935831"/>
            <a:chOff x="24226520" y="-5419"/>
            <a:chExt cx="153670" cy="1658112"/>
          </a:xfrm>
        </p:grpSpPr>
        <p:sp>
          <p:nvSpPr>
            <p:cNvPr name="Freeform 19" id="19"/>
            <p:cNvSpPr/>
            <p:nvPr/>
          </p:nvSpPr>
          <p:spPr>
            <a:xfrm flipH="false" flipV="false" rot="0">
              <a:off x="0" y="-4"/>
              <a:ext cx="153670" cy="1658112"/>
            </a:xfrm>
            <a:custGeom>
              <a:avLst/>
              <a:gdLst/>
              <a:ahLst/>
              <a:cxnLst/>
              <a:rect r="r" b="b" t="t" l="l"/>
              <a:pathLst>
                <a:path h="1658112" w="153670">
                  <a:moveTo>
                    <a:pt x="153669" y="0"/>
                  </a:moveTo>
                  <a:lnTo>
                    <a:pt x="153669" y="1658112"/>
                  </a:lnTo>
                  <a:lnTo>
                    <a:pt x="0" y="1658112"/>
                  </a:lnTo>
                  <a:lnTo>
                    <a:pt x="0" y="0"/>
                  </a:lnTo>
                  <a:lnTo>
                    <a:pt x="153669" y="0"/>
                  </a:lnTo>
                  <a:close/>
                </a:path>
              </a:pathLst>
            </a:custGeom>
            <a:solidFill>
              <a:srgbClr val="FFFFFF">
                <a:alpha val="65098"/>
              </a:srgbClr>
            </a:solidFill>
          </p:spPr>
        </p:sp>
      </p:grpSp>
      <p:grpSp>
        <p:nvGrpSpPr>
          <p:cNvPr name="Group 20" id="20"/>
          <p:cNvGrpSpPr/>
          <p:nvPr/>
        </p:nvGrpSpPr>
        <p:grpSpPr>
          <a:xfrm rot="0">
            <a:off x="15851796" y="-4615"/>
            <a:ext cx="42862" cy="935831"/>
            <a:chOff x="24118485" y="-5419"/>
            <a:chExt cx="73152" cy="1658112"/>
          </a:xfrm>
        </p:grpSpPr>
        <p:sp>
          <p:nvSpPr>
            <p:cNvPr name="Freeform 21" id="21"/>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65098"/>
              </a:srgbClr>
            </a:solidFill>
          </p:spPr>
        </p:sp>
      </p:grpSp>
      <p:grpSp>
        <p:nvGrpSpPr>
          <p:cNvPr name="Group 22" id="22"/>
          <p:cNvGrpSpPr/>
          <p:nvPr/>
        </p:nvGrpSpPr>
        <p:grpSpPr>
          <a:xfrm rot="0">
            <a:off x="15823792" y="-4615"/>
            <a:ext cx="14288" cy="935831"/>
            <a:chOff x="24067685" y="-5419"/>
            <a:chExt cx="24384" cy="1658112"/>
          </a:xfrm>
        </p:grpSpPr>
        <p:sp>
          <p:nvSpPr>
            <p:cNvPr name="Freeform 23" id="23"/>
            <p:cNvSpPr/>
            <p:nvPr/>
          </p:nvSpPr>
          <p:spPr>
            <a:xfrm flipH="false" flipV="false" rot="0">
              <a:off x="-4" y="-4"/>
              <a:ext cx="24383" cy="1658112"/>
            </a:xfrm>
            <a:custGeom>
              <a:avLst/>
              <a:gdLst/>
              <a:ahLst/>
              <a:cxnLst/>
              <a:rect r="r" b="b" t="t" l="l"/>
              <a:pathLst>
                <a:path h="1658112" w="24383">
                  <a:moveTo>
                    <a:pt x="24383" y="0"/>
                  </a:moveTo>
                  <a:lnTo>
                    <a:pt x="24383" y="1658112"/>
                  </a:lnTo>
                  <a:lnTo>
                    <a:pt x="0" y="1658112"/>
                  </a:lnTo>
                  <a:lnTo>
                    <a:pt x="0" y="0"/>
                  </a:lnTo>
                  <a:lnTo>
                    <a:pt x="24383" y="0"/>
                  </a:lnTo>
                  <a:close/>
                </a:path>
              </a:pathLst>
            </a:custGeom>
            <a:solidFill>
              <a:srgbClr val="FFFFFF">
                <a:alpha val="60000"/>
              </a:srgbClr>
            </a:solidFill>
          </p:spPr>
        </p:sp>
      </p:grpSp>
      <p:grpSp>
        <p:nvGrpSpPr>
          <p:cNvPr name="Group 24" id="24"/>
          <p:cNvGrpSpPr/>
          <p:nvPr/>
        </p:nvGrpSpPr>
        <p:grpSpPr>
          <a:xfrm rot="0">
            <a:off x="15748354" y="-4615"/>
            <a:ext cx="42862" cy="935831"/>
            <a:chOff x="23934589" y="-5419"/>
            <a:chExt cx="73152" cy="1658112"/>
          </a:xfrm>
        </p:grpSpPr>
        <p:sp>
          <p:nvSpPr>
            <p:cNvPr name="Freeform 25" id="25"/>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40000"/>
              </a:srgbClr>
            </a:solidFill>
          </p:spPr>
        </p:sp>
      </p:grpSp>
      <p:grpSp>
        <p:nvGrpSpPr>
          <p:cNvPr name="Group 26" id="26"/>
          <p:cNvGrpSpPr/>
          <p:nvPr/>
        </p:nvGrpSpPr>
        <p:grpSpPr>
          <a:xfrm rot="0">
            <a:off x="15657771" y="143"/>
            <a:ext cx="85725" cy="878681"/>
            <a:chOff x="23775077" y="1016"/>
            <a:chExt cx="146304" cy="1560576"/>
          </a:xfrm>
        </p:grpSpPr>
        <p:sp>
          <p:nvSpPr>
            <p:cNvPr name="Freeform 27" id="27"/>
            <p:cNvSpPr/>
            <p:nvPr/>
          </p:nvSpPr>
          <p:spPr>
            <a:xfrm flipH="false" flipV="false" rot="0">
              <a:off x="-5" y="0"/>
              <a:ext cx="146304" cy="1560576"/>
            </a:xfrm>
            <a:custGeom>
              <a:avLst/>
              <a:gdLst/>
              <a:ahLst/>
              <a:cxnLst/>
              <a:rect r="r" b="b" t="t" l="l"/>
              <a:pathLst>
                <a:path h="1560576" w="146304">
                  <a:moveTo>
                    <a:pt x="146305" y="0"/>
                  </a:moveTo>
                  <a:lnTo>
                    <a:pt x="146305" y="1560576"/>
                  </a:lnTo>
                  <a:lnTo>
                    <a:pt x="0" y="1560576"/>
                  </a:lnTo>
                  <a:lnTo>
                    <a:pt x="0" y="0"/>
                  </a:lnTo>
                  <a:lnTo>
                    <a:pt x="146305" y="0"/>
                  </a:lnTo>
                  <a:close/>
                </a:path>
              </a:pathLst>
            </a:custGeom>
            <a:solidFill>
              <a:srgbClr val="FFFFFF">
                <a:alpha val="19608"/>
              </a:srgbClr>
            </a:solidFill>
          </p:spPr>
        </p:sp>
      </p:grpSp>
      <p:grpSp>
        <p:nvGrpSpPr>
          <p:cNvPr name="Group 28" id="28"/>
          <p:cNvGrpSpPr/>
          <p:nvPr/>
        </p:nvGrpSpPr>
        <p:grpSpPr>
          <a:xfrm rot="0">
            <a:off x="15595949" y="143"/>
            <a:ext cx="14288" cy="878681"/>
            <a:chOff x="23662640" y="1016"/>
            <a:chExt cx="24384" cy="1560576"/>
          </a:xfrm>
        </p:grpSpPr>
        <p:sp>
          <p:nvSpPr>
            <p:cNvPr name="Freeform 29" id="29"/>
            <p:cNvSpPr/>
            <p:nvPr/>
          </p:nvSpPr>
          <p:spPr>
            <a:xfrm flipH="false" flipV="false" rot="0">
              <a:off x="-1" y="0"/>
              <a:ext cx="24385" cy="1560576"/>
            </a:xfrm>
            <a:custGeom>
              <a:avLst/>
              <a:gdLst/>
              <a:ahLst/>
              <a:cxnLst/>
              <a:rect r="r" b="b" t="t" l="l"/>
              <a:pathLst>
                <a:path h="1560576" w="24385">
                  <a:moveTo>
                    <a:pt x="24385" y="0"/>
                  </a:moveTo>
                  <a:lnTo>
                    <a:pt x="24385" y="1560576"/>
                  </a:lnTo>
                  <a:lnTo>
                    <a:pt x="0" y="1560576"/>
                  </a:lnTo>
                  <a:lnTo>
                    <a:pt x="0" y="0"/>
                  </a:lnTo>
                  <a:lnTo>
                    <a:pt x="24385" y="0"/>
                  </a:lnTo>
                  <a:close/>
                </a:path>
              </a:pathLst>
            </a:custGeom>
            <a:solidFill>
              <a:srgbClr val="FFFFFF">
                <a:alpha val="30196"/>
              </a:srgbClr>
            </a:solidFill>
          </p:spPr>
        </p:sp>
      </p:grpSp>
      <p:sp>
        <p:nvSpPr>
          <p:cNvPr name="Freeform 30" id="30"/>
          <p:cNvSpPr/>
          <p:nvPr/>
        </p:nvSpPr>
        <p:spPr>
          <a:xfrm flipH="false" flipV="false" rot="0">
            <a:off x="9791409" y="3410955"/>
            <a:ext cx="5343525" cy="3907631"/>
          </a:xfrm>
          <a:custGeom>
            <a:avLst/>
            <a:gdLst/>
            <a:ahLst/>
            <a:cxnLst/>
            <a:rect r="r" b="b" t="t" l="l"/>
            <a:pathLst>
              <a:path h="3907631" w="5343525">
                <a:moveTo>
                  <a:pt x="0" y="0"/>
                </a:moveTo>
                <a:lnTo>
                  <a:pt x="5343525" y="0"/>
                </a:lnTo>
                <a:lnTo>
                  <a:pt x="5343525" y="3907631"/>
                </a:lnTo>
                <a:lnTo>
                  <a:pt x="0" y="3907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1" id="31"/>
          <p:cNvGrpSpPr/>
          <p:nvPr/>
        </p:nvGrpSpPr>
        <p:grpSpPr>
          <a:xfrm rot="0">
            <a:off x="9897666" y="3658214"/>
            <a:ext cx="5107781" cy="3407569"/>
            <a:chOff x="0" y="0"/>
            <a:chExt cx="4540250" cy="3028950"/>
          </a:xfrm>
        </p:grpSpPr>
        <p:sp>
          <p:nvSpPr>
            <p:cNvPr name="Freeform 32" id="32"/>
            <p:cNvSpPr/>
            <p:nvPr/>
          </p:nvSpPr>
          <p:spPr>
            <a:xfrm flipH="false" flipV="false" rot="0">
              <a:off x="0" y="0"/>
              <a:ext cx="4540250" cy="3028950"/>
            </a:xfrm>
            <a:custGeom>
              <a:avLst/>
              <a:gdLst/>
              <a:ahLst/>
              <a:cxnLst/>
              <a:rect r="r" b="b" t="t" l="l"/>
              <a:pathLst>
                <a:path h="3028950" w="4540250">
                  <a:moveTo>
                    <a:pt x="0" y="0"/>
                  </a:moveTo>
                  <a:lnTo>
                    <a:pt x="4540250" y="0"/>
                  </a:lnTo>
                  <a:lnTo>
                    <a:pt x="4540250" y="3028950"/>
                  </a:lnTo>
                  <a:lnTo>
                    <a:pt x="0" y="3028950"/>
                  </a:lnTo>
                  <a:lnTo>
                    <a:pt x="0" y="0"/>
                  </a:lnTo>
                  <a:close/>
                </a:path>
              </a:pathLst>
            </a:custGeom>
            <a:blipFill>
              <a:blip r:embed="rId4"/>
              <a:stretch>
                <a:fillRect l="0" t="0" r="0" b="0"/>
              </a:stretch>
            </a:blipFill>
          </p:spPr>
        </p:sp>
      </p:grpSp>
      <p:sp>
        <p:nvSpPr>
          <p:cNvPr name="Freeform 33" id="33"/>
          <p:cNvSpPr/>
          <p:nvPr/>
        </p:nvSpPr>
        <p:spPr>
          <a:xfrm flipH="false" flipV="false" rot="0">
            <a:off x="10209133" y="697516"/>
            <a:ext cx="5807869" cy="142875"/>
          </a:xfrm>
          <a:custGeom>
            <a:avLst/>
            <a:gdLst/>
            <a:ahLst/>
            <a:cxnLst/>
            <a:rect r="r" b="b" t="t" l="l"/>
            <a:pathLst>
              <a:path h="142875" w="5807869">
                <a:moveTo>
                  <a:pt x="0" y="0"/>
                </a:moveTo>
                <a:lnTo>
                  <a:pt x="5807869" y="0"/>
                </a:lnTo>
                <a:lnTo>
                  <a:pt x="5807869" y="142875"/>
                </a:lnTo>
                <a:lnTo>
                  <a:pt x="0" y="14287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34" id="34"/>
          <p:cNvGrpSpPr/>
          <p:nvPr/>
        </p:nvGrpSpPr>
        <p:grpSpPr>
          <a:xfrm rot="0">
            <a:off x="12297108" y="6939725"/>
            <a:ext cx="3707606" cy="542925"/>
            <a:chOff x="0" y="0"/>
            <a:chExt cx="3295650" cy="482600"/>
          </a:xfrm>
        </p:grpSpPr>
        <p:sp>
          <p:nvSpPr>
            <p:cNvPr name="Freeform 35" id="35"/>
            <p:cNvSpPr/>
            <p:nvPr/>
          </p:nvSpPr>
          <p:spPr>
            <a:xfrm flipH="false" flipV="false" rot="0">
              <a:off x="0" y="0"/>
              <a:ext cx="3295650" cy="482600"/>
            </a:xfrm>
            <a:custGeom>
              <a:avLst/>
              <a:gdLst/>
              <a:ahLst/>
              <a:cxnLst/>
              <a:rect r="r" b="b" t="t" l="l"/>
              <a:pathLst>
                <a:path h="482600" w="3295650">
                  <a:moveTo>
                    <a:pt x="0" y="0"/>
                  </a:moveTo>
                  <a:lnTo>
                    <a:pt x="3295650" y="0"/>
                  </a:lnTo>
                  <a:lnTo>
                    <a:pt x="3295650" y="482600"/>
                  </a:lnTo>
                  <a:lnTo>
                    <a:pt x="0" y="482600"/>
                  </a:lnTo>
                  <a:lnTo>
                    <a:pt x="0" y="0"/>
                  </a:lnTo>
                  <a:close/>
                </a:path>
              </a:pathLst>
            </a:custGeom>
            <a:blipFill>
              <a:blip r:embed="rId7"/>
              <a:stretch>
                <a:fillRect l="0" t="0" r="0" b="0"/>
              </a:stretch>
            </a:blipFill>
          </p:spPr>
        </p:sp>
      </p:grpSp>
      <p:grpSp>
        <p:nvGrpSpPr>
          <p:cNvPr name="Group 36" id="36"/>
          <p:cNvGrpSpPr/>
          <p:nvPr/>
        </p:nvGrpSpPr>
        <p:grpSpPr>
          <a:xfrm rot="0">
            <a:off x="12315682" y="6942582"/>
            <a:ext cx="1493044" cy="600075"/>
            <a:chOff x="0" y="0"/>
            <a:chExt cx="1327150" cy="533400"/>
          </a:xfrm>
        </p:grpSpPr>
        <p:sp>
          <p:nvSpPr>
            <p:cNvPr name="Freeform 37" id="37"/>
            <p:cNvSpPr/>
            <p:nvPr/>
          </p:nvSpPr>
          <p:spPr>
            <a:xfrm flipH="false" flipV="false" rot="0">
              <a:off x="0" y="0"/>
              <a:ext cx="1327150" cy="533400"/>
            </a:xfrm>
            <a:custGeom>
              <a:avLst/>
              <a:gdLst/>
              <a:ahLst/>
              <a:cxnLst/>
              <a:rect r="r" b="b" t="t" l="l"/>
              <a:pathLst>
                <a:path h="533400" w="1327150">
                  <a:moveTo>
                    <a:pt x="0" y="0"/>
                  </a:moveTo>
                  <a:lnTo>
                    <a:pt x="1327150" y="0"/>
                  </a:lnTo>
                  <a:lnTo>
                    <a:pt x="1327150" y="533400"/>
                  </a:lnTo>
                  <a:lnTo>
                    <a:pt x="0" y="533400"/>
                  </a:lnTo>
                  <a:lnTo>
                    <a:pt x="0" y="0"/>
                  </a:lnTo>
                  <a:close/>
                </a:path>
              </a:pathLst>
            </a:custGeom>
            <a:blipFill>
              <a:blip r:embed="rId8"/>
              <a:stretch>
                <a:fillRect l="0" t="0" r="0" b="0"/>
              </a:stretch>
            </a:blipFill>
          </p:spPr>
        </p:sp>
      </p:grpSp>
      <p:grpSp>
        <p:nvGrpSpPr>
          <p:cNvPr name="Group 38" id="38"/>
          <p:cNvGrpSpPr/>
          <p:nvPr/>
        </p:nvGrpSpPr>
        <p:grpSpPr>
          <a:xfrm rot="0">
            <a:off x="12375118" y="6980587"/>
            <a:ext cx="3636169" cy="385762"/>
            <a:chOff x="0" y="0"/>
            <a:chExt cx="3232150" cy="342900"/>
          </a:xfrm>
        </p:grpSpPr>
        <p:sp>
          <p:nvSpPr>
            <p:cNvPr name="Freeform 39" id="39"/>
            <p:cNvSpPr/>
            <p:nvPr/>
          </p:nvSpPr>
          <p:spPr>
            <a:xfrm flipH="false" flipV="false" rot="0">
              <a:off x="0" y="0"/>
              <a:ext cx="3232150" cy="342900"/>
            </a:xfrm>
            <a:custGeom>
              <a:avLst/>
              <a:gdLst/>
              <a:ahLst/>
              <a:cxnLst/>
              <a:rect r="r" b="b" t="t" l="l"/>
              <a:pathLst>
                <a:path h="342900" w="3232150">
                  <a:moveTo>
                    <a:pt x="0" y="0"/>
                  </a:moveTo>
                  <a:lnTo>
                    <a:pt x="3232150" y="0"/>
                  </a:lnTo>
                  <a:lnTo>
                    <a:pt x="3232150" y="342900"/>
                  </a:lnTo>
                  <a:lnTo>
                    <a:pt x="0" y="342900"/>
                  </a:lnTo>
                  <a:lnTo>
                    <a:pt x="0" y="0"/>
                  </a:lnTo>
                  <a:close/>
                </a:path>
              </a:pathLst>
            </a:custGeom>
            <a:blipFill>
              <a:blip r:embed="rId9"/>
              <a:stretch>
                <a:fillRect l="0" t="0" r="0" b="0"/>
              </a:stretch>
            </a:blipFill>
          </p:spPr>
        </p:sp>
      </p:grpSp>
      <p:sp>
        <p:nvSpPr>
          <p:cNvPr name="Freeform 40" id="40"/>
          <p:cNvSpPr/>
          <p:nvPr/>
        </p:nvSpPr>
        <p:spPr>
          <a:xfrm flipH="false" flipV="false" rot="0">
            <a:off x="12367974" y="7341618"/>
            <a:ext cx="3650456" cy="85725"/>
          </a:xfrm>
          <a:custGeom>
            <a:avLst/>
            <a:gdLst/>
            <a:ahLst/>
            <a:cxnLst/>
            <a:rect r="r" b="b" t="t" l="l"/>
            <a:pathLst>
              <a:path h="85725" w="3650456">
                <a:moveTo>
                  <a:pt x="0" y="0"/>
                </a:moveTo>
                <a:lnTo>
                  <a:pt x="3650457" y="0"/>
                </a:lnTo>
                <a:lnTo>
                  <a:pt x="3650457" y="85725"/>
                </a:lnTo>
                <a:lnTo>
                  <a:pt x="0" y="857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1" id="41"/>
          <p:cNvSpPr txBox="true"/>
          <p:nvPr/>
        </p:nvSpPr>
        <p:spPr>
          <a:xfrm rot="0">
            <a:off x="3556630" y="4437698"/>
            <a:ext cx="5592985" cy="168592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Hak; her söz ve eylemde adaletle hareket etmek, insanlar arasında ayrım gözetmeksizin adalet ve hukukun tanıdığı hakkı sahibine teslim etmektir. </a:t>
            </a:r>
          </a:p>
        </p:txBody>
      </p:sp>
      <p:sp>
        <p:nvSpPr>
          <p:cNvPr name="TextBox 42" id="42"/>
          <p:cNvSpPr txBox="true"/>
          <p:nvPr/>
        </p:nvSpPr>
        <p:spPr>
          <a:xfrm rot="0">
            <a:off x="3601979" y="1550932"/>
            <a:ext cx="10336063" cy="615753"/>
          </a:xfrm>
          <a:prstGeom prst="rect">
            <a:avLst/>
          </a:prstGeom>
        </p:spPr>
        <p:txBody>
          <a:bodyPr anchor="t" rtlCol="false" tIns="0" lIns="0" bIns="0" rIns="0">
            <a:spAutoFit/>
          </a:bodyPr>
          <a:lstStyle/>
          <a:p>
            <a:pPr algn="l">
              <a:lnSpc>
                <a:spcPts val="4624"/>
              </a:lnSpc>
            </a:pPr>
            <a:r>
              <a:rPr lang="en-US" sz="3303">
                <a:solidFill>
                  <a:srgbClr val="C00000"/>
                </a:solidFill>
                <a:latin typeface="Calibri (MS)"/>
                <a:ea typeface="Calibri (MS)"/>
                <a:cs typeface="Calibri (MS)"/>
                <a:sym typeface="Calibri (MS)"/>
              </a:rPr>
              <a:t>5. Hz. Muhammed’in (sav) Hakkı Gözetmedeki Hassasiyeti </a:t>
            </a:r>
          </a:p>
        </p:txBody>
      </p:sp>
      <p:sp>
        <p:nvSpPr>
          <p:cNvPr name="TextBox 43" id="4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44" id="44"/>
          <p:cNvSpPr txBox="true"/>
          <p:nvPr/>
        </p:nvSpPr>
        <p:spPr>
          <a:xfrm rot="0">
            <a:off x="15200757" y="14549"/>
            <a:ext cx="443370"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18 </a:t>
            </a:r>
          </a:p>
        </p:txBody>
      </p:sp>
      <p:sp>
        <p:nvSpPr>
          <p:cNvPr name="TextBox 45" id="45"/>
          <p:cNvSpPr txBox="true"/>
          <p:nvPr/>
        </p:nvSpPr>
        <p:spPr>
          <a:xfrm rot="0">
            <a:off x="12522322" y="6998546"/>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4.7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513325" y="2337364"/>
            <a:ext cx="3522755" cy="552012"/>
          </a:xfrm>
          <a:prstGeom prst="rect">
            <a:avLst/>
          </a:prstGeom>
        </p:spPr>
        <p:txBody>
          <a:bodyPr anchor="t" rtlCol="false" tIns="0" lIns="0" bIns="0" rIns="0">
            <a:spAutoFit/>
          </a:bodyPr>
          <a:lstStyle/>
          <a:p>
            <a:pPr algn="l">
              <a:lnSpc>
                <a:spcPts val="4195"/>
              </a:lnSpc>
            </a:pPr>
            <a:r>
              <a:rPr lang="en-US" sz="2996">
                <a:solidFill>
                  <a:srgbClr val="000000"/>
                </a:solidFill>
                <a:latin typeface="Calibri (MS)"/>
                <a:ea typeface="Calibri (MS)"/>
                <a:cs typeface="Calibri (MS)"/>
                <a:sym typeface="Calibri (MS)"/>
              </a:rPr>
              <a:t>Hz. Muhammed (sav) </a:t>
            </a:r>
          </a:p>
        </p:txBody>
      </p:sp>
      <p:sp>
        <p:nvSpPr>
          <p:cNvPr name="TextBox 4" id="4"/>
          <p:cNvSpPr txBox="true"/>
          <p:nvPr/>
        </p:nvSpPr>
        <p:spPr>
          <a:xfrm rot="0">
            <a:off x="3709035" y="3210535"/>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5" id="5"/>
          <p:cNvSpPr txBox="true"/>
          <p:nvPr/>
        </p:nvSpPr>
        <p:spPr>
          <a:xfrm rot="0">
            <a:off x="3709035" y="4445346"/>
            <a:ext cx="122415" cy="471054"/>
          </a:xfrm>
          <a:prstGeom prst="rect">
            <a:avLst/>
          </a:prstGeom>
        </p:spPr>
        <p:txBody>
          <a:bodyPr anchor="t" rtlCol="false" tIns="0" lIns="0" bIns="0" rIns="0">
            <a:spAutoFit/>
          </a:bodyPr>
          <a:lstStyle/>
          <a:p>
            <a:pPr algn="l">
              <a:lnSpc>
                <a:spcPts val="3779"/>
              </a:lnSpc>
            </a:pPr>
            <a:r>
              <a:rPr lang="en-US" sz="2700">
                <a:solidFill>
                  <a:srgbClr val="000000"/>
                </a:solidFill>
                <a:latin typeface="Arial"/>
                <a:ea typeface="Arial"/>
                <a:cs typeface="Arial"/>
                <a:sym typeface="Arial"/>
              </a:rPr>
              <a:t>•</a:t>
            </a:r>
          </a:p>
        </p:txBody>
      </p:sp>
      <p:sp>
        <p:nvSpPr>
          <p:cNvPr name="TextBox 6" id="6"/>
          <p:cNvSpPr txBox="true"/>
          <p:nvPr/>
        </p:nvSpPr>
        <p:spPr>
          <a:xfrm rot="0">
            <a:off x="3709035" y="5422611"/>
            <a:ext cx="122415" cy="1551189"/>
          </a:xfrm>
          <a:prstGeom prst="rect">
            <a:avLst/>
          </a:prstGeom>
        </p:spPr>
        <p:txBody>
          <a:bodyPr anchor="t" rtlCol="false" tIns="0" lIns="0" bIns="0" rIns="0">
            <a:spAutoFit/>
          </a:bodyPr>
          <a:lstStyle/>
          <a:p>
            <a:pPr algn="just">
              <a:lnSpc>
                <a:spcPts val="6480"/>
              </a:lnSpc>
            </a:pPr>
            <a:r>
              <a:rPr lang="en-US" sz="2700">
                <a:solidFill>
                  <a:srgbClr val="000000"/>
                </a:solidFill>
                <a:latin typeface="Arial"/>
                <a:ea typeface="Arial"/>
                <a:cs typeface="Arial"/>
                <a:sym typeface="Arial"/>
              </a:rPr>
              <a:t>• •</a:t>
            </a:r>
          </a:p>
        </p:txBody>
      </p:sp>
      <p:sp>
        <p:nvSpPr>
          <p:cNvPr name="TextBox 7" id="7"/>
          <p:cNvSpPr txBox="true"/>
          <p:nvPr/>
        </p:nvSpPr>
        <p:spPr>
          <a:xfrm rot="0">
            <a:off x="4137660" y="3258879"/>
            <a:ext cx="10760702" cy="456667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Adaleti temel hakların korunması vetoplumsal barışın sağlanmasının ön </a:t>
            </a:r>
          </a:p>
          <a:p>
            <a:pPr algn="l">
              <a:lnSpc>
                <a:spcPts val="3240"/>
              </a:lnSpc>
            </a:pPr>
            <a:r>
              <a:rPr lang="en-US" sz="2700">
                <a:solidFill>
                  <a:srgbClr val="000000"/>
                </a:solidFill>
                <a:latin typeface="Calibri (MS)"/>
                <a:ea typeface="Calibri (MS)"/>
                <a:cs typeface="Calibri (MS)"/>
                <a:sym typeface="Calibri (MS)"/>
              </a:rPr>
              <a:t>şartı olarak görür.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Gençliğinde Hilfülfudul (Erdemliler Birliği) cemiyetine katılmış, haksızlıkların önlenmesi için etkin bir şekilde çalışmıştır.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Zayıfların haklarının korunması konusunda çok hassas davranmıştır.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Yetim ve öksüzlere haklarının verilmesi, kadınların haklarının gözetilmesi, işçiye emeğinin karşılığının zamanında ödenmesi konularında insanları uyarmıştır. </a:t>
            </a:r>
          </a:p>
        </p:txBody>
      </p:sp>
      <p:sp>
        <p:nvSpPr>
          <p:cNvPr name="TextBox 8" id="8"/>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9" id="9"/>
          <p:cNvSpPr txBox="true"/>
          <p:nvPr/>
        </p:nvSpPr>
        <p:spPr>
          <a:xfrm rot="0">
            <a:off x="15211044" y="14549"/>
            <a:ext cx="432883"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19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133052" y="2868187"/>
            <a:ext cx="5847016" cy="1814784"/>
          </a:xfrm>
          <a:custGeom>
            <a:avLst/>
            <a:gdLst/>
            <a:ahLst/>
            <a:cxnLst/>
            <a:rect r="r" b="b" t="t" l="l"/>
            <a:pathLst>
              <a:path h="1814784" w="5847016">
                <a:moveTo>
                  <a:pt x="0" y="0"/>
                </a:moveTo>
                <a:lnTo>
                  <a:pt x="5847017" y="0"/>
                </a:lnTo>
                <a:lnTo>
                  <a:pt x="5847017" y="1814784"/>
                </a:lnTo>
                <a:lnTo>
                  <a:pt x="0" y="181478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6338321" y="2925123"/>
            <a:ext cx="5622717" cy="1688597"/>
          </a:xfrm>
          <a:prstGeom prst="rect">
            <a:avLst/>
          </a:prstGeom>
        </p:spPr>
        <p:txBody>
          <a:bodyPr anchor="t" rtlCol="false" tIns="0" lIns="0" bIns="0" rIns="0">
            <a:spAutoFit/>
          </a:bodyPr>
          <a:lstStyle/>
          <a:p>
            <a:pPr algn="ctr">
              <a:lnSpc>
                <a:spcPts val="3248"/>
              </a:lnSpc>
            </a:pPr>
            <a:r>
              <a:rPr lang="en-US" sz="2700">
                <a:solidFill>
                  <a:srgbClr val="000000"/>
                </a:solidFill>
                <a:latin typeface="Calibri (MS)"/>
                <a:ea typeface="Calibri (MS)"/>
                <a:cs typeface="Calibri (MS)"/>
                <a:sym typeface="Calibri (MS)"/>
              </a:rPr>
              <a:t>Bir Müslümanın; adaleti temel amaç olarak görmesi, insanlar arasında ayrım yapmayarak her durumda hakkı yerine getirmesi gerekir. </a:t>
            </a:r>
          </a:p>
        </p:txBody>
      </p:sp>
      <p:sp>
        <p:nvSpPr>
          <p:cNvPr name="TextBox 5" id="5"/>
          <p:cNvSpPr txBox="true"/>
          <p:nvPr/>
        </p:nvSpPr>
        <p:spPr>
          <a:xfrm rot="0">
            <a:off x="4204711" y="5593270"/>
            <a:ext cx="9875777" cy="168631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“Ey iman edenler! Allah için hakkı ayakta tutun, adaletle şahitlik eden kimseler olun. Herhangi bir topluluğa duyduğunuz kin, sizi adaletsiz davranmaya itmesin. Adaletli olun; bu, takvaya daha uygundur. Allah’tan korkun. Şüphesiz Allah yaptıklarınızdan haberdardır.” </a:t>
            </a:r>
          </a:p>
        </p:txBody>
      </p:sp>
      <p:sp>
        <p:nvSpPr>
          <p:cNvPr name="TextBox 6" id="6"/>
          <p:cNvSpPr txBox="true"/>
          <p:nvPr/>
        </p:nvSpPr>
        <p:spPr>
          <a:xfrm rot="0">
            <a:off x="11346561" y="7206686"/>
            <a:ext cx="2861815" cy="436683"/>
          </a:xfrm>
          <a:prstGeom prst="rect">
            <a:avLst/>
          </a:prstGeom>
        </p:spPr>
        <p:txBody>
          <a:bodyPr anchor="t" rtlCol="false" tIns="0" lIns="0" bIns="0" rIns="0">
            <a:spAutoFit/>
          </a:bodyPr>
          <a:lstStyle/>
          <a:p>
            <a:pPr algn="l">
              <a:lnSpc>
                <a:spcPts val="3364"/>
              </a:lnSpc>
            </a:pPr>
            <a:r>
              <a:rPr lang="en-US" sz="2403">
                <a:solidFill>
                  <a:srgbClr val="000000"/>
                </a:solidFill>
                <a:latin typeface="Calibri (MS)"/>
                <a:ea typeface="Calibri (MS)"/>
                <a:cs typeface="Calibri (MS)"/>
                <a:sym typeface="Calibri (MS)"/>
              </a:rPr>
              <a:t>(Maidesuresi,8.ayet) </a:t>
            </a:r>
          </a:p>
        </p:txBody>
      </p:sp>
      <p:sp>
        <p:nvSpPr>
          <p:cNvPr name="TextBox 7" id="7"/>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8" id="8"/>
          <p:cNvSpPr txBox="true"/>
          <p:nvPr/>
        </p:nvSpPr>
        <p:spPr>
          <a:xfrm rot="0">
            <a:off x="15150465" y="14549"/>
            <a:ext cx="494676"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20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86000" y="0"/>
            <a:ext cx="13716000" cy="10287000"/>
            <a:chOff x="0" y="0"/>
            <a:chExt cx="24384000" cy="18288000"/>
          </a:xfrm>
        </p:grpSpPr>
        <p:sp>
          <p:nvSpPr>
            <p:cNvPr name="Freeform 3" id="3"/>
            <p:cNvSpPr/>
            <p:nvPr/>
          </p:nvSpPr>
          <p:spPr>
            <a:xfrm flipH="false" flipV="false" rot="0">
              <a:off x="0" y="0"/>
              <a:ext cx="24384000" cy="18288000"/>
            </a:xfrm>
            <a:custGeom>
              <a:avLst/>
              <a:gdLst/>
              <a:ahLst/>
              <a:cxnLst/>
              <a:rect r="r" b="b" t="t" l="l"/>
              <a:pathLst>
                <a:path h="18288000" w="24384000">
                  <a:moveTo>
                    <a:pt x="24384000" y="0"/>
                  </a:moveTo>
                  <a:lnTo>
                    <a:pt x="24384000" y="18288000"/>
                  </a:lnTo>
                  <a:lnTo>
                    <a:pt x="0" y="18288000"/>
                  </a:lnTo>
                  <a:lnTo>
                    <a:pt x="0" y="0"/>
                  </a:lnTo>
                  <a:lnTo>
                    <a:pt x="24384000" y="0"/>
                  </a:lnTo>
                  <a:close/>
                </a:path>
              </a:pathLst>
            </a:custGeom>
            <a:solidFill>
              <a:srgbClr val="FFFFFF"/>
            </a:solidFill>
          </p:spPr>
        </p:sp>
      </p:grpSp>
      <p:grpSp>
        <p:nvGrpSpPr>
          <p:cNvPr name="Group 4" id="4"/>
          <p:cNvGrpSpPr/>
          <p:nvPr/>
        </p:nvGrpSpPr>
        <p:grpSpPr>
          <a:xfrm rot="0">
            <a:off x="2286000" y="549254"/>
            <a:ext cx="13716000" cy="128588"/>
            <a:chOff x="0" y="978198"/>
            <a:chExt cx="24384000" cy="225082"/>
          </a:xfrm>
        </p:grpSpPr>
        <p:sp>
          <p:nvSpPr>
            <p:cNvPr name="Freeform 5" id="5"/>
            <p:cNvSpPr/>
            <p:nvPr/>
          </p:nvSpPr>
          <p:spPr>
            <a:xfrm flipH="false" flipV="false" rot="0">
              <a:off x="0" y="-6"/>
              <a:ext cx="24384000" cy="225095"/>
            </a:xfrm>
            <a:custGeom>
              <a:avLst/>
              <a:gdLst/>
              <a:ahLst/>
              <a:cxnLst/>
              <a:rect r="r" b="b" t="t" l="l"/>
              <a:pathLst>
                <a:path h="225095" w="24384000">
                  <a:moveTo>
                    <a:pt x="24384000" y="0"/>
                  </a:moveTo>
                  <a:lnTo>
                    <a:pt x="24384000" y="225095"/>
                  </a:lnTo>
                  <a:lnTo>
                    <a:pt x="0" y="225095"/>
                  </a:lnTo>
                  <a:lnTo>
                    <a:pt x="0" y="0"/>
                  </a:lnTo>
                  <a:lnTo>
                    <a:pt x="24384000" y="0"/>
                  </a:lnTo>
                  <a:close/>
                </a:path>
              </a:pathLst>
            </a:custGeom>
            <a:solidFill>
              <a:srgbClr val="438086">
                <a:alpha val="50196"/>
              </a:srgbClr>
            </a:solidFill>
          </p:spPr>
        </p:sp>
      </p:grpSp>
      <p:grpSp>
        <p:nvGrpSpPr>
          <p:cNvPr name="Group 6" id="6"/>
          <p:cNvGrpSpPr/>
          <p:nvPr/>
        </p:nvGrpSpPr>
        <p:grpSpPr>
          <a:xfrm rot="0">
            <a:off x="2286000" y="-2786"/>
            <a:ext cx="13716000" cy="471488"/>
            <a:chOff x="0" y="-68"/>
            <a:chExt cx="24384000" cy="828446"/>
          </a:xfrm>
        </p:grpSpPr>
        <p:sp>
          <p:nvSpPr>
            <p:cNvPr name="Freeform 7" id="7"/>
            <p:cNvSpPr/>
            <p:nvPr/>
          </p:nvSpPr>
          <p:spPr>
            <a:xfrm flipH="false" flipV="false" rot="0">
              <a:off x="0" y="4"/>
              <a:ext cx="24384000" cy="828446"/>
            </a:xfrm>
            <a:custGeom>
              <a:avLst/>
              <a:gdLst/>
              <a:ahLst/>
              <a:cxnLst/>
              <a:rect r="r" b="b" t="t" l="l"/>
              <a:pathLst>
                <a:path h="828446" w="24384000">
                  <a:moveTo>
                    <a:pt x="24384000" y="0"/>
                  </a:moveTo>
                  <a:lnTo>
                    <a:pt x="24384000" y="828447"/>
                  </a:lnTo>
                  <a:lnTo>
                    <a:pt x="0" y="828447"/>
                  </a:lnTo>
                  <a:lnTo>
                    <a:pt x="0" y="0"/>
                  </a:lnTo>
                  <a:lnTo>
                    <a:pt x="24384000" y="0"/>
                  </a:lnTo>
                  <a:close/>
                </a:path>
              </a:pathLst>
            </a:custGeom>
            <a:solidFill>
              <a:srgbClr val="424456"/>
            </a:solidFill>
          </p:spPr>
        </p:sp>
      </p:grpSp>
      <p:grpSp>
        <p:nvGrpSpPr>
          <p:cNvPr name="Group 8" id="8"/>
          <p:cNvGrpSpPr/>
          <p:nvPr/>
        </p:nvGrpSpPr>
        <p:grpSpPr>
          <a:xfrm rot="0">
            <a:off x="2286000" y="459486"/>
            <a:ext cx="13716000" cy="142875"/>
            <a:chOff x="0" y="821941"/>
            <a:chExt cx="24384000" cy="243840"/>
          </a:xfrm>
        </p:grpSpPr>
        <p:sp>
          <p:nvSpPr>
            <p:cNvPr name="Freeform 9" id="9"/>
            <p:cNvSpPr/>
            <p:nvPr/>
          </p:nvSpPr>
          <p:spPr>
            <a:xfrm flipH="false" flipV="false" rot="0">
              <a:off x="0" y="3"/>
              <a:ext cx="24384000" cy="243840"/>
            </a:xfrm>
            <a:custGeom>
              <a:avLst/>
              <a:gdLst/>
              <a:ahLst/>
              <a:cxnLst/>
              <a:rect r="r" b="b" t="t" l="l"/>
              <a:pathLst>
                <a:path h="243840" w="24384000">
                  <a:moveTo>
                    <a:pt x="24384000" y="0"/>
                  </a:moveTo>
                  <a:lnTo>
                    <a:pt x="24384000" y="243840"/>
                  </a:lnTo>
                  <a:lnTo>
                    <a:pt x="0" y="243840"/>
                  </a:lnTo>
                  <a:lnTo>
                    <a:pt x="0" y="0"/>
                  </a:lnTo>
                  <a:lnTo>
                    <a:pt x="24384000" y="0"/>
                  </a:lnTo>
                  <a:close/>
                </a:path>
              </a:pathLst>
            </a:custGeom>
            <a:solidFill>
              <a:srgbClr val="438086"/>
            </a:solidFill>
          </p:spPr>
        </p:sp>
      </p:grpSp>
      <p:grpSp>
        <p:nvGrpSpPr>
          <p:cNvPr name="Group 10" id="10"/>
          <p:cNvGrpSpPr/>
          <p:nvPr/>
        </p:nvGrpSpPr>
        <p:grpSpPr>
          <a:xfrm rot="0">
            <a:off x="10401300" y="537281"/>
            <a:ext cx="5600700" cy="142875"/>
            <a:chOff x="14427200" y="960723"/>
            <a:chExt cx="9956800" cy="242900"/>
          </a:xfrm>
        </p:grpSpPr>
        <p:sp>
          <p:nvSpPr>
            <p:cNvPr name="Freeform 11" id="11"/>
            <p:cNvSpPr/>
            <p:nvPr/>
          </p:nvSpPr>
          <p:spPr>
            <a:xfrm flipH="false" flipV="false" rot="0">
              <a:off x="0" y="-6"/>
              <a:ext cx="9956800" cy="242900"/>
            </a:xfrm>
            <a:custGeom>
              <a:avLst/>
              <a:gdLst/>
              <a:ahLst/>
              <a:cxnLst/>
              <a:rect r="r" b="b" t="t" l="l"/>
              <a:pathLst>
                <a:path h="242900" w="9956800">
                  <a:moveTo>
                    <a:pt x="9956800" y="0"/>
                  </a:moveTo>
                  <a:lnTo>
                    <a:pt x="9956800" y="242900"/>
                  </a:lnTo>
                  <a:lnTo>
                    <a:pt x="0" y="242900"/>
                  </a:lnTo>
                  <a:lnTo>
                    <a:pt x="0" y="0"/>
                  </a:lnTo>
                  <a:lnTo>
                    <a:pt x="9956800" y="0"/>
                  </a:lnTo>
                  <a:close/>
                </a:path>
              </a:pathLst>
            </a:custGeom>
            <a:solidFill>
              <a:srgbClr val="438086"/>
            </a:solidFill>
          </p:spPr>
        </p:sp>
      </p:grpSp>
      <p:grpSp>
        <p:nvGrpSpPr>
          <p:cNvPr name="Group 12" id="12"/>
          <p:cNvGrpSpPr/>
          <p:nvPr/>
        </p:nvGrpSpPr>
        <p:grpSpPr>
          <a:xfrm rot="0">
            <a:off x="10401300" y="659454"/>
            <a:ext cx="5600700" cy="271462"/>
            <a:chOff x="14427200" y="1173615"/>
            <a:chExt cx="9956800" cy="480098"/>
          </a:xfrm>
        </p:grpSpPr>
        <p:sp>
          <p:nvSpPr>
            <p:cNvPr name="Freeform 13" id="13"/>
            <p:cNvSpPr/>
            <p:nvPr/>
          </p:nvSpPr>
          <p:spPr>
            <a:xfrm flipH="false" flipV="false" rot="0">
              <a:off x="0" y="4"/>
              <a:ext cx="9956800" cy="480085"/>
            </a:xfrm>
            <a:custGeom>
              <a:avLst/>
              <a:gdLst/>
              <a:ahLst/>
              <a:cxnLst/>
              <a:rect r="r" b="b" t="t" l="l"/>
              <a:pathLst>
                <a:path h="480085" w="9956800">
                  <a:moveTo>
                    <a:pt x="9956800" y="0"/>
                  </a:moveTo>
                  <a:lnTo>
                    <a:pt x="9956800" y="480086"/>
                  </a:lnTo>
                  <a:lnTo>
                    <a:pt x="0" y="480086"/>
                  </a:lnTo>
                  <a:lnTo>
                    <a:pt x="0" y="0"/>
                  </a:lnTo>
                  <a:lnTo>
                    <a:pt x="9956800" y="0"/>
                  </a:lnTo>
                  <a:close/>
                </a:path>
              </a:pathLst>
            </a:custGeom>
            <a:solidFill>
              <a:srgbClr val="438086">
                <a:alpha val="50196"/>
              </a:srgbClr>
            </a:solidFill>
          </p:spPr>
        </p:sp>
      </p:grpSp>
      <p:grpSp>
        <p:nvGrpSpPr>
          <p:cNvPr name="Group 14" id="14"/>
          <p:cNvGrpSpPr/>
          <p:nvPr/>
        </p:nvGrpSpPr>
        <p:grpSpPr>
          <a:xfrm rot="0">
            <a:off x="10394056" y="745336"/>
            <a:ext cx="4600575" cy="42862"/>
            <a:chOff x="14419411" y="1326557"/>
            <a:chExt cx="8168640" cy="73152"/>
          </a:xfrm>
        </p:grpSpPr>
        <p:sp>
          <p:nvSpPr>
            <p:cNvPr name="Freeform 15" id="15"/>
            <p:cNvSpPr/>
            <p:nvPr/>
          </p:nvSpPr>
          <p:spPr>
            <a:xfrm flipH="false" flipV="false" rot="0">
              <a:off x="4" y="-4"/>
              <a:ext cx="8168641" cy="73152"/>
            </a:xfrm>
            <a:custGeom>
              <a:avLst/>
              <a:gdLst/>
              <a:ahLst/>
              <a:cxnLst/>
              <a:rect r="r" b="b" t="t" l="l"/>
              <a:pathLst>
                <a:path h="73152" w="8168641">
                  <a:moveTo>
                    <a:pt x="0" y="12192"/>
                  </a:moveTo>
                  <a:cubicBezTo>
                    <a:pt x="0" y="5423"/>
                    <a:pt x="5753" y="0"/>
                    <a:pt x="12193" y="0"/>
                  </a:cubicBezTo>
                  <a:lnTo>
                    <a:pt x="8156448" y="0"/>
                  </a:lnTo>
                  <a:cubicBezTo>
                    <a:pt x="8163218" y="0"/>
                    <a:pt x="8168641" y="5423"/>
                    <a:pt x="8168641" y="12192"/>
                  </a:cubicBezTo>
                  <a:lnTo>
                    <a:pt x="8168641" y="60960"/>
                  </a:lnTo>
                  <a:cubicBezTo>
                    <a:pt x="8168641" y="67742"/>
                    <a:pt x="8163218" y="73152"/>
                    <a:pt x="8156448" y="73152"/>
                  </a:cubicBezTo>
                  <a:lnTo>
                    <a:pt x="12193" y="73152"/>
                  </a:lnTo>
                  <a:cubicBezTo>
                    <a:pt x="5753" y="73152"/>
                    <a:pt x="0" y="67742"/>
                    <a:pt x="0" y="60960"/>
                  </a:cubicBezTo>
                  <a:lnTo>
                    <a:pt x="0" y="12192"/>
                  </a:lnTo>
                  <a:close/>
                </a:path>
              </a:pathLst>
            </a:custGeom>
            <a:solidFill>
              <a:srgbClr val="FFFFFF"/>
            </a:solidFill>
          </p:spPr>
        </p:sp>
      </p:grpSp>
      <p:grpSp>
        <p:nvGrpSpPr>
          <p:cNvPr name="Group 16" id="16"/>
          <p:cNvGrpSpPr/>
          <p:nvPr/>
        </p:nvGrpSpPr>
        <p:grpSpPr>
          <a:xfrm rot="0">
            <a:off x="13346425" y="882210"/>
            <a:ext cx="2400300" cy="57150"/>
            <a:chOff x="19662987" y="1570397"/>
            <a:chExt cx="4267200" cy="97536"/>
          </a:xfrm>
        </p:grpSpPr>
        <p:sp>
          <p:nvSpPr>
            <p:cNvPr name="Freeform 17" id="17"/>
            <p:cNvSpPr/>
            <p:nvPr/>
          </p:nvSpPr>
          <p:spPr>
            <a:xfrm flipH="false" flipV="false" rot="0">
              <a:off x="4" y="-4"/>
              <a:ext cx="4267200" cy="97536"/>
            </a:xfrm>
            <a:custGeom>
              <a:avLst/>
              <a:gdLst/>
              <a:ahLst/>
              <a:cxnLst/>
              <a:rect r="r" b="b" t="t" l="l"/>
              <a:pathLst>
                <a:path h="97536" w="4267200">
                  <a:moveTo>
                    <a:pt x="0" y="16256"/>
                  </a:moveTo>
                  <a:cubicBezTo>
                    <a:pt x="0" y="7455"/>
                    <a:pt x="7443" y="0"/>
                    <a:pt x="16256" y="0"/>
                  </a:cubicBezTo>
                  <a:lnTo>
                    <a:pt x="4250945" y="0"/>
                  </a:lnTo>
                  <a:cubicBezTo>
                    <a:pt x="4260089" y="0"/>
                    <a:pt x="4267200" y="7455"/>
                    <a:pt x="4267200" y="16256"/>
                  </a:cubicBezTo>
                  <a:lnTo>
                    <a:pt x="4267200" y="81280"/>
                  </a:lnTo>
                  <a:cubicBezTo>
                    <a:pt x="4267200" y="90424"/>
                    <a:pt x="4260089" y="97536"/>
                    <a:pt x="4250945" y="97536"/>
                  </a:cubicBezTo>
                  <a:lnTo>
                    <a:pt x="16256" y="97536"/>
                  </a:lnTo>
                  <a:cubicBezTo>
                    <a:pt x="7443" y="97536"/>
                    <a:pt x="0" y="90424"/>
                    <a:pt x="0" y="81280"/>
                  </a:cubicBezTo>
                  <a:lnTo>
                    <a:pt x="0" y="16256"/>
                  </a:lnTo>
                  <a:close/>
                </a:path>
              </a:pathLst>
            </a:custGeom>
            <a:solidFill>
              <a:srgbClr val="FFFFFF"/>
            </a:solidFill>
          </p:spPr>
        </p:sp>
      </p:grpSp>
      <p:grpSp>
        <p:nvGrpSpPr>
          <p:cNvPr name="Group 18" id="18"/>
          <p:cNvGrpSpPr/>
          <p:nvPr/>
        </p:nvGrpSpPr>
        <p:grpSpPr>
          <a:xfrm rot="0">
            <a:off x="15910203" y="-4615"/>
            <a:ext cx="92869" cy="935831"/>
            <a:chOff x="24226520" y="-5419"/>
            <a:chExt cx="153670" cy="1658112"/>
          </a:xfrm>
        </p:grpSpPr>
        <p:sp>
          <p:nvSpPr>
            <p:cNvPr name="Freeform 19" id="19"/>
            <p:cNvSpPr/>
            <p:nvPr/>
          </p:nvSpPr>
          <p:spPr>
            <a:xfrm flipH="false" flipV="false" rot="0">
              <a:off x="0" y="-4"/>
              <a:ext cx="153670" cy="1658112"/>
            </a:xfrm>
            <a:custGeom>
              <a:avLst/>
              <a:gdLst/>
              <a:ahLst/>
              <a:cxnLst/>
              <a:rect r="r" b="b" t="t" l="l"/>
              <a:pathLst>
                <a:path h="1658112" w="153670">
                  <a:moveTo>
                    <a:pt x="153669" y="0"/>
                  </a:moveTo>
                  <a:lnTo>
                    <a:pt x="153669" y="1658112"/>
                  </a:lnTo>
                  <a:lnTo>
                    <a:pt x="0" y="1658112"/>
                  </a:lnTo>
                  <a:lnTo>
                    <a:pt x="0" y="0"/>
                  </a:lnTo>
                  <a:lnTo>
                    <a:pt x="153669" y="0"/>
                  </a:lnTo>
                  <a:close/>
                </a:path>
              </a:pathLst>
            </a:custGeom>
            <a:solidFill>
              <a:srgbClr val="FFFFFF">
                <a:alpha val="65098"/>
              </a:srgbClr>
            </a:solidFill>
          </p:spPr>
        </p:sp>
      </p:grpSp>
      <p:grpSp>
        <p:nvGrpSpPr>
          <p:cNvPr name="Group 20" id="20"/>
          <p:cNvGrpSpPr/>
          <p:nvPr/>
        </p:nvGrpSpPr>
        <p:grpSpPr>
          <a:xfrm rot="0">
            <a:off x="15851796" y="-4615"/>
            <a:ext cx="42862" cy="935831"/>
            <a:chOff x="24118485" y="-5419"/>
            <a:chExt cx="73152" cy="1658112"/>
          </a:xfrm>
        </p:grpSpPr>
        <p:sp>
          <p:nvSpPr>
            <p:cNvPr name="Freeform 21" id="21"/>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65098"/>
              </a:srgbClr>
            </a:solidFill>
          </p:spPr>
        </p:sp>
      </p:grpSp>
      <p:grpSp>
        <p:nvGrpSpPr>
          <p:cNvPr name="Group 22" id="22"/>
          <p:cNvGrpSpPr/>
          <p:nvPr/>
        </p:nvGrpSpPr>
        <p:grpSpPr>
          <a:xfrm rot="0">
            <a:off x="15823792" y="-4615"/>
            <a:ext cx="14288" cy="935831"/>
            <a:chOff x="24067685" y="-5419"/>
            <a:chExt cx="24384" cy="1658112"/>
          </a:xfrm>
        </p:grpSpPr>
        <p:sp>
          <p:nvSpPr>
            <p:cNvPr name="Freeform 23" id="23"/>
            <p:cNvSpPr/>
            <p:nvPr/>
          </p:nvSpPr>
          <p:spPr>
            <a:xfrm flipH="false" flipV="false" rot="0">
              <a:off x="-4" y="-4"/>
              <a:ext cx="24383" cy="1658112"/>
            </a:xfrm>
            <a:custGeom>
              <a:avLst/>
              <a:gdLst/>
              <a:ahLst/>
              <a:cxnLst/>
              <a:rect r="r" b="b" t="t" l="l"/>
              <a:pathLst>
                <a:path h="1658112" w="24383">
                  <a:moveTo>
                    <a:pt x="24383" y="0"/>
                  </a:moveTo>
                  <a:lnTo>
                    <a:pt x="24383" y="1658112"/>
                  </a:lnTo>
                  <a:lnTo>
                    <a:pt x="0" y="1658112"/>
                  </a:lnTo>
                  <a:lnTo>
                    <a:pt x="0" y="0"/>
                  </a:lnTo>
                  <a:lnTo>
                    <a:pt x="24383" y="0"/>
                  </a:lnTo>
                  <a:close/>
                </a:path>
              </a:pathLst>
            </a:custGeom>
            <a:solidFill>
              <a:srgbClr val="FFFFFF">
                <a:alpha val="60000"/>
              </a:srgbClr>
            </a:solidFill>
          </p:spPr>
        </p:sp>
      </p:grpSp>
      <p:grpSp>
        <p:nvGrpSpPr>
          <p:cNvPr name="Group 24" id="24"/>
          <p:cNvGrpSpPr/>
          <p:nvPr/>
        </p:nvGrpSpPr>
        <p:grpSpPr>
          <a:xfrm rot="0">
            <a:off x="15748354" y="-4615"/>
            <a:ext cx="42862" cy="935831"/>
            <a:chOff x="23934589" y="-5419"/>
            <a:chExt cx="73152" cy="1658112"/>
          </a:xfrm>
        </p:grpSpPr>
        <p:sp>
          <p:nvSpPr>
            <p:cNvPr name="Freeform 25" id="25"/>
            <p:cNvSpPr/>
            <p:nvPr/>
          </p:nvSpPr>
          <p:spPr>
            <a:xfrm flipH="false" flipV="false" rot="0">
              <a:off x="-4" y="-4"/>
              <a:ext cx="73152" cy="1658112"/>
            </a:xfrm>
            <a:custGeom>
              <a:avLst/>
              <a:gdLst/>
              <a:ahLst/>
              <a:cxnLst/>
              <a:rect r="r" b="b" t="t" l="l"/>
              <a:pathLst>
                <a:path h="1658112" w="73152">
                  <a:moveTo>
                    <a:pt x="73152" y="0"/>
                  </a:moveTo>
                  <a:lnTo>
                    <a:pt x="73152" y="1658112"/>
                  </a:lnTo>
                  <a:lnTo>
                    <a:pt x="0" y="1658112"/>
                  </a:lnTo>
                  <a:lnTo>
                    <a:pt x="0" y="0"/>
                  </a:lnTo>
                  <a:lnTo>
                    <a:pt x="73152" y="0"/>
                  </a:lnTo>
                  <a:close/>
                </a:path>
              </a:pathLst>
            </a:custGeom>
            <a:solidFill>
              <a:srgbClr val="FFFFFF">
                <a:alpha val="40000"/>
              </a:srgbClr>
            </a:solidFill>
          </p:spPr>
        </p:sp>
      </p:grpSp>
      <p:grpSp>
        <p:nvGrpSpPr>
          <p:cNvPr name="Group 26" id="26"/>
          <p:cNvGrpSpPr/>
          <p:nvPr/>
        </p:nvGrpSpPr>
        <p:grpSpPr>
          <a:xfrm rot="0">
            <a:off x="15657771" y="143"/>
            <a:ext cx="85725" cy="878681"/>
            <a:chOff x="23775077" y="1016"/>
            <a:chExt cx="146304" cy="1560576"/>
          </a:xfrm>
        </p:grpSpPr>
        <p:sp>
          <p:nvSpPr>
            <p:cNvPr name="Freeform 27" id="27"/>
            <p:cNvSpPr/>
            <p:nvPr/>
          </p:nvSpPr>
          <p:spPr>
            <a:xfrm flipH="false" flipV="false" rot="0">
              <a:off x="-5" y="0"/>
              <a:ext cx="146304" cy="1560576"/>
            </a:xfrm>
            <a:custGeom>
              <a:avLst/>
              <a:gdLst/>
              <a:ahLst/>
              <a:cxnLst/>
              <a:rect r="r" b="b" t="t" l="l"/>
              <a:pathLst>
                <a:path h="1560576" w="146304">
                  <a:moveTo>
                    <a:pt x="146305" y="0"/>
                  </a:moveTo>
                  <a:lnTo>
                    <a:pt x="146305" y="1560576"/>
                  </a:lnTo>
                  <a:lnTo>
                    <a:pt x="0" y="1560576"/>
                  </a:lnTo>
                  <a:lnTo>
                    <a:pt x="0" y="0"/>
                  </a:lnTo>
                  <a:lnTo>
                    <a:pt x="146305" y="0"/>
                  </a:lnTo>
                  <a:close/>
                </a:path>
              </a:pathLst>
            </a:custGeom>
            <a:solidFill>
              <a:srgbClr val="FFFFFF">
                <a:alpha val="19608"/>
              </a:srgbClr>
            </a:solidFill>
          </p:spPr>
        </p:sp>
      </p:grpSp>
      <p:grpSp>
        <p:nvGrpSpPr>
          <p:cNvPr name="Group 28" id="28"/>
          <p:cNvGrpSpPr/>
          <p:nvPr/>
        </p:nvGrpSpPr>
        <p:grpSpPr>
          <a:xfrm rot="0">
            <a:off x="15595949" y="143"/>
            <a:ext cx="14288" cy="878681"/>
            <a:chOff x="23662640" y="1016"/>
            <a:chExt cx="24384" cy="1560576"/>
          </a:xfrm>
        </p:grpSpPr>
        <p:sp>
          <p:nvSpPr>
            <p:cNvPr name="Freeform 29" id="29"/>
            <p:cNvSpPr/>
            <p:nvPr/>
          </p:nvSpPr>
          <p:spPr>
            <a:xfrm flipH="false" flipV="false" rot="0">
              <a:off x="-1" y="0"/>
              <a:ext cx="24385" cy="1560576"/>
            </a:xfrm>
            <a:custGeom>
              <a:avLst/>
              <a:gdLst/>
              <a:ahLst/>
              <a:cxnLst/>
              <a:rect r="r" b="b" t="t" l="l"/>
              <a:pathLst>
                <a:path h="1560576" w="24385">
                  <a:moveTo>
                    <a:pt x="24385" y="0"/>
                  </a:moveTo>
                  <a:lnTo>
                    <a:pt x="24385" y="1560576"/>
                  </a:lnTo>
                  <a:lnTo>
                    <a:pt x="0" y="1560576"/>
                  </a:lnTo>
                  <a:lnTo>
                    <a:pt x="0" y="0"/>
                  </a:lnTo>
                  <a:lnTo>
                    <a:pt x="24385" y="0"/>
                  </a:lnTo>
                  <a:close/>
                </a:path>
              </a:pathLst>
            </a:custGeom>
            <a:solidFill>
              <a:srgbClr val="FFFFFF">
                <a:alpha val="30196"/>
              </a:srgbClr>
            </a:solidFill>
          </p:spPr>
        </p:sp>
      </p:grpSp>
      <p:sp>
        <p:nvSpPr>
          <p:cNvPr name="Freeform 30" id="30"/>
          <p:cNvSpPr/>
          <p:nvPr/>
        </p:nvSpPr>
        <p:spPr>
          <a:xfrm flipH="false" flipV="false" rot="0">
            <a:off x="9667880" y="3933877"/>
            <a:ext cx="5486400" cy="3493294"/>
          </a:xfrm>
          <a:custGeom>
            <a:avLst/>
            <a:gdLst/>
            <a:ahLst/>
            <a:cxnLst/>
            <a:rect r="r" b="b" t="t" l="l"/>
            <a:pathLst>
              <a:path h="3493294" w="5486400">
                <a:moveTo>
                  <a:pt x="0" y="0"/>
                </a:moveTo>
                <a:lnTo>
                  <a:pt x="5486400" y="0"/>
                </a:lnTo>
                <a:lnTo>
                  <a:pt x="5486400" y="3493294"/>
                </a:lnTo>
                <a:lnTo>
                  <a:pt x="0" y="349329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1" id="31"/>
          <p:cNvSpPr/>
          <p:nvPr/>
        </p:nvSpPr>
        <p:spPr>
          <a:xfrm flipH="false" flipV="false" rot="0">
            <a:off x="10209133" y="697516"/>
            <a:ext cx="5807869" cy="142875"/>
          </a:xfrm>
          <a:custGeom>
            <a:avLst/>
            <a:gdLst/>
            <a:ahLst/>
            <a:cxnLst/>
            <a:rect r="r" b="b" t="t" l="l"/>
            <a:pathLst>
              <a:path h="142875" w="5807869">
                <a:moveTo>
                  <a:pt x="0" y="0"/>
                </a:moveTo>
                <a:lnTo>
                  <a:pt x="5807869" y="0"/>
                </a:lnTo>
                <a:lnTo>
                  <a:pt x="5807869" y="142875"/>
                </a:lnTo>
                <a:lnTo>
                  <a:pt x="0" y="1428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9805411" y="4168521"/>
            <a:ext cx="5172075" cy="3114675"/>
            <a:chOff x="0" y="0"/>
            <a:chExt cx="4597400" cy="2768600"/>
          </a:xfrm>
        </p:grpSpPr>
        <p:sp>
          <p:nvSpPr>
            <p:cNvPr name="Freeform 33" id="33"/>
            <p:cNvSpPr/>
            <p:nvPr/>
          </p:nvSpPr>
          <p:spPr>
            <a:xfrm flipH="false" flipV="false" rot="0">
              <a:off x="0" y="0"/>
              <a:ext cx="4597400" cy="2768600"/>
            </a:xfrm>
            <a:custGeom>
              <a:avLst/>
              <a:gdLst/>
              <a:ahLst/>
              <a:cxnLst/>
              <a:rect r="r" b="b" t="t" l="l"/>
              <a:pathLst>
                <a:path h="2768600" w="4597400">
                  <a:moveTo>
                    <a:pt x="0" y="0"/>
                  </a:moveTo>
                  <a:lnTo>
                    <a:pt x="4597400" y="0"/>
                  </a:lnTo>
                  <a:lnTo>
                    <a:pt x="4597400" y="2768600"/>
                  </a:lnTo>
                  <a:lnTo>
                    <a:pt x="0" y="2768600"/>
                  </a:lnTo>
                  <a:lnTo>
                    <a:pt x="0" y="0"/>
                  </a:lnTo>
                  <a:close/>
                </a:path>
              </a:pathLst>
            </a:custGeom>
            <a:blipFill>
              <a:blip r:embed="rId6"/>
              <a:stretch>
                <a:fillRect l="0" t="0" r="0" b="0"/>
              </a:stretch>
            </a:blipFill>
          </p:spPr>
        </p:sp>
      </p:grpSp>
      <p:grpSp>
        <p:nvGrpSpPr>
          <p:cNvPr name="Group 34" id="34"/>
          <p:cNvGrpSpPr/>
          <p:nvPr/>
        </p:nvGrpSpPr>
        <p:grpSpPr>
          <a:xfrm rot="0">
            <a:off x="12297108" y="7048310"/>
            <a:ext cx="3707606" cy="542925"/>
            <a:chOff x="0" y="0"/>
            <a:chExt cx="3295650" cy="482600"/>
          </a:xfrm>
        </p:grpSpPr>
        <p:sp>
          <p:nvSpPr>
            <p:cNvPr name="Freeform 35" id="35"/>
            <p:cNvSpPr/>
            <p:nvPr/>
          </p:nvSpPr>
          <p:spPr>
            <a:xfrm flipH="false" flipV="false" rot="0">
              <a:off x="0" y="0"/>
              <a:ext cx="3295650" cy="482600"/>
            </a:xfrm>
            <a:custGeom>
              <a:avLst/>
              <a:gdLst/>
              <a:ahLst/>
              <a:cxnLst/>
              <a:rect r="r" b="b" t="t" l="l"/>
              <a:pathLst>
                <a:path h="482600" w="3295650">
                  <a:moveTo>
                    <a:pt x="0" y="0"/>
                  </a:moveTo>
                  <a:lnTo>
                    <a:pt x="3295650" y="0"/>
                  </a:lnTo>
                  <a:lnTo>
                    <a:pt x="3295650" y="482600"/>
                  </a:lnTo>
                  <a:lnTo>
                    <a:pt x="0" y="482600"/>
                  </a:lnTo>
                  <a:lnTo>
                    <a:pt x="0" y="0"/>
                  </a:lnTo>
                  <a:close/>
                </a:path>
              </a:pathLst>
            </a:custGeom>
            <a:blipFill>
              <a:blip r:embed="rId7"/>
              <a:stretch>
                <a:fillRect l="0" t="0" r="0" b="0"/>
              </a:stretch>
            </a:blipFill>
          </p:spPr>
        </p:sp>
      </p:grpSp>
      <p:grpSp>
        <p:nvGrpSpPr>
          <p:cNvPr name="Group 36" id="36"/>
          <p:cNvGrpSpPr/>
          <p:nvPr/>
        </p:nvGrpSpPr>
        <p:grpSpPr>
          <a:xfrm rot="0">
            <a:off x="12315682" y="7051167"/>
            <a:ext cx="1493044" cy="600075"/>
            <a:chOff x="0" y="0"/>
            <a:chExt cx="1327150" cy="533400"/>
          </a:xfrm>
        </p:grpSpPr>
        <p:sp>
          <p:nvSpPr>
            <p:cNvPr name="Freeform 37" id="37"/>
            <p:cNvSpPr/>
            <p:nvPr/>
          </p:nvSpPr>
          <p:spPr>
            <a:xfrm flipH="false" flipV="false" rot="0">
              <a:off x="0" y="0"/>
              <a:ext cx="1327150" cy="533400"/>
            </a:xfrm>
            <a:custGeom>
              <a:avLst/>
              <a:gdLst/>
              <a:ahLst/>
              <a:cxnLst/>
              <a:rect r="r" b="b" t="t" l="l"/>
              <a:pathLst>
                <a:path h="533400" w="1327150">
                  <a:moveTo>
                    <a:pt x="0" y="0"/>
                  </a:moveTo>
                  <a:lnTo>
                    <a:pt x="1327150" y="0"/>
                  </a:lnTo>
                  <a:lnTo>
                    <a:pt x="1327150" y="533400"/>
                  </a:lnTo>
                  <a:lnTo>
                    <a:pt x="0" y="533400"/>
                  </a:lnTo>
                  <a:lnTo>
                    <a:pt x="0" y="0"/>
                  </a:lnTo>
                  <a:close/>
                </a:path>
              </a:pathLst>
            </a:custGeom>
            <a:blipFill>
              <a:blip r:embed="rId8"/>
              <a:stretch>
                <a:fillRect l="0" t="0" r="0" b="0"/>
              </a:stretch>
            </a:blipFill>
          </p:spPr>
        </p:sp>
      </p:grpSp>
      <p:grpSp>
        <p:nvGrpSpPr>
          <p:cNvPr name="Group 38" id="38"/>
          <p:cNvGrpSpPr/>
          <p:nvPr/>
        </p:nvGrpSpPr>
        <p:grpSpPr>
          <a:xfrm rot="0">
            <a:off x="12375118" y="7088600"/>
            <a:ext cx="3636169" cy="385762"/>
            <a:chOff x="0" y="0"/>
            <a:chExt cx="3232150" cy="342900"/>
          </a:xfrm>
        </p:grpSpPr>
        <p:sp>
          <p:nvSpPr>
            <p:cNvPr name="Freeform 39" id="39"/>
            <p:cNvSpPr/>
            <p:nvPr/>
          </p:nvSpPr>
          <p:spPr>
            <a:xfrm flipH="false" flipV="false" rot="0">
              <a:off x="0" y="0"/>
              <a:ext cx="3232150" cy="342900"/>
            </a:xfrm>
            <a:custGeom>
              <a:avLst/>
              <a:gdLst/>
              <a:ahLst/>
              <a:cxnLst/>
              <a:rect r="r" b="b" t="t" l="l"/>
              <a:pathLst>
                <a:path h="342900" w="3232150">
                  <a:moveTo>
                    <a:pt x="0" y="0"/>
                  </a:moveTo>
                  <a:lnTo>
                    <a:pt x="3232150" y="0"/>
                  </a:lnTo>
                  <a:lnTo>
                    <a:pt x="3232150" y="342900"/>
                  </a:lnTo>
                  <a:lnTo>
                    <a:pt x="0" y="342900"/>
                  </a:lnTo>
                  <a:lnTo>
                    <a:pt x="0" y="0"/>
                  </a:lnTo>
                  <a:close/>
                </a:path>
              </a:pathLst>
            </a:custGeom>
            <a:blipFill>
              <a:blip r:embed="rId9"/>
              <a:stretch>
                <a:fillRect l="0" t="0" r="0" b="0"/>
              </a:stretch>
            </a:blipFill>
          </p:spPr>
        </p:sp>
      </p:grpSp>
      <p:sp>
        <p:nvSpPr>
          <p:cNvPr name="Freeform 40" id="40"/>
          <p:cNvSpPr/>
          <p:nvPr/>
        </p:nvSpPr>
        <p:spPr>
          <a:xfrm flipH="false" flipV="false" rot="0">
            <a:off x="12367974" y="7449631"/>
            <a:ext cx="3650456" cy="85725"/>
          </a:xfrm>
          <a:custGeom>
            <a:avLst/>
            <a:gdLst/>
            <a:ahLst/>
            <a:cxnLst/>
            <a:rect r="r" b="b" t="t" l="l"/>
            <a:pathLst>
              <a:path h="85725" w="3650456">
                <a:moveTo>
                  <a:pt x="0" y="0"/>
                </a:moveTo>
                <a:lnTo>
                  <a:pt x="3650457" y="0"/>
                </a:lnTo>
                <a:lnTo>
                  <a:pt x="3650457" y="85725"/>
                </a:lnTo>
                <a:lnTo>
                  <a:pt x="0" y="857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1" id="41"/>
          <p:cNvSpPr txBox="true"/>
          <p:nvPr/>
        </p:nvSpPr>
        <p:spPr>
          <a:xfrm rot="0">
            <a:off x="3601979" y="1829567"/>
            <a:ext cx="9972846" cy="659130"/>
          </a:xfrm>
          <a:prstGeom prst="rect">
            <a:avLst/>
          </a:prstGeom>
        </p:spPr>
        <p:txBody>
          <a:bodyPr anchor="t" rtlCol="false" tIns="0" lIns="0" bIns="0" rIns="0">
            <a:spAutoFit/>
          </a:bodyPr>
          <a:lstStyle/>
          <a:p>
            <a:pPr algn="l">
              <a:lnSpc>
                <a:spcPts val="5040"/>
              </a:lnSpc>
            </a:pPr>
            <a:r>
              <a:rPr lang="en-US" sz="3600">
                <a:solidFill>
                  <a:srgbClr val="C00000"/>
                </a:solidFill>
                <a:latin typeface="Calibri (MS)"/>
                <a:ea typeface="Calibri (MS)"/>
                <a:cs typeface="Calibri (MS)"/>
                <a:sym typeface="Calibri (MS)"/>
              </a:rPr>
              <a:t>6. Hz. Muhammed’in (sav) İnsanlara Değer Vermesi </a:t>
            </a:r>
          </a:p>
        </p:txBody>
      </p:sp>
      <p:sp>
        <p:nvSpPr>
          <p:cNvPr name="TextBox 42" id="42"/>
          <p:cNvSpPr txBox="true"/>
          <p:nvPr/>
        </p:nvSpPr>
        <p:spPr>
          <a:xfrm rot="0">
            <a:off x="12522322" y="7106374"/>
            <a:ext cx="1102752" cy="303824"/>
          </a:xfrm>
          <a:prstGeom prst="rect">
            <a:avLst/>
          </a:prstGeom>
        </p:spPr>
        <p:txBody>
          <a:bodyPr anchor="t" rtlCol="false" tIns="0" lIns="0" bIns="0" rIns="0">
            <a:spAutoFit/>
          </a:bodyPr>
          <a:lstStyle/>
          <a:p>
            <a:pPr algn="l">
              <a:lnSpc>
                <a:spcPts val="2305"/>
              </a:lnSpc>
            </a:pPr>
            <a:r>
              <a:rPr lang="en-US" sz="1646">
                <a:solidFill>
                  <a:srgbClr val="FFFFFF"/>
                </a:solidFill>
                <a:latin typeface="Helvetica"/>
                <a:ea typeface="Helvetica"/>
                <a:cs typeface="Helvetica"/>
                <a:sym typeface="Helvetica"/>
              </a:rPr>
              <a:t>Görsel: 4.8 </a:t>
            </a:r>
          </a:p>
        </p:txBody>
      </p:sp>
      <p:sp>
        <p:nvSpPr>
          <p:cNvPr name="TextBox 43" id="43"/>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44" id="44"/>
          <p:cNvSpPr txBox="true"/>
          <p:nvPr/>
        </p:nvSpPr>
        <p:spPr>
          <a:xfrm rot="0">
            <a:off x="3664844" y="3581586"/>
            <a:ext cx="3163910" cy="499110"/>
          </a:xfrm>
          <a:prstGeom prst="rect">
            <a:avLst/>
          </a:prstGeom>
        </p:spPr>
        <p:txBody>
          <a:bodyPr anchor="t" rtlCol="false" tIns="0" lIns="0" bIns="0" rIns="0">
            <a:spAutoFit/>
          </a:bodyPr>
          <a:lstStyle/>
          <a:p>
            <a:pPr algn="l">
              <a:lnSpc>
                <a:spcPts val="3779"/>
              </a:lnSpc>
            </a:pPr>
            <a:r>
              <a:rPr lang="en-US" sz="2700">
                <a:solidFill>
                  <a:srgbClr val="000000"/>
                </a:solidFill>
                <a:latin typeface="Calibri (MS)"/>
                <a:ea typeface="Calibri (MS)"/>
                <a:cs typeface="Calibri (MS)"/>
                <a:sym typeface="Calibri (MS)"/>
              </a:rPr>
              <a:t>Hz. Muhammed (sav) </a:t>
            </a:r>
          </a:p>
        </p:txBody>
      </p:sp>
      <p:sp>
        <p:nvSpPr>
          <p:cNvPr name="TextBox 45" id="45"/>
          <p:cNvSpPr txBox="true"/>
          <p:nvPr/>
        </p:nvSpPr>
        <p:spPr>
          <a:xfrm rot="0">
            <a:off x="3664844" y="4039972"/>
            <a:ext cx="122558" cy="3304175"/>
          </a:xfrm>
          <a:prstGeom prst="rect">
            <a:avLst/>
          </a:prstGeom>
        </p:spPr>
        <p:txBody>
          <a:bodyPr anchor="t" rtlCol="false" tIns="0" lIns="0" bIns="0" rIns="0">
            <a:spAutoFit/>
          </a:bodyPr>
          <a:lstStyle/>
          <a:p>
            <a:pPr algn="just">
              <a:lnSpc>
                <a:spcPts val="3240"/>
              </a:lnSpc>
            </a:pPr>
            <a:r>
              <a:rPr lang="en-US" sz="2700">
                <a:solidFill>
                  <a:srgbClr val="000000"/>
                </a:solidFill>
                <a:latin typeface="Arial"/>
                <a:ea typeface="Arial"/>
                <a:cs typeface="Arial"/>
                <a:sym typeface="Arial"/>
              </a:rPr>
              <a:t>•</a:t>
            </a:r>
          </a:p>
          <a:p>
            <a:pPr algn="just" rtl="true">
              <a:lnSpc>
                <a:spcPts val="3240"/>
              </a:lnSpc>
            </a:pPr>
          </a:p>
          <a:p>
            <a:pPr algn="just">
              <a:lnSpc>
                <a:spcPts val="3240"/>
              </a:lnSpc>
            </a:pPr>
            <a:r>
              <a:rPr lang="en-US" sz="2700">
                <a:solidFill>
                  <a:srgbClr val="000000"/>
                </a:solidFill>
                <a:latin typeface="Arial"/>
                <a:ea typeface="Arial"/>
                <a:cs typeface="Arial"/>
                <a:sym typeface="Arial"/>
              </a:rPr>
              <a:t>•</a:t>
            </a:r>
          </a:p>
          <a:p>
            <a:pPr algn="just" rtl="true">
              <a:lnSpc>
                <a:spcPts val="3240"/>
              </a:lnSpc>
            </a:pPr>
          </a:p>
          <a:p>
            <a:pPr algn="just">
              <a:lnSpc>
                <a:spcPts val="3240"/>
              </a:lnSpc>
            </a:pPr>
            <a:r>
              <a:rPr lang="en-US" sz="2700">
                <a:solidFill>
                  <a:srgbClr val="000000"/>
                </a:solidFill>
                <a:latin typeface="Arial"/>
                <a:ea typeface="Arial"/>
                <a:cs typeface="Arial"/>
                <a:sym typeface="Arial"/>
              </a:rPr>
              <a:t>• • • •</a:t>
            </a:r>
          </a:p>
        </p:txBody>
      </p:sp>
      <p:sp>
        <p:nvSpPr>
          <p:cNvPr name="TextBox 46" id="46"/>
          <p:cNvSpPr txBox="true"/>
          <p:nvPr/>
        </p:nvSpPr>
        <p:spPr>
          <a:xfrm rot="0">
            <a:off x="4093469" y="4040691"/>
            <a:ext cx="4800771" cy="3332231"/>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Irk, renk, cinsiyet ayırt etmeksizin tüm insanlara değer verirdi. İnsanları üzecek, kıracak söz ve davranışlardan kaçınırdı. Konuşurken samimi davranırdı. İnsanların dertleriyle ilgilenirdi. Hastaları ziyaret ederdi. </a:t>
            </a:r>
          </a:p>
          <a:p>
            <a:pPr algn="l">
              <a:lnSpc>
                <a:spcPts val="3240"/>
              </a:lnSpc>
            </a:pPr>
            <a:r>
              <a:rPr lang="en-US" sz="2700">
                <a:solidFill>
                  <a:srgbClr val="000000"/>
                </a:solidFill>
                <a:latin typeface="Calibri (MS)"/>
                <a:ea typeface="Calibri (MS)"/>
                <a:cs typeface="Calibri (MS)"/>
                <a:sym typeface="Calibri (MS)"/>
              </a:rPr>
              <a:t>Misafire ikramda bulunurdu. </a:t>
            </a:r>
          </a:p>
        </p:txBody>
      </p:sp>
      <p:sp>
        <p:nvSpPr>
          <p:cNvPr name="TextBox 47" id="47"/>
          <p:cNvSpPr txBox="true"/>
          <p:nvPr/>
        </p:nvSpPr>
        <p:spPr>
          <a:xfrm rot="0">
            <a:off x="15213330" y="14549"/>
            <a:ext cx="430554"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21 </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851410" y="2983230"/>
            <a:ext cx="10045070" cy="5292662"/>
            <a:chOff x="0" y="0"/>
            <a:chExt cx="8928951" cy="4704588"/>
          </a:xfrm>
        </p:grpSpPr>
        <p:sp>
          <p:nvSpPr>
            <p:cNvPr name="Freeform 4" id="4"/>
            <p:cNvSpPr/>
            <p:nvPr/>
          </p:nvSpPr>
          <p:spPr>
            <a:xfrm flipH="false" flipV="false" rot="0">
              <a:off x="0" y="0"/>
              <a:ext cx="8928989" cy="4704588"/>
            </a:xfrm>
            <a:custGeom>
              <a:avLst/>
              <a:gdLst/>
              <a:ahLst/>
              <a:cxnLst/>
              <a:rect r="r" b="b" t="t" l="l"/>
              <a:pathLst>
                <a:path h="4704588" w="8928989">
                  <a:moveTo>
                    <a:pt x="0" y="0"/>
                  </a:moveTo>
                  <a:lnTo>
                    <a:pt x="8928989" y="0"/>
                  </a:lnTo>
                  <a:lnTo>
                    <a:pt x="8928989" y="4704588"/>
                  </a:lnTo>
                  <a:lnTo>
                    <a:pt x="0" y="4704588"/>
                  </a:lnTo>
                  <a:lnTo>
                    <a:pt x="0" y="0"/>
                  </a:lnTo>
                  <a:close/>
                </a:path>
              </a:pathLst>
            </a:custGeom>
            <a:blipFill>
              <a:blip r:embed="rId4"/>
              <a:stretch>
                <a:fillRect l="0" t="0" r="0" b="0"/>
              </a:stretch>
            </a:blipFill>
          </p:spPr>
        </p:sp>
      </p:grpSp>
      <p:sp>
        <p:nvSpPr>
          <p:cNvPr name="TextBox 5" id="5"/>
          <p:cNvSpPr txBox="true"/>
          <p:nvPr/>
        </p:nvSpPr>
        <p:spPr>
          <a:xfrm rot="0">
            <a:off x="10593095" y="866027"/>
            <a:ext cx="64822"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 </a:t>
            </a:r>
          </a:p>
        </p:txBody>
      </p:sp>
      <p:sp>
        <p:nvSpPr>
          <p:cNvPr name="TextBox 6" id="6"/>
          <p:cNvSpPr txBox="true"/>
          <p:nvPr/>
        </p:nvSpPr>
        <p:spPr>
          <a:xfrm rot="0">
            <a:off x="3794760" y="1400942"/>
            <a:ext cx="9071634" cy="659130"/>
          </a:xfrm>
          <a:prstGeom prst="rect">
            <a:avLst/>
          </a:prstGeom>
        </p:spPr>
        <p:txBody>
          <a:bodyPr anchor="t" rtlCol="false" tIns="0" lIns="0" bIns="0" rIns="0">
            <a:spAutoFit/>
          </a:bodyPr>
          <a:lstStyle/>
          <a:p>
            <a:pPr algn="l">
              <a:lnSpc>
                <a:spcPts val="5040"/>
              </a:lnSpc>
            </a:pPr>
            <a:r>
              <a:rPr lang="en-US" sz="3600">
                <a:solidFill>
                  <a:srgbClr val="C00000"/>
                </a:solidFill>
                <a:latin typeface="Calibri (MS)"/>
                <a:ea typeface="Calibri (MS)"/>
                <a:cs typeface="Calibri (MS)"/>
                <a:sym typeface="Calibri (MS)"/>
              </a:rPr>
              <a:t>7. Bir Sure Tanıyorum: Kureyş Suresi ve Anlamı </a:t>
            </a:r>
          </a:p>
        </p:txBody>
      </p:sp>
      <p:sp>
        <p:nvSpPr>
          <p:cNvPr name="TextBox 7" id="7"/>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4.Ünite:HZ.MUHAMMED’İN ÖRNEKLİĞİ </a:t>
            </a:r>
          </a:p>
        </p:txBody>
      </p:sp>
      <p:sp>
        <p:nvSpPr>
          <p:cNvPr name="TextBox 8" id="8"/>
          <p:cNvSpPr txBox="true"/>
          <p:nvPr/>
        </p:nvSpPr>
        <p:spPr>
          <a:xfrm rot="0">
            <a:off x="15168753" y="14549"/>
            <a:ext cx="476017"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22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081028" y="3411469"/>
            <a:ext cx="6077331" cy="3906588"/>
          </a:xfrm>
          <a:custGeom>
            <a:avLst/>
            <a:gdLst/>
            <a:ahLst/>
            <a:cxnLst/>
            <a:rect r="r" b="b" t="t" l="l"/>
            <a:pathLst>
              <a:path h="3906588" w="6077331">
                <a:moveTo>
                  <a:pt x="0" y="0"/>
                </a:moveTo>
                <a:lnTo>
                  <a:pt x="6077331" y="0"/>
                </a:lnTo>
                <a:lnTo>
                  <a:pt x="6077331" y="3906589"/>
                </a:lnTo>
                <a:lnTo>
                  <a:pt x="0" y="39065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561766" y="3411469"/>
            <a:ext cx="5908553" cy="3906588"/>
          </a:xfrm>
          <a:custGeom>
            <a:avLst/>
            <a:gdLst/>
            <a:ahLst/>
            <a:cxnLst/>
            <a:rect r="r" b="b" t="t" l="l"/>
            <a:pathLst>
              <a:path h="3906588" w="5908553">
                <a:moveTo>
                  <a:pt x="0" y="0"/>
                </a:moveTo>
                <a:lnTo>
                  <a:pt x="5908553" y="0"/>
                </a:lnTo>
                <a:lnTo>
                  <a:pt x="5908553" y="3906589"/>
                </a:lnTo>
                <a:lnTo>
                  <a:pt x="0" y="39065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5171039" y="14549"/>
            <a:ext cx="473688" cy="472683"/>
          </a:xfrm>
          <a:prstGeom prst="rect">
            <a:avLst/>
          </a:prstGeom>
        </p:spPr>
        <p:txBody>
          <a:bodyPr anchor="t" rtlCol="false" tIns="0" lIns="0" bIns="0" rIns="0">
            <a:spAutoFit/>
          </a:bodyPr>
          <a:lstStyle/>
          <a:p>
            <a:pPr algn="l">
              <a:lnSpc>
                <a:spcPts val="3779"/>
              </a:lnSpc>
            </a:pPr>
            <a:r>
              <a:rPr lang="en-US" sz="2700" spc="2">
                <a:solidFill>
                  <a:srgbClr val="FFFFFF"/>
                </a:solidFill>
                <a:latin typeface="Georgia"/>
                <a:ea typeface="Georgia"/>
                <a:cs typeface="Georgia"/>
                <a:sym typeface="Georgia"/>
              </a:rPr>
              <a:t>23 </a:t>
            </a:r>
          </a:p>
        </p:txBody>
      </p:sp>
      <p:sp>
        <p:nvSpPr>
          <p:cNvPr name="TextBox 6" id="6"/>
          <p:cNvSpPr txBox="true"/>
          <p:nvPr/>
        </p:nvSpPr>
        <p:spPr>
          <a:xfrm rot="0">
            <a:off x="3232404" y="3475677"/>
            <a:ext cx="4345315" cy="3743711"/>
          </a:xfrm>
          <a:prstGeom prst="rect">
            <a:avLst/>
          </a:prstGeom>
        </p:spPr>
        <p:txBody>
          <a:bodyPr anchor="t" rtlCol="false" tIns="0" lIns="0" bIns="0" rIns="0">
            <a:spAutoFit/>
          </a:bodyPr>
          <a:lstStyle/>
          <a:p>
            <a:pPr algn="l">
              <a:lnSpc>
                <a:spcPts val="3240"/>
              </a:lnSpc>
            </a:pPr>
            <a:r>
              <a:rPr lang="en-US" sz="2700">
                <a:solidFill>
                  <a:srgbClr val="C00000"/>
                </a:solidFill>
                <a:latin typeface="Calibri (MS)"/>
                <a:ea typeface="Calibri (MS)"/>
                <a:cs typeface="Calibri (MS)"/>
                <a:sym typeface="Calibri (MS)"/>
              </a:rPr>
              <a:t>Okunuşu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Bismillâhirraḥmânirraḥîm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1. Liîlâfi Ḳurayş </a:t>
            </a:r>
          </a:p>
          <a:p>
            <a:pPr algn="l">
              <a:lnSpc>
                <a:spcPts val="3240"/>
              </a:lnSpc>
            </a:pPr>
            <a:r>
              <a:rPr lang="en-US" sz="2700">
                <a:solidFill>
                  <a:srgbClr val="000000"/>
                </a:solidFill>
                <a:latin typeface="Calibri (MS)"/>
                <a:ea typeface="Calibri (MS)"/>
                <a:cs typeface="Calibri (MS)"/>
                <a:sym typeface="Calibri (MS)"/>
              </a:rPr>
              <a:t>2. Îlâfihim riḥleteşşitâi vessayf 3. Felya’büdû rabbe hâẕelbeyt 4. Elleẕî et’amehüm min cûivveâmenehüm min ḫavf </a:t>
            </a:r>
          </a:p>
        </p:txBody>
      </p:sp>
      <p:sp>
        <p:nvSpPr>
          <p:cNvPr name="TextBox 7" id="7"/>
          <p:cNvSpPr txBox="true"/>
          <p:nvPr/>
        </p:nvSpPr>
        <p:spPr>
          <a:xfrm rot="0">
            <a:off x="12012544" y="3428052"/>
            <a:ext cx="1107338" cy="499110"/>
          </a:xfrm>
          <a:prstGeom prst="rect">
            <a:avLst/>
          </a:prstGeom>
        </p:spPr>
        <p:txBody>
          <a:bodyPr anchor="t" rtlCol="false" tIns="0" lIns="0" bIns="0" rIns="0">
            <a:spAutoFit/>
          </a:bodyPr>
          <a:lstStyle/>
          <a:p>
            <a:pPr algn="l">
              <a:lnSpc>
                <a:spcPts val="3779"/>
              </a:lnSpc>
            </a:pPr>
            <a:r>
              <a:rPr lang="en-US" sz="2700">
                <a:solidFill>
                  <a:srgbClr val="C00000"/>
                </a:solidFill>
                <a:latin typeface="Calibri (MS)"/>
                <a:ea typeface="Calibri (MS)"/>
                <a:cs typeface="Calibri (MS)"/>
                <a:sym typeface="Calibri (MS)"/>
              </a:rPr>
              <a:t>Anlamı </a:t>
            </a:r>
          </a:p>
        </p:txBody>
      </p:sp>
      <p:sp>
        <p:nvSpPr>
          <p:cNvPr name="TextBox 8" id="8"/>
          <p:cNvSpPr txBox="true"/>
          <p:nvPr/>
        </p:nvSpPr>
        <p:spPr>
          <a:xfrm rot="0">
            <a:off x="9713600" y="4299009"/>
            <a:ext cx="5740075" cy="2920365"/>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Rahman ve Rahîm olan Allah’ın adıyla. </a:t>
            </a:r>
          </a:p>
          <a:p>
            <a:pPr algn="l" rtl="true">
              <a:lnSpc>
                <a:spcPts val="3240"/>
              </a:lnSpc>
            </a:pPr>
          </a:p>
          <a:p>
            <a:pPr algn="l">
              <a:lnSpc>
                <a:spcPts val="3240"/>
              </a:lnSpc>
            </a:pPr>
            <a:r>
              <a:rPr lang="en-US" sz="2700">
                <a:solidFill>
                  <a:srgbClr val="000000"/>
                </a:solidFill>
                <a:latin typeface="Calibri (MS)"/>
                <a:ea typeface="Calibri (MS)"/>
                <a:cs typeface="Calibri (MS)"/>
                <a:sym typeface="Calibri (MS)"/>
              </a:rPr>
              <a:t>1-4. Kureyş’e kolaylaştırıldığı, evet, kış </a:t>
            </a:r>
          </a:p>
          <a:p>
            <a:pPr algn="l">
              <a:lnSpc>
                <a:spcPts val="3240"/>
              </a:lnSpc>
            </a:pPr>
            <a:r>
              <a:rPr lang="en-US" sz="2700">
                <a:solidFill>
                  <a:srgbClr val="000000"/>
                </a:solidFill>
                <a:latin typeface="Calibri (MS)"/>
                <a:ea typeface="Calibri (MS)"/>
                <a:cs typeface="Calibri (MS)"/>
                <a:sym typeface="Calibri (MS)"/>
              </a:rPr>
              <a:t>ve yaz seyahatleri onlara kolaylaştırıldığı için onlar, kendilerini açlıktan doyuran ve her çeşit korkudan emin kılan şu evin (Kâbe’nin) Rabbine kulluk etsinler. </a:t>
            </a:r>
          </a:p>
        </p:txBody>
      </p:sp>
      <p:sp>
        <p:nvSpPr>
          <p:cNvPr name="TextBox 9" id="9"/>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0745" y="-95255"/>
            <a:ext cx="13906495" cy="1128712"/>
          </a:xfrm>
          <a:custGeom>
            <a:avLst/>
            <a:gdLst/>
            <a:ahLst/>
            <a:cxnLst/>
            <a:rect r="r" b="b" t="t" l="l"/>
            <a:pathLst>
              <a:path h="1128712" w="13906495">
                <a:moveTo>
                  <a:pt x="0" y="0"/>
                </a:moveTo>
                <a:lnTo>
                  <a:pt x="13906495" y="0"/>
                </a:lnTo>
                <a:lnTo>
                  <a:pt x="13906495" y="1128713"/>
                </a:lnTo>
                <a:lnTo>
                  <a:pt x="0" y="112871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556630" y="4179789"/>
            <a:ext cx="122415" cy="2480829"/>
          </a:xfrm>
          <a:prstGeom prst="rect">
            <a:avLst/>
          </a:prstGeom>
        </p:spPr>
        <p:txBody>
          <a:bodyPr anchor="t" rtlCol="false" tIns="0" lIns="0" bIns="0" rIns="0">
            <a:spAutoFit/>
          </a:bodyPr>
          <a:lstStyle/>
          <a:p>
            <a:pPr algn="just">
              <a:lnSpc>
                <a:spcPts val="3240"/>
              </a:lnSpc>
            </a:pPr>
            <a:r>
              <a:rPr lang="en-US" sz="2700">
                <a:solidFill>
                  <a:srgbClr val="000000"/>
                </a:solidFill>
                <a:latin typeface="Arial"/>
                <a:ea typeface="Arial"/>
                <a:cs typeface="Arial"/>
                <a:sym typeface="Arial"/>
              </a:rPr>
              <a:t>• • • • • •</a:t>
            </a:r>
          </a:p>
        </p:txBody>
      </p:sp>
      <p:sp>
        <p:nvSpPr>
          <p:cNvPr name="TextBox 4" id="4"/>
          <p:cNvSpPr txBox="true"/>
          <p:nvPr/>
        </p:nvSpPr>
        <p:spPr>
          <a:xfrm rot="0">
            <a:off x="3985255" y="3768728"/>
            <a:ext cx="10471137" cy="3332188"/>
          </a:xfrm>
          <a:prstGeom prst="rect">
            <a:avLst/>
          </a:prstGeom>
        </p:spPr>
        <p:txBody>
          <a:bodyPr anchor="t" rtlCol="false" tIns="0" lIns="0" bIns="0" rIns="0">
            <a:spAutoFit/>
          </a:bodyPr>
          <a:lstStyle/>
          <a:p>
            <a:pPr algn="l">
              <a:lnSpc>
                <a:spcPts val="3243"/>
              </a:lnSpc>
            </a:pPr>
            <a:r>
              <a:rPr lang="en-US" sz="2703">
                <a:solidFill>
                  <a:srgbClr val="000000"/>
                </a:solidFill>
                <a:latin typeface="Calibri (MS)"/>
                <a:ea typeface="Calibri (MS)"/>
                <a:cs typeface="Calibri (MS)"/>
                <a:sym typeface="Calibri (MS)"/>
              </a:rPr>
              <a:t> </a:t>
            </a:r>
          </a:p>
          <a:p>
            <a:pPr algn="l">
              <a:lnSpc>
                <a:spcPts val="3243"/>
              </a:lnSpc>
            </a:pPr>
            <a:r>
              <a:rPr lang="en-US" sz="2703">
                <a:solidFill>
                  <a:srgbClr val="000000"/>
                </a:solidFill>
                <a:latin typeface="Calibri (MS)"/>
                <a:ea typeface="Calibri (MS)"/>
                <a:cs typeface="Calibri (MS)"/>
                <a:sym typeface="Calibri (MS)"/>
              </a:rPr>
              <a:t>Mekke’de indirilmiştir. </a:t>
            </a:r>
          </a:p>
          <a:p>
            <a:pPr algn="l">
              <a:lnSpc>
                <a:spcPts val="3243"/>
              </a:lnSpc>
            </a:pPr>
            <a:r>
              <a:rPr lang="en-US" sz="2703">
                <a:solidFill>
                  <a:srgbClr val="000000"/>
                </a:solidFill>
                <a:latin typeface="Calibri (MS)"/>
                <a:ea typeface="Calibri (MS)"/>
                <a:cs typeface="Calibri (MS)"/>
                <a:sym typeface="Calibri (MS)"/>
              </a:rPr>
              <a:t>Dört ayettir. </a:t>
            </a:r>
          </a:p>
          <a:p>
            <a:pPr algn="l">
              <a:lnSpc>
                <a:spcPts val="3243"/>
              </a:lnSpc>
            </a:pPr>
            <a:r>
              <a:rPr lang="en-US" sz="2703">
                <a:solidFill>
                  <a:srgbClr val="000000"/>
                </a:solidFill>
                <a:latin typeface="Calibri (MS)"/>
                <a:ea typeface="Calibri (MS)"/>
                <a:cs typeface="Calibri (MS)"/>
                <a:sym typeface="Calibri (MS)"/>
              </a:rPr>
              <a:t>Kur’an-ı Kerim’in 106. suresidir. </a:t>
            </a:r>
          </a:p>
          <a:p>
            <a:pPr algn="l">
              <a:lnSpc>
                <a:spcPts val="3243"/>
              </a:lnSpc>
            </a:pPr>
            <a:r>
              <a:rPr lang="en-US" sz="2703">
                <a:solidFill>
                  <a:srgbClr val="000000"/>
                </a:solidFill>
                <a:latin typeface="Calibri (MS)"/>
                <a:ea typeface="Calibri (MS)"/>
                <a:cs typeface="Calibri (MS)"/>
                <a:sym typeface="Calibri (MS)"/>
              </a:rPr>
              <a:t>Adını Hz. Muhammed’in (sav) de mensup olduğu Kureyş kabilesinden alır. Surede Kureyş kabilesinin sahip olduğu ayrıcalıklardan bahsedilir. </a:t>
            </a:r>
          </a:p>
          <a:p>
            <a:pPr algn="l">
              <a:lnSpc>
                <a:spcPts val="3243"/>
              </a:lnSpc>
            </a:pPr>
            <a:r>
              <a:rPr lang="en-US" sz="2703">
                <a:solidFill>
                  <a:srgbClr val="000000"/>
                </a:solidFill>
                <a:latin typeface="Calibri (MS)"/>
                <a:ea typeface="Calibri (MS)"/>
                <a:cs typeface="Calibri (MS)"/>
                <a:sym typeface="Calibri (MS)"/>
              </a:rPr>
              <a:t>Kureyş’e, bu nimetlerin değerini bilerek başka ilah edinmemeleri, yalnızca Yüce Allah’a yönelmeleri emredilir. </a:t>
            </a:r>
          </a:p>
        </p:txBody>
      </p:sp>
      <p:sp>
        <p:nvSpPr>
          <p:cNvPr name="TextBox 5" id="5"/>
          <p:cNvSpPr txBox="true"/>
          <p:nvPr/>
        </p:nvSpPr>
        <p:spPr>
          <a:xfrm rot="0">
            <a:off x="10402443" y="866027"/>
            <a:ext cx="4455457" cy="336266"/>
          </a:xfrm>
          <a:prstGeom prst="rect">
            <a:avLst/>
          </a:prstGeom>
        </p:spPr>
        <p:txBody>
          <a:bodyPr anchor="t" rtlCol="false" tIns="0" lIns="0" bIns="0" rIns="0">
            <a:spAutoFit/>
          </a:bodyPr>
          <a:lstStyle/>
          <a:p>
            <a:pPr algn="l">
              <a:lnSpc>
                <a:spcPts val="2520"/>
              </a:lnSpc>
            </a:pPr>
            <a:r>
              <a:rPr lang="en-US" sz="1800">
                <a:solidFill>
                  <a:srgbClr val="000000"/>
                </a:solidFill>
                <a:latin typeface="Helvetica"/>
                <a:ea typeface="Helvetica"/>
                <a:cs typeface="Helvetica"/>
                <a:sym typeface="Helvetica"/>
              </a:rPr>
              <a:t>4. Ünite: HZ. MUHAMMED’İN ÖRNEKLİĞİ </a:t>
            </a:r>
          </a:p>
        </p:txBody>
      </p:sp>
      <p:sp>
        <p:nvSpPr>
          <p:cNvPr name="TextBox 6" id="6"/>
          <p:cNvSpPr txBox="true"/>
          <p:nvPr/>
        </p:nvSpPr>
        <p:spPr>
          <a:xfrm rot="0">
            <a:off x="15167610" y="14549"/>
            <a:ext cx="477188" cy="472683"/>
          </a:xfrm>
          <a:prstGeom prst="rect">
            <a:avLst/>
          </a:prstGeom>
        </p:spPr>
        <p:txBody>
          <a:bodyPr anchor="t" rtlCol="false" tIns="0" lIns="0" bIns="0" rIns="0">
            <a:spAutoFit/>
          </a:bodyPr>
          <a:lstStyle/>
          <a:p>
            <a:pPr algn="l">
              <a:lnSpc>
                <a:spcPts val="3779"/>
              </a:lnSpc>
            </a:pPr>
            <a:r>
              <a:rPr lang="en-US" sz="2700">
                <a:solidFill>
                  <a:srgbClr val="FFFFFF"/>
                </a:solidFill>
                <a:latin typeface="Georgia"/>
                <a:ea typeface="Georgia"/>
                <a:cs typeface="Georgia"/>
                <a:sym typeface="Georgia"/>
              </a:rPr>
              <a:t>24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DAHG29EIToc</dc:identifier>
  <dcterms:modified xsi:type="dcterms:W3CDTF">2011-08-01T06:04:30Z</dcterms:modified>
  <cp:revision>1</cp:revision>
  <dc:title>8.Sınıf Din Kültürü 4.Ünite Meb ders sunusu salimdurmus.com powerpoint</dc:title>
</cp:coreProperties>
</file>