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x="18288000" cy="10287000"/>
  <p:notesSz cx="6858000" cy="9144000"/>
  <p:embeddedFontLst>
    <p:embeddedFont>
      <p:font typeface="Calibri (MS) Bold" charset="1" panose="020F0702030404030204"/>
      <p:regular r:id="rId37"/>
    </p:embeddedFont>
    <p:embeddedFont>
      <p:font typeface="Arial" charset="1" panose="020B0604020202020204"/>
      <p:regular r:id="rId38"/>
    </p:embeddedFont>
    <p:embeddedFont>
      <p:font typeface="Aptos" charset="1" panose="020B0004020202020204"/>
      <p:regular r:id="rId39"/>
    </p:embeddedFont>
    <p:embeddedFont>
      <p:font typeface="Calibri (MS)" charset="1" panose="020F0502020204030204"/>
      <p:regular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sv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0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svg" Type="http://schemas.openxmlformats.org/officeDocument/2006/relationships/image"/><Relationship Id="rId5" Target="../media/image1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svg" Type="http://schemas.openxmlformats.org/officeDocument/2006/relationships/image"/><Relationship Id="rId5" Target="../media/image1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13.png" Type="http://schemas.openxmlformats.org/officeDocument/2006/relationships/image"/><Relationship Id="rId5" Target="../media/image14.svg" Type="http://schemas.openxmlformats.org/officeDocument/2006/relationships/image"/><Relationship Id="rId6" Target="../media/image1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svg" Type="http://schemas.openxmlformats.org/officeDocument/2006/relationships/image"/><Relationship Id="rId5" Target="../media/image1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svg" Type="http://schemas.openxmlformats.org/officeDocument/2006/relationships/image"/><Relationship Id="rId5" Target="../media/image1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svg" Type="http://schemas.openxmlformats.org/officeDocument/2006/relationships/image"/><Relationship Id="rId5" Target="../media/image1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svg" Type="http://schemas.openxmlformats.org/officeDocument/2006/relationships/image"/><Relationship Id="rId5" Target="../media/image19.png" Type="http://schemas.openxmlformats.org/officeDocument/2006/relationships/image"/><Relationship Id="rId6" Target="../media/image20.jpeg" Type="http://schemas.openxmlformats.org/officeDocument/2006/relationships/image"/><Relationship Id="rId7" Target="../media/image21.png" Type="http://schemas.openxmlformats.org/officeDocument/2006/relationships/image"/><Relationship Id="rId8" Target="../media/image22.svg" Type="http://schemas.openxmlformats.org/officeDocument/2006/relationships/image"/><Relationship Id="rId9" Target="slide11.xml" Type="http://schemas.openxmlformats.org/officeDocument/2006/relationships/slid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svg" Type="http://schemas.openxmlformats.org/officeDocument/2006/relationships/image"/><Relationship Id="rId5" Target="../media/image23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svg" Type="http://schemas.openxmlformats.org/officeDocument/2006/relationships/image"/><Relationship Id="rId5" Target="../media/image25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svg" Type="http://schemas.openxmlformats.org/officeDocument/2006/relationships/image"/><Relationship Id="rId5" Target="../media/image26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svg" Type="http://schemas.openxmlformats.org/officeDocument/2006/relationships/image"/><Relationship Id="rId5" Target="../media/image27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svg" Type="http://schemas.openxmlformats.org/officeDocument/2006/relationships/image"/><Relationship Id="rId5" Target="../media/image28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svg" Type="http://schemas.openxmlformats.org/officeDocument/2006/relationships/image"/><Relationship Id="rId5" Target="../media/image29.png" Type="http://schemas.openxmlformats.org/officeDocument/2006/relationships/image"/><Relationship Id="rId6" Target="../media/image30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sv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33.png" Type="http://schemas.openxmlformats.org/officeDocument/2006/relationships/image"/><Relationship Id="rId5" Target="../media/image34.svg" Type="http://schemas.openxmlformats.org/officeDocument/2006/relationships/image"/><Relationship Id="rId6" Target="../media/image35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svg" Type="http://schemas.openxmlformats.org/officeDocument/2006/relationships/image"/><Relationship Id="rId5" Target="../media/image36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svg" Type="http://schemas.openxmlformats.org/officeDocument/2006/relationships/image"/><Relationship Id="rId5" Target="../media/image37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svg" Type="http://schemas.openxmlformats.org/officeDocument/2006/relationships/image"/><Relationship Id="rId5" Target="../media/image38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svg" Type="http://schemas.openxmlformats.org/officeDocument/2006/relationships/image"/><Relationship Id="rId5" Target="../media/image39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svg" Type="http://schemas.openxmlformats.org/officeDocument/2006/relationships/image"/><Relationship Id="rId5" Target="../media/image40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svg" Type="http://schemas.openxmlformats.org/officeDocument/2006/relationships/image"/><Relationship Id="rId5" Target="../media/image41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svg" Type="http://schemas.openxmlformats.org/officeDocument/2006/relationships/image"/><Relationship Id="rId5" Target="../media/image42.jpe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svg" Type="http://schemas.openxmlformats.org/officeDocument/2006/relationships/image"/><Relationship Id="rId5" Target="../media/image43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4.png" Type="http://schemas.openxmlformats.org/officeDocument/2006/relationships/image"/><Relationship Id="rId5" Target="../media/image45.svg" Type="http://schemas.openxmlformats.org/officeDocument/2006/relationships/image"/><Relationship Id="rId6" Target="../media/image46.png" Type="http://schemas.openxmlformats.org/officeDocument/2006/relationships/image"/><Relationship Id="rId7" Target="../media/image47.png" Type="http://schemas.openxmlformats.org/officeDocument/2006/relationships/image"/><Relationship Id="rId8" Target="../media/image48.sv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svg" Type="http://schemas.openxmlformats.org/officeDocument/2006/relationships/image"/><Relationship Id="rId5" Target="../media/image49.jpe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0.png" Type="http://schemas.openxmlformats.org/officeDocument/2006/relationships/image"/><Relationship Id="rId3" Target="../media/image51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svg" Type="http://schemas.openxmlformats.org/officeDocument/2006/relationships/image"/><Relationship Id="rId5" Target="../media/image5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5400000">
            <a:off x="3996600" y="-3996600"/>
            <a:ext cx="10286986" cy="18280185"/>
            <a:chOff x="0" y="0"/>
            <a:chExt cx="9143987" cy="1624905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144000" cy="16249014"/>
            </a:xfrm>
            <a:custGeom>
              <a:avLst/>
              <a:gdLst/>
              <a:ahLst/>
              <a:cxnLst/>
              <a:rect r="r" b="b" t="t" l="l"/>
              <a:pathLst>
                <a:path h="16249014" w="9144000">
                  <a:moveTo>
                    <a:pt x="0" y="0"/>
                  </a:moveTo>
                  <a:lnTo>
                    <a:pt x="9144000" y="0"/>
                  </a:lnTo>
                  <a:lnTo>
                    <a:pt x="9144000" y="16249014"/>
                  </a:lnTo>
                  <a:lnTo>
                    <a:pt x="0" y="16249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9895122"/>
            <a:ext cx="18288000" cy="391878"/>
          </a:xfrm>
          <a:custGeom>
            <a:avLst/>
            <a:gdLst/>
            <a:ahLst/>
            <a:cxnLst/>
            <a:rect r="r" b="b" t="t" l="l"/>
            <a:pathLst>
              <a:path h="391878" w="18288000">
                <a:moveTo>
                  <a:pt x="0" y="0"/>
                </a:moveTo>
                <a:lnTo>
                  <a:pt x="18288000" y="0"/>
                </a:lnTo>
                <a:lnTo>
                  <a:pt x="18288000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03840" y="5737474"/>
            <a:ext cx="8136160" cy="1282446"/>
          </a:xfrm>
          <a:custGeom>
            <a:avLst/>
            <a:gdLst/>
            <a:ahLst/>
            <a:cxnLst/>
            <a:rect r="r" b="b" t="t" l="l"/>
            <a:pathLst>
              <a:path h="1282446" w="8136160">
                <a:moveTo>
                  <a:pt x="0" y="0"/>
                </a:moveTo>
                <a:lnTo>
                  <a:pt x="8136160" y="0"/>
                </a:lnTo>
                <a:lnTo>
                  <a:pt x="8136160" y="1282446"/>
                </a:lnTo>
                <a:lnTo>
                  <a:pt x="0" y="128244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9713214" y="2708910"/>
            <a:ext cx="7432929" cy="4865751"/>
            <a:chOff x="0" y="0"/>
            <a:chExt cx="6607048" cy="432511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607048" cy="4325112"/>
            </a:xfrm>
            <a:custGeom>
              <a:avLst/>
              <a:gdLst/>
              <a:ahLst/>
              <a:cxnLst/>
              <a:rect r="r" b="b" t="t" l="l"/>
              <a:pathLst>
                <a:path h="4325112" w="6607048">
                  <a:moveTo>
                    <a:pt x="0" y="0"/>
                  </a:moveTo>
                  <a:lnTo>
                    <a:pt x="6607048" y="0"/>
                  </a:lnTo>
                  <a:lnTo>
                    <a:pt x="6607048" y="4325112"/>
                  </a:lnTo>
                  <a:lnTo>
                    <a:pt x="0" y="43251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1641348" y="4152900"/>
            <a:ext cx="2491683" cy="1007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b="true" sz="5400">
                <a:solidFill>
                  <a:srgbClr val="E55D1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4. ÜNİTE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710842" y="2185364"/>
            <a:ext cx="6376354" cy="8828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28"/>
              </a:lnSpc>
            </a:pPr>
            <a:r>
              <a:rPr lang="en-US" b="true" sz="4806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DİN KÜLTÜRÜ VE AHLAK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892101" y="2916884"/>
            <a:ext cx="1790509" cy="8828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28"/>
              </a:lnSpc>
            </a:pPr>
            <a:r>
              <a:rPr lang="en-US" b="true" sz="4806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BİLGİSİ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11834" y="5747442"/>
            <a:ext cx="7505910" cy="11236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96"/>
              </a:lnSpc>
            </a:pPr>
            <a:r>
              <a:rPr lang="en-US" b="true" sz="5997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PEYGAMBER KISSALARI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9895122"/>
            <a:ext cx="18288000" cy="391878"/>
          </a:xfrm>
          <a:custGeom>
            <a:avLst/>
            <a:gdLst/>
            <a:ahLst/>
            <a:cxnLst/>
            <a:rect r="r" b="b" t="t" l="l"/>
            <a:pathLst>
              <a:path h="391878" w="18288000">
                <a:moveTo>
                  <a:pt x="0" y="0"/>
                </a:moveTo>
                <a:lnTo>
                  <a:pt x="18288000" y="0"/>
                </a:lnTo>
                <a:lnTo>
                  <a:pt x="18288000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82701" y="1372357"/>
            <a:ext cx="7709864" cy="1404561"/>
          </a:xfrm>
          <a:custGeom>
            <a:avLst/>
            <a:gdLst/>
            <a:ahLst/>
            <a:cxnLst/>
            <a:rect r="r" b="b" t="t" l="l"/>
            <a:pathLst>
              <a:path h="1404561" w="7709864">
                <a:moveTo>
                  <a:pt x="0" y="0"/>
                </a:moveTo>
                <a:lnTo>
                  <a:pt x="7709864" y="0"/>
                </a:lnTo>
                <a:lnTo>
                  <a:pt x="7709864" y="1404561"/>
                </a:lnTo>
                <a:lnTo>
                  <a:pt x="0" y="14045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3276516" y="773811"/>
            <a:ext cx="4006029" cy="4006029"/>
            <a:chOff x="0" y="0"/>
            <a:chExt cx="3560915" cy="356091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560953" cy="3560953"/>
            </a:xfrm>
            <a:custGeom>
              <a:avLst/>
              <a:gdLst/>
              <a:ahLst/>
              <a:cxnLst/>
              <a:rect r="r" b="b" t="t" l="l"/>
              <a:pathLst>
                <a:path h="3560953" w="3560953">
                  <a:moveTo>
                    <a:pt x="0" y="0"/>
                  </a:moveTo>
                  <a:lnTo>
                    <a:pt x="3560953" y="0"/>
                  </a:lnTo>
                  <a:lnTo>
                    <a:pt x="3560953" y="3560953"/>
                  </a:lnTo>
                  <a:lnTo>
                    <a:pt x="0" y="35609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1" b="1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1468526" y="4162925"/>
            <a:ext cx="149347" cy="5885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11"/>
              </a:lnSpc>
            </a:pPr>
            <a:r>
              <a:rPr lang="en-US" sz="329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68526" y="5370319"/>
            <a:ext cx="149347" cy="5885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11"/>
              </a:lnSpc>
            </a:pPr>
            <a:r>
              <a:rPr lang="en-US" sz="329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982919" y="4172202"/>
            <a:ext cx="7086286" cy="6144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11"/>
              </a:lnSpc>
            </a:pPr>
            <a:r>
              <a:rPr lang="en-US" b="true" sz="3293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peygamberlik hakkında akıl yürütmeniz,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982919" y="5379582"/>
            <a:ext cx="14630400" cy="6144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11"/>
              </a:lnSpc>
            </a:pPr>
            <a:r>
              <a:rPr lang="en-US" b="true" sz="3293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Hz. Nuh, Hz. İbrahim, Hz. Musa ve Hz. İsa’nın kıssalarındaki öğütleri sentezlemeniz,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68526" y="6576898"/>
            <a:ext cx="149504" cy="589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16"/>
              </a:lnSpc>
            </a:pPr>
            <a:r>
              <a:rPr lang="en-US" sz="329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982919" y="6586218"/>
            <a:ext cx="14206390" cy="6149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16"/>
              </a:lnSpc>
            </a:pPr>
            <a:r>
              <a:rPr lang="en-US" b="true" sz="3297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Kureyş suresini ve bu surenin anlamını okuyarak yorumlamanız beklenmektedir</a:t>
            </a:r>
            <a:r>
              <a:rPr lang="en-US" b="true" sz="3297">
                <a:solidFill>
                  <a:srgbClr val="50164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325819" y="1570106"/>
            <a:ext cx="5937485" cy="1007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b="true" sz="540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Bu ünitede sizlerden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6772382" y="9632837"/>
            <a:ext cx="124516" cy="31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767676"/>
                </a:solidFill>
                <a:latin typeface="Aptos"/>
                <a:ea typeface="Aptos"/>
                <a:cs typeface="Aptos"/>
                <a:sym typeface="Apto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9895122"/>
            <a:ext cx="18288000" cy="391878"/>
          </a:xfrm>
          <a:custGeom>
            <a:avLst/>
            <a:gdLst/>
            <a:ahLst/>
            <a:cxnLst/>
            <a:rect r="r" b="b" t="t" l="l"/>
            <a:pathLst>
              <a:path h="391878" w="18288000">
                <a:moveTo>
                  <a:pt x="0" y="0"/>
                </a:moveTo>
                <a:lnTo>
                  <a:pt x="18288000" y="0"/>
                </a:lnTo>
                <a:lnTo>
                  <a:pt x="18288000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0430" y="5085964"/>
            <a:ext cx="11658600" cy="2888932"/>
            <a:chOff x="0" y="0"/>
            <a:chExt cx="10363200" cy="256794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363200" cy="2567940"/>
            </a:xfrm>
            <a:custGeom>
              <a:avLst/>
              <a:gdLst/>
              <a:ahLst/>
              <a:cxnLst/>
              <a:rect r="r" b="b" t="t" l="l"/>
              <a:pathLst>
                <a:path h="2567940" w="10363200">
                  <a:moveTo>
                    <a:pt x="0" y="0"/>
                  </a:moveTo>
                  <a:lnTo>
                    <a:pt x="10363200" y="0"/>
                  </a:lnTo>
                  <a:lnTo>
                    <a:pt x="10363200" y="2567940"/>
                  </a:lnTo>
                  <a:lnTo>
                    <a:pt x="0" y="25679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5371714" y="1056699"/>
            <a:ext cx="7692347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4.1. ALLAH’IN ELÇİLERİ: PEYGAMBERLER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985205" y="2617808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076324" y="6208524"/>
            <a:ext cx="1485557" cy="562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b="true" sz="3006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Allah (cc)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289172" y="6194236"/>
            <a:ext cx="961420" cy="562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b="true" sz="3006" spc="3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mesaj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160063" y="6228526"/>
            <a:ext cx="2253439" cy="562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b="true" sz="3006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Peygamberler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151744" y="6174619"/>
            <a:ext cx="1297476" cy="562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b="true" sz="3006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İnsanlar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499555" y="2870592"/>
            <a:ext cx="14478567" cy="9915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3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Peygamberler, Yüce Allah’tan mesaj getiren kimselerdir. Allah’ın (cc) göndermiş olduğu emir ve yasakları insanlara bildiren elçilerdir.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756959" y="6191193"/>
            <a:ext cx="962177" cy="563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13"/>
              </a:lnSpc>
            </a:pPr>
            <a:r>
              <a:rPr lang="en-US" b="true" sz="3009" spc="3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mesaj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7643734" y="9445842"/>
            <a:ext cx="124516" cy="31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767676"/>
                </a:solidFill>
                <a:latin typeface="Aptos"/>
                <a:ea typeface="Aptos"/>
                <a:cs typeface="Aptos"/>
                <a:sym typeface="Apto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9895122"/>
            <a:ext cx="18288000" cy="391878"/>
          </a:xfrm>
          <a:custGeom>
            <a:avLst/>
            <a:gdLst/>
            <a:ahLst/>
            <a:cxnLst/>
            <a:rect r="r" b="b" t="t" l="l"/>
            <a:pathLst>
              <a:path h="391878" w="18288000">
                <a:moveTo>
                  <a:pt x="0" y="0"/>
                </a:moveTo>
                <a:lnTo>
                  <a:pt x="18288000" y="0"/>
                </a:lnTo>
                <a:lnTo>
                  <a:pt x="18288000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6210305" y="2028754"/>
            <a:ext cx="6057900" cy="7600950"/>
            <a:chOff x="0" y="0"/>
            <a:chExt cx="5384800" cy="67564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384800" cy="6756400"/>
            </a:xfrm>
            <a:custGeom>
              <a:avLst/>
              <a:gdLst/>
              <a:ahLst/>
              <a:cxnLst/>
              <a:rect r="r" b="b" t="t" l="l"/>
              <a:pathLst>
                <a:path h="6756400" w="5384800">
                  <a:moveTo>
                    <a:pt x="0" y="0"/>
                  </a:moveTo>
                  <a:lnTo>
                    <a:pt x="5384800" y="0"/>
                  </a:lnTo>
                  <a:lnTo>
                    <a:pt x="5384800" y="6756400"/>
                  </a:lnTo>
                  <a:lnTo>
                    <a:pt x="0" y="675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6910192" y="2591948"/>
            <a:ext cx="360016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788402" y="1056699"/>
            <a:ext cx="2764017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Peygamberler,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214730" y="4418462"/>
            <a:ext cx="360016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234733" y="8293760"/>
            <a:ext cx="360016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930841" y="8113147"/>
            <a:ext cx="3023278" cy="962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1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insanlara rehberlik etmiştir.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730770" y="4285055"/>
            <a:ext cx="88111" cy="563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13"/>
              </a:lnSpc>
            </a:pPr>
            <a:r>
              <a:rPr lang="en-US" sz="30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323708" y="4743198"/>
            <a:ext cx="3680046" cy="562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doğru olanı anlatmıştır.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603100" y="2193365"/>
            <a:ext cx="3486664" cy="14202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1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Allah’tan (cc) aldıkları emir ve yasakları insanlara</a:t>
            </a: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açıklamıştır.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688454" y="6229483"/>
            <a:ext cx="3878785" cy="962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1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davranışlarıyla insanlara örnek olmuştur.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323708" y="4285055"/>
            <a:ext cx="3344361" cy="563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13"/>
              </a:lnSpc>
            </a:pPr>
            <a:r>
              <a:rPr lang="en-US" sz="30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insanlara</a:t>
            </a:r>
            <a:r>
              <a:rPr lang="en-US" sz="30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0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iyi,</a:t>
            </a:r>
            <a:r>
              <a:rPr lang="en-US" sz="30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0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güzel</a:t>
            </a:r>
            <a:r>
              <a:rPr lang="en-US" sz="30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0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ve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990202" y="6304598"/>
            <a:ext cx="360145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b="true" sz="3603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7764506" y="9454072"/>
            <a:ext cx="124516" cy="31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767676"/>
                </a:solidFill>
                <a:latin typeface="Aptos"/>
                <a:ea typeface="Aptos"/>
                <a:cs typeface="Aptos"/>
                <a:sym typeface="Apto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9917711"/>
            <a:ext cx="18288000" cy="369289"/>
          </a:xfrm>
          <a:custGeom>
            <a:avLst/>
            <a:gdLst/>
            <a:ahLst/>
            <a:cxnLst/>
            <a:rect r="r" b="b" t="t" l="l"/>
            <a:pathLst>
              <a:path h="369289" w="18288000">
                <a:moveTo>
                  <a:pt x="0" y="0"/>
                </a:moveTo>
                <a:lnTo>
                  <a:pt x="18288000" y="0"/>
                </a:lnTo>
                <a:lnTo>
                  <a:pt x="18288000" y="369289"/>
                </a:lnTo>
                <a:lnTo>
                  <a:pt x="0" y="3692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5448295" y="2606912"/>
            <a:ext cx="7391395" cy="7029450"/>
            <a:chOff x="0" y="0"/>
            <a:chExt cx="6570129" cy="62484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570091" cy="6248400"/>
            </a:xfrm>
            <a:custGeom>
              <a:avLst/>
              <a:gdLst/>
              <a:ahLst/>
              <a:cxnLst/>
              <a:rect r="r" b="b" t="t" l="l"/>
              <a:pathLst>
                <a:path h="6248400" w="6570091">
                  <a:moveTo>
                    <a:pt x="0" y="0"/>
                  </a:moveTo>
                  <a:lnTo>
                    <a:pt x="6570091" y="0"/>
                  </a:lnTo>
                  <a:lnTo>
                    <a:pt x="6570091" y="6248400"/>
                  </a:lnTo>
                  <a:lnTo>
                    <a:pt x="0" y="6248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6849813" y="831480"/>
            <a:ext cx="4734135" cy="722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68"/>
              </a:lnSpc>
            </a:pPr>
            <a:r>
              <a:rPr lang="en-US" b="true" sz="3906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Ülülazm Peygamberler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603754" y="4796033"/>
            <a:ext cx="3139421" cy="1141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Muhammed (sav)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337999" y="1845940"/>
            <a:ext cx="1488572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Nuh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850892" y="8437864"/>
            <a:ext cx="1219781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İsa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351644" y="8344138"/>
            <a:ext cx="1747276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Musa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813416" y="4803081"/>
            <a:ext cx="2170671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İbrahim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6772382" y="9632837"/>
            <a:ext cx="124516" cy="31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767676"/>
                </a:solidFill>
                <a:latin typeface="Aptos"/>
                <a:ea typeface="Aptos"/>
                <a:cs typeface="Aptos"/>
                <a:sym typeface="Apto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9895122"/>
            <a:ext cx="18288000" cy="391878"/>
          </a:xfrm>
          <a:custGeom>
            <a:avLst/>
            <a:gdLst/>
            <a:ahLst/>
            <a:cxnLst/>
            <a:rect r="r" b="b" t="t" l="l"/>
            <a:pathLst>
              <a:path h="391878" w="18288000">
                <a:moveTo>
                  <a:pt x="0" y="0"/>
                </a:moveTo>
                <a:lnTo>
                  <a:pt x="18288000" y="0"/>
                </a:lnTo>
                <a:lnTo>
                  <a:pt x="18288000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871434" y="3199814"/>
            <a:ext cx="6170100" cy="6127052"/>
            <a:chOff x="0" y="0"/>
            <a:chExt cx="5484533" cy="544626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484495" cy="5446268"/>
            </a:xfrm>
            <a:custGeom>
              <a:avLst/>
              <a:gdLst/>
              <a:ahLst/>
              <a:cxnLst/>
              <a:rect r="r" b="b" t="t" l="l"/>
              <a:pathLst>
                <a:path h="5446268" w="5484495">
                  <a:moveTo>
                    <a:pt x="0" y="0"/>
                  </a:moveTo>
                  <a:lnTo>
                    <a:pt x="0" y="5446268"/>
                  </a:lnTo>
                  <a:lnTo>
                    <a:pt x="5484495" y="5446268"/>
                  </a:lnTo>
                  <a:lnTo>
                    <a:pt x="5484495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0780590" y="3063026"/>
            <a:ext cx="6170100" cy="6127052"/>
            <a:chOff x="0" y="0"/>
            <a:chExt cx="5484533" cy="544626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484495" cy="5446268"/>
            </a:xfrm>
            <a:custGeom>
              <a:avLst/>
              <a:gdLst/>
              <a:ahLst/>
              <a:cxnLst/>
              <a:rect r="r" b="b" t="t" l="l"/>
              <a:pathLst>
                <a:path h="5446268" w="5484495">
                  <a:moveTo>
                    <a:pt x="0" y="0"/>
                  </a:moveTo>
                  <a:lnTo>
                    <a:pt x="5484495" y="0"/>
                  </a:lnTo>
                  <a:lnTo>
                    <a:pt x="5484495" y="5446268"/>
                  </a:lnTo>
                  <a:lnTo>
                    <a:pt x="0" y="54462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2497641" y="5095061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497641" y="7152846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313353" y="4916753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927409" y="4976370"/>
            <a:ext cx="4272463" cy="1363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1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Kur’an’da adı en çok geçen peygamberlerdendir.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927409" y="7034155"/>
            <a:ext cx="4185623" cy="1363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1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Surelerden biri onun adını taşır.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743121" y="5169537"/>
            <a:ext cx="2382455" cy="23634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3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Kavmini tevhit inancına davet etmek üzere </a:t>
            </a:r>
          </a:p>
          <a:p>
            <a:pPr algn="l" rtl="true">
              <a:lnSpc>
                <a:spcPts val="1503"/>
              </a:lnSpc>
            </a:pPr>
          </a:p>
          <a:p>
            <a:pPr algn="l" rtl="true">
              <a:lnSpc>
                <a:spcPts val="1503"/>
              </a:lnSpc>
            </a:pPr>
          </a:p>
          <a:p>
            <a:pPr algn="l">
              <a:lnSpc>
                <a:spcPts val="1503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gönderilmiştir.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7469226" y="9533196"/>
            <a:ext cx="124758" cy="314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5"/>
              </a:lnSpc>
            </a:pPr>
            <a:r>
              <a:rPr lang="en-US" sz="1803">
                <a:solidFill>
                  <a:srgbClr val="767676"/>
                </a:solidFill>
                <a:latin typeface="Aptos"/>
                <a:ea typeface="Aptos"/>
                <a:cs typeface="Aptos"/>
                <a:sym typeface="Aptos"/>
              </a:rPr>
              <a:t>6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291901" y="1214433"/>
            <a:ext cx="11571046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4.2. KUR’AN-I KERİM’DEN ÖĞÜTLER: PEYGAMBER KISSALARI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713868" y="2298583"/>
            <a:ext cx="1515261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b="true" sz="3603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Hz. Nuh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9895122"/>
            <a:ext cx="18288000" cy="391878"/>
          </a:xfrm>
          <a:custGeom>
            <a:avLst/>
            <a:gdLst/>
            <a:ahLst/>
            <a:cxnLst/>
            <a:rect r="r" b="b" t="t" l="l"/>
            <a:pathLst>
              <a:path h="391878" w="18288000">
                <a:moveTo>
                  <a:pt x="0" y="0"/>
                </a:moveTo>
                <a:lnTo>
                  <a:pt x="18288000" y="0"/>
                </a:lnTo>
                <a:lnTo>
                  <a:pt x="18288000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80135" y="712418"/>
            <a:ext cx="16302995" cy="8851178"/>
            <a:chOff x="0" y="0"/>
            <a:chExt cx="14491551" cy="786771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491588" cy="7867777"/>
            </a:xfrm>
            <a:custGeom>
              <a:avLst/>
              <a:gdLst/>
              <a:ahLst/>
              <a:cxnLst/>
              <a:rect r="r" b="b" t="t" l="l"/>
              <a:pathLst>
                <a:path h="7867777" w="14491588">
                  <a:moveTo>
                    <a:pt x="0" y="0"/>
                  </a:moveTo>
                  <a:lnTo>
                    <a:pt x="14491588" y="0"/>
                  </a:lnTo>
                  <a:lnTo>
                    <a:pt x="14491588" y="7867777"/>
                  </a:lnTo>
                  <a:lnTo>
                    <a:pt x="0" y="7867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4942332" y="3195780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942332" y="4567380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942332" y="5939366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372100" y="3086614"/>
            <a:ext cx="8675041" cy="40971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9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Nuh’un yaşadığı toplumda putlara tapanların sayısı artar, haksızlık ve zulüm çoğalır.</a:t>
            </a:r>
          </a:p>
          <a:p>
            <a:pPr algn="l">
              <a:lnSpc>
                <a:spcPts val="539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Yüce Allah insanları doğru yola davet etmesi için Hz. Nuh’u görevlendirir.</a:t>
            </a:r>
          </a:p>
          <a:p>
            <a:pPr algn="l">
              <a:lnSpc>
                <a:spcPts val="539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Nuh, kavmine kendileri için gönderilen bir uyarıcı olduğunu söyler.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6772382" y="9632837"/>
            <a:ext cx="124516" cy="31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767676"/>
                </a:solidFill>
                <a:latin typeface="Aptos"/>
                <a:ea typeface="Aptos"/>
                <a:cs typeface="Aptos"/>
                <a:sym typeface="Aptos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9895122"/>
            <a:ext cx="18288000" cy="391878"/>
          </a:xfrm>
          <a:custGeom>
            <a:avLst/>
            <a:gdLst/>
            <a:ahLst/>
            <a:cxnLst/>
            <a:rect r="r" b="b" t="t" l="l"/>
            <a:pathLst>
              <a:path h="391878" w="18288000">
                <a:moveTo>
                  <a:pt x="0" y="0"/>
                </a:moveTo>
                <a:lnTo>
                  <a:pt x="18288000" y="0"/>
                </a:lnTo>
                <a:lnTo>
                  <a:pt x="18288000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659250" y="1491615"/>
            <a:ext cx="6551862" cy="7629525"/>
            <a:chOff x="0" y="0"/>
            <a:chExt cx="5823877" cy="6781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823839" cy="6781800"/>
            </a:xfrm>
            <a:custGeom>
              <a:avLst/>
              <a:gdLst/>
              <a:ahLst/>
              <a:cxnLst/>
              <a:rect r="r" b="b" t="t" l="l"/>
              <a:pathLst>
                <a:path h="6781800" w="5823839">
                  <a:moveTo>
                    <a:pt x="0" y="0"/>
                  </a:moveTo>
                  <a:lnTo>
                    <a:pt x="5823839" y="0"/>
                  </a:lnTo>
                  <a:lnTo>
                    <a:pt x="5823839" y="6781800"/>
                  </a:lnTo>
                  <a:lnTo>
                    <a:pt x="0" y="6781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9176004" y="3341713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176004" y="6085670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605772" y="3223008"/>
            <a:ext cx="7112117" cy="20491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401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Yüce Allah, Hz. Nuh’u dinlemezlerse kavminin büyük bir cezaya uğrayacağını haber verir.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605772" y="5976504"/>
            <a:ext cx="7112117" cy="20392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398"/>
              </a:lnSpc>
            </a:pPr>
            <a:r>
              <a:rPr lang="en-US" sz="3006" spc="18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Kavmi onun bu uyarılarına aldırış etmese de Hz. Nuh gece gündüz onları doğru ve güzel olana davet eder.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623371" y="6492807"/>
            <a:ext cx="1986277" cy="499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b="true" sz="27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korkuyorum.”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623371" y="3634364"/>
            <a:ext cx="4556770" cy="2739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50"/>
              </a:lnSpc>
            </a:pPr>
            <a:r>
              <a:rPr lang="en-US" b="true" sz="27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“… Ben sizin için apaçık bir uyarıcıyım. Allah’tan başkasına ibadet ve kulluk etmeyin. </a:t>
            </a:r>
          </a:p>
          <a:p>
            <a:pPr algn="l" rtl="true">
              <a:lnSpc>
                <a:spcPts val="1350"/>
              </a:lnSpc>
            </a:pPr>
          </a:p>
          <a:p>
            <a:pPr algn="l" rtl="true">
              <a:lnSpc>
                <a:spcPts val="1350"/>
              </a:lnSpc>
            </a:pPr>
          </a:p>
          <a:p>
            <a:pPr algn="l">
              <a:lnSpc>
                <a:spcPts val="1350"/>
              </a:lnSpc>
            </a:pPr>
            <a:r>
              <a:rPr lang="en-US" b="true" sz="27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Doğrusu ben sizin adınıza elem dolu bir günün azabından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289418" y="7088443"/>
            <a:ext cx="1765906" cy="393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8"/>
              </a:lnSpc>
            </a:pPr>
            <a:r>
              <a:rPr lang="en-US" sz="2105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(Hud 11/25-26.)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7401989" y="9445842"/>
            <a:ext cx="124516" cy="31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767676"/>
                </a:solidFill>
                <a:latin typeface="Aptos"/>
                <a:ea typeface="Aptos"/>
                <a:cs typeface="Aptos"/>
                <a:sym typeface="Aptos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9895122"/>
            <a:ext cx="18288000" cy="391878"/>
          </a:xfrm>
          <a:custGeom>
            <a:avLst/>
            <a:gdLst/>
            <a:ahLst/>
            <a:cxnLst/>
            <a:rect r="r" b="b" t="t" l="l"/>
            <a:pathLst>
              <a:path h="391878" w="18288000">
                <a:moveTo>
                  <a:pt x="0" y="0"/>
                </a:moveTo>
                <a:lnTo>
                  <a:pt x="18288000" y="0"/>
                </a:lnTo>
                <a:lnTo>
                  <a:pt x="18288000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5400000">
            <a:off x="4789213" y="-2129252"/>
            <a:ext cx="8709589" cy="14676120"/>
            <a:chOff x="0" y="0"/>
            <a:chExt cx="7741856" cy="1304544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7741793" cy="13045439"/>
            </a:xfrm>
            <a:custGeom>
              <a:avLst/>
              <a:gdLst/>
              <a:ahLst/>
              <a:cxnLst/>
              <a:rect r="r" b="b" t="t" l="l"/>
              <a:pathLst>
                <a:path h="13045439" w="7741793">
                  <a:moveTo>
                    <a:pt x="0" y="0"/>
                  </a:moveTo>
                  <a:lnTo>
                    <a:pt x="7741793" y="0"/>
                  </a:lnTo>
                  <a:lnTo>
                    <a:pt x="7741793" y="13045439"/>
                  </a:lnTo>
                  <a:lnTo>
                    <a:pt x="0" y="130454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1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7679060" y="6597839"/>
            <a:ext cx="4572000" cy="2571750"/>
            <a:chOff x="0" y="0"/>
            <a:chExt cx="4064000" cy="2286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064000" cy="2286000"/>
            </a:xfrm>
            <a:custGeom>
              <a:avLst/>
              <a:gdLst/>
              <a:ahLst/>
              <a:cxnLst/>
              <a:rect r="r" b="b" t="t" l="l"/>
              <a:pathLst>
                <a:path h="2286000" w="4064000">
                  <a:moveTo>
                    <a:pt x="0" y="0"/>
                  </a:moveTo>
                  <a:lnTo>
                    <a:pt x="4064000" y="0"/>
                  </a:lnTo>
                  <a:lnTo>
                    <a:pt x="4064000" y="2286000"/>
                  </a:lnTo>
                  <a:lnTo>
                    <a:pt x="0" y="228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7674202" y="6593067"/>
            <a:ext cx="4581530" cy="2581280"/>
          </a:xfrm>
          <a:custGeom>
            <a:avLst/>
            <a:gdLst/>
            <a:ahLst/>
            <a:cxnLst/>
            <a:rect r="r" b="b" t="t" l="l"/>
            <a:pathLst>
              <a:path h="2581280" w="4581530">
                <a:moveTo>
                  <a:pt x="0" y="0"/>
                </a:moveTo>
                <a:lnTo>
                  <a:pt x="4581530" y="0"/>
                </a:lnTo>
                <a:lnTo>
                  <a:pt x="4581530" y="2581280"/>
                </a:lnTo>
                <a:lnTo>
                  <a:pt x="0" y="25812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4576572" y="2395309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576572" y="4224480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576572" y="6053666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006340" y="2276604"/>
            <a:ext cx="9569753" cy="1363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1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Nuh kavmine, Allah’ın (cc) hoşnut olmadığı şeyleri yapmayı terk etmeleri hâlinde bağışlanacaklarını söyler.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006340" y="4105789"/>
            <a:ext cx="9569753" cy="1363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1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Kavminin ileri gelenleri ise ona inananları küçümseyerek davetini reddeder.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006340" y="6049275"/>
            <a:ext cx="9569753" cy="12487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Nuh, kavminin meydan okumalarına rağmen azim ve kararlılıkla görevi</a:t>
            </a: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hlinkClick r:id="rId9" action="ppaction://hlinksldjump"/>
              </a:rPr>
              <a:t>ne devam eder.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671737" y="9388235"/>
            <a:ext cx="124516" cy="31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767676"/>
                </a:solidFill>
                <a:latin typeface="Aptos"/>
                <a:ea typeface="Aptos"/>
                <a:cs typeface="Aptos"/>
                <a:sym typeface="Aptos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9895122"/>
            <a:ext cx="18288000" cy="391878"/>
          </a:xfrm>
          <a:custGeom>
            <a:avLst/>
            <a:gdLst/>
            <a:ahLst/>
            <a:cxnLst/>
            <a:rect r="r" b="b" t="t" l="l"/>
            <a:pathLst>
              <a:path h="391878" w="18288000">
                <a:moveTo>
                  <a:pt x="0" y="0"/>
                </a:moveTo>
                <a:lnTo>
                  <a:pt x="18288000" y="0"/>
                </a:lnTo>
                <a:lnTo>
                  <a:pt x="18288000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8604504" y="2055114"/>
            <a:ext cx="8185023" cy="6513957"/>
            <a:chOff x="0" y="0"/>
            <a:chExt cx="7275576" cy="579018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7275576" cy="5790184"/>
            </a:xfrm>
            <a:custGeom>
              <a:avLst/>
              <a:gdLst/>
              <a:ahLst/>
              <a:cxnLst/>
              <a:rect r="r" b="b" t="t" l="l"/>
              <a:pathLst>
                <a:path h="5790184" w="7275576">
                  <a:moveTo>
                    <a:pt x="0" y="0"/>
                  </a:moveTo>
                  <a:lnTo>
                    <a:pt x="7275576" y="0"/>
                  </a:lnTo>
                  <a:lnTo>
                    <a:pt x="7275576" y="5790184"/>
                  </a:lnTo>
                  <a:lnTo>
                    <a:pt x="0" y="57901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277417" y="2215472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77417" y="4273444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77417" y="7703401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707185" y="4164278"/>
            <a:ext cx="6920079" cy="47832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9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Bu emir, yaklaşmakta olan büyük tufanın habercisidir.</a:t>
            </a:r>
          </a:p>
          <a:p>
            <a:pPr algn="l">
              <a:lnSpc>
                <a:spcPts val="539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Tufan başlayıp yeryüzü sular altında kalınca Hz. Nuh ve ona inanıp gemiye binenler dışında kimse kurtulamaz.</a:t>
            </a:r>
          </a:p>
          <a:p>
            <a:pPr algn="l">
              <a:lnSpc>
                <a:spcPts val="539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Sular çekildiğinde gemi Cudi dağına oturur ve yeryüzünde hayat yeniden başlar.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707185" y="2106306"/>
            <a:ext cx="6614955" cy="2039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9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Yüce Allah, inkârcıların bu tavrının değişmeyeceğini haber verir ve Hz. Nuh’a bir gemi inşa etmesini emreder.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77417" y="5644615"/>
            <a:ext cx="136446" cy="5269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13"/>
              </a:lnSpc>
            </a:pPr>
            <a:r>
              <a:rPr lang="en-US" sz="300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942625" y="8629574"/>
            <a:ext cx="1750776" cy="339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Temsili Görsel: 4.1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7474570" y="9412010"/>
            <a:ext cx="248088" cy="31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767676"/>
                </a:solidFill>
                <a:latin typeface="Aptos"/>
                <a:ea typeface="Aptos"/>
                <a:cs typeface="Aptos"/>
                <a:sym typeface="Apto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773614" y="1793024"/>
            <a:ext cx="11339703" cy="7757155"/>
            <a:chOff x="0" y="0"/>
            <a:chExt cx="10079736" cy="689524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079736" cy="6895211"/>
            </a:xfrm>
            <a:custGeom>
              <a:avLst/>
              <a:gdLst/>
              <a:ahLst/>
              <a:cxnLst/>
              <a:rect r="r" b="b" t="t" l="l"/>
              <a:pathLst>
                <a:path h="6895211" w="10079736">
                  <a:moveTo>
                    <a:pt x="0" y="0"/>
                  </a:moveTo>
                  <a:lnTo>
                    <a:pt x="10079736" y="0"/>
                  </a:lnTo>
                  <a:lnTo>
                    <a:pt x="10079736" y="6895211"/>
                  </a:lnTo>
                  <a:lnTo>
                    <a:pt x="0" y="68952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9895122"/>
            <a:ext cx="18288000" cy="391878"/>
          </a:xfrm>
          <a:custGeom>
            <a:avLst/>
            <a:gdLst/>
            <a:ahLst/>
            <a:cxnLst/>
            <a:rect r="r" b="b" t="t" l="l"/>
            <a:pathLst>
              <a:path h="391878" w="18288000">
                <a:moveTo>
                  <a:pt x="0" y="0"/>
                </a:moveTo>
                <a:lnTo>
                  <a:pt x="18288000" y="0"/>
                </a:lnTo>
                <a:lnTo>
                  <a:pt x="18288000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409694" y="3120909"/>
            <a:ext cx="2508499" cy="962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1"/>
              </a:lnSpc>
            </a:pPr>
            <a:r>
              <a:rPr lang="en-US" sz="3006" spc="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Allah’a (cc) hiçbir şey ortak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357116" y="3978159"/>
            <a:ext cx="2525244" cy="562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koşulmamalıdır.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562720" y="6831659"/>
            <a:ext cx="1795510" cy="1877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1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Yalnızca Allah’a (cc) iman edenler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361802" y="2694751"/>
            <a:ext cx="2291986" cy="18678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Peygamberler görevlerini yaparken bir karşılık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652124" y="4457448"/>
            <a:ext cx="1614045" cy="562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beklemez.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76527" y="7007490"/>
            <a:ext cx="2073159" cy="1868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İnsan yaptığı işte azimli </a:t>
            </a:r>
          </a:p>
          <a:p>
            <a:pPr algn="ctr">
              <a:lnSpc>
                <a:spcPts val="359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ve kararlı olmalıdır.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863590" y="862341"/>
            <a:ext cx="6948011" cy="562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b="true" sz="3006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Hz. Nuh kıssasından çıkarılabilecek öğütler: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590902" y="2964128"/>
            <a:ext cx="1587527" cy="14106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İnsanlar arasında ayrımcılık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149704" y="4269424"/>
            <a:ext cx="2397128" cy="562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yapılmamalıdır.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745600" y="8602894"/>
            <a:ext cx="1336453" cy="563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13"/>
              </a:lnSpc>
            </a:pPr>
            <a:r>
              <a:rPr lang="en-US" sz="30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kurtulur.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7351126" y="9462759"/>
            <a:ext cx="248088" cy="31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767676"/>
                </a:solidFill>
                <a:latin typeface="Aptos"/>
                <a:ea typeface="Aptos"/>
                <a:cs typeface="Aptos"/>
                <a:sym typeface="Aptos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9895122"/>
            <a:ext cx="18288000" cy="391878"/>
          </a:xfrm>
          <a:custGeom>
            <a:avLst/>
            <a:gdLst/>
            <a:ahLst/>
            <a:cxnLst/>
            <a:rect r="r" b="b" t="t" l="l"/>
            <a:pathLst>
              <a:path h="391878" w="18288000">
                <a:moveTo>
                  <a:pt x="0" y="0"/>
                </a:moveTo>
                <a:lnTo>
                  <a:pt x="18288000" y="0"/>
                </a:lnTo>
                <a:lnTo>
                  <a:pt x="18288000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466980" y="2290786"/>
            <a:ext cx="14369410" cy="6760845"/>
            <a:chOff x="0" y="0"/>
            <a:chExt cx="12772809" cy="600964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772771" cy="6009640"/>
            </a:xfrm>
            <a:custGeom>
              <a:avLst/>
              <a:gdLst/>
              <a:ahLst/>
              <a:cxnLst/>
              <a:rect r="r" b="b" t="t" l="l"/>
              <a:pathLst>
                <a:path h="6009640" w="12772771">
                  <a:moveTo>
                    <a:pt x="0" y="0"/>
                  </a:moveTo>
                  <a:lnTo>
                    <a:pt x="12772771" y="0"/>
                  </a:lnTo>
                  <a:lnTo>
                    <a:pt x="12772771" y="6009640"/>
                  </a:lnTo>
                  <a:lnTo>
                    <a:pt x="0" y="6009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355141" y="1403799"/>
            <a:ext cx="2210476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Hz. İbrahim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256221" y="3228170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256221" y="4600342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256221" y="7343913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685989" y="3223779"/>
            <a:ext cx="5255671" cy="562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Ülülazm peygamberlerden biridir.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685989" y="7596697"/>
            <a:ext cx="7808976" cy="9916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3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Putlara tapan kavmini tevhide davet etmek üzere görevlendirilir.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685989" y="4491176"/>
            <a:ext cx="8225242" cy="2039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9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Kur’an-ı Kerimde dürüst, cömert, Allah’a(cc) samimiyetle bağlı bir insan ve güzel bir örnek olarak anlatılır.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7348068" y="9330171"/>
            <a:ext cx="248088" cy="31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767676"/>
                </a:solidFill>
                <a:latin typeface="Aptos"/>
                <a:ea typeface="Aptos"/>
                <a:cs typeface="Aptos"/>
                <a:sym typeface="Aptos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9895122"/>
            <a:ext cx="18288000" cy="391878"/>
          </a:xfrm>
          <a:custGeom>
            <a:avLst/>
            <a:gdLst/>
            <a:ahLst/>
            <a:cxnLst/>
            <a:rect r="r" b="b" t="t" l="l"/>
            <a:pathLst>
              <a:path h="391878" w="18288000">
                <a:moveTo>
                  <a:pt x="0" y="0"/>
                </a:moveTo>
                <a:lnTo>
                  <a:pt x="18288000" y="0"/>
                </a:lnTo>
                <a:lnTo>
                  <a:pt x="18288000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665662" y="1396446"/>
            <a:ext cx="14961870" cy="7962138"/>
            <a:chOff x="0" y="0"/>
            <a:chExt cx="13299440" cy="707745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3299439" cy="7077456"/>
            </a:xfrm>
            <a:custGeom>
              <a:avLst/>
              <a:gdLst/>
              <a:ahLst/>
              <a:cxnLst/>
              <a:rect r="r" b="b" t="t" l="l"/>
              <a:pathLst>
                <a:path h="7077456" w="13299439">
                  <a:moveTo>
                    <a:pt x="0" y="0"/>
                  </a:moveTo>
                  <a:lnTo>
                    <a:pt x="13299439" y="0"/>
                  </a:lnTo>
                  <a:lnTo>
                    <a:pt x="13299439" y="7077456"/>
                  </a:lnTo>
                  <a:lnTo>
                    <a:pt x="0" y="707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4056321" y="3578500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056321" y="7008443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486089" y="7261227"/>
            <a:ext cx="9784780" cy="9915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3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Ancak Allah’ın (cc) emri üzerine ateş Hz. İbrahim’e hiçbir zarar vermez.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486089" y="3459809"/>
            <a:ext cx="10164828" cy="1363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1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İbrahim halkını putlara tapmanın anlamsızlığına ikna etmeye çalışır.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056321" y="5635842"/>
            <a:ext cx="136446" cy="5269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13"/>
              </a:lnSpc>
            </a:pPr>
            <a:r>
              <a:rPr lang="en-US" sz="300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486089" y="5631509"/>
            <a:ext cx="9831972" cy="563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13"/>
              </a:lnSpc>
            </a:pPr>
            <a:r>
              <a:rPr lang="en-US" sz="30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Halkı bu çabasına karşılık onu ateşe atarak cezalandırmak ister.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7300062" y="9418896"/>
            <a:ext cx="248345" cy="314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5"/>
              </a:lnSpc>
            </a:pPr>
            <a:r>
              <a:rPr lang="en-US" sz="1803">
                <a:solidFill>
                  <a:srgbClr val="767676"/>
                </a:solidFill>
                <a:latin typeface="Aptos"/>
                <a:ea typeface="Aptos"/>
                <a:cs typeface="Aptos"/>
                <a:sym typeface="Aptos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9895122"/>
            <a:ext cx="18288000" cy="391878"/>
          </a:xfrm>
          <a:custGeom>
            <a:avLst/>
            <a:gdLst/>
            <a:ahLst/>
            <a:cxnLst/>
            <a:rect r="r" b="b" t="t" l="l"/>
            <a:pathLst>
              <a:path h="391878" w="18288000">
                <a:moveTo>
                  <a:pt x="0" y="0"/>
                </a:moveTo>
                <a:lnTo>
                  <a:pt x="18288000" y="0"/>
                </a:lnTo>
                <a:lnTo>
                  <a:pt x="18288000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410462" y="2576322"/>
            <a:ext cx="7739253" cy="4897755"/>
            <a:chOff x="0" y="0"/>
            <a:chExt cx="6879336" cy="435356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879336" cy="4353560"/>
            </a:xfrm>
            <a:custGeom>
              <a:avLst/>
              <a:gdLst/>
              <a:ahLst/>
              <a:cxnLst/>
              <a:rect r="r" b="b" t="t" l="l"/>
              <a:pathLst>
                <a:path h="4353560" w="6879336">
                  <a:moveTo>
                    <a:pt x="0" y="0"/>
                  </a:moveTo>
                  <a:lnTo>
                    <a:pt x="6879336" y="0"/>
                  </a:lnTo>
                  <a:lnTo>
                    <a:pt x="6879336" y="4353560"/>
                  </a:lnTo>
                  <a:lnTo>
                    <a:pt x="0" y="4353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0023724" y="1505098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023724" y="3562869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023724" y="5620855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023724" y="7678626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453492" y="5511675"/>
            <a:ext cx="5354412" cy="1353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9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Muhammed’in (sav) soyu ona dayanır.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453492" y="3453703"/>
            <a:ext cx="5610758" cy="1353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9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Kur’an’da Hz. İbrahim’den hanif bir Müslüman olarak bahsedilir.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453492" y="7569460"/>
            <a:ext cx="6133967" cy="1353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9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Kâbe’yi oğlu Hz. İsmail ile yeniden inşa eden de Hz. İbrahim’dir.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453492" y="1395932"/>
            <a:ext cx="6560963" cy="1353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9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İbrahim peygamberliği boyunca inkârcılara karşı cesaretle mücadele eder.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991856" y="7630678"/>
            <a:ext cx="1027943" cy="3396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5"/>
              </a:lnSpc>
            </a:pPr>
            <a:r>
              <a:rPr lang="en-US" sz="1803" spc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Görsel: 4.2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193006" y="9445842"/>
            <a:ext cx="248088" cy="31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767676"/>
                </a:solidFill>
                <a:latin typeface="Aptos"/>
                <a:ea typeface="Aptos"/>
                <a:cs typeface="Aptos"/>
                <a:sym typeface="Aptos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9895122"/>
            <a:ext cx="18288000" cy="391878"/>
          </a:xfrm>
          <a:custGeom>
            <a:avLst/>
            <a:gdLst/>
            <a:ahLst/>
            <a:cxnLst/>
            <a:rect r="r" b="b" t="t" l="l"/>
            <a:pathLst>
              <a:path h="391878" w="18288000">
                <a:moveTo>
                  <a:pt x="0" y="0"/>
                </a:moveTo>
                <a:lnTo>
                  <a:pt x="18288000" y="0"/>
                </a:lnTo>
                <a:lnTo>
                  <a:pt x="18288000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708849" y="3088115"/>
            <a:ext cx="2644902" cy="6553576"/>
            <a:chOff x="0" y="0"/>
            <a:chExt cx="2351024" cy="582540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351024" cy="5825363"/>
            </a:xfrm>
            <a:custGeom>
              <a:avLst/>
              <a:gdLst/>
              <a:ahLst/>
              <a:cxnLst/>
              <a:rect r="r" b="b" t="t" l="l"/>
              <a:pathLst>
                <a:path h="5825363" w="2351024">
                  <a:moveTo>
                    <a:pt x="0" y="0"/>
                  </a:moveTo>
                  <a:lnTo>
                    <a:pt x="0" y="5825363"/>
                  </a:lnTo>
                  <a:lnTo>
                    <a:pt x="2351024" y="5825363"/>
                  </a:lnTo>
                  <a:lnTo>
                    <a:pt x="2351024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5752533" y="1488810"/>
            <a:ext cx="6866958" cy="6144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11"/>
              </a:lnSpc>
            </a:pPr>
            <a:r>
              <a:rPr lang="en-US" b="true" sz="3293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Hz. İbrahim kıssasından çıkarılabilecek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388663" y="1992301"/>
            <a:ext cx="1395746" cy="6144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11"/>
              </a:lnSpc>
            </a:pPr>
            <a:r>
              <a:rPr lang="en-US" b="true" sz="3293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öğütler: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973382" y="8040995"/>
            <a:ext cx="88111" cy="563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13"/>
              </a:lnSpc>
            </a:pPr>
            <a:r>
              <a:rPr lang="en-US" sz="30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194042" y="8499024"/>
            <a:ext cx="5110453" cy="562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düşünülen şeyler gerçekleşebilir.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001061" y="3269113"/>
            <a:ext cx="7591306" cy="962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1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En yakınları şirke bulaşmış olsa bile insan, bu en büyük günahı asla işlememelidir.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301098" y="4896360"/>
            <a:ext cx="5780994" cy="9632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4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İnsan, inandığı değerleri savunurken cesur ve kararlı olmalıdır.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220517" y="6266445"/>
            <a:ext cx="5799296" cy="10201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İnsan, atalarını veya başkalarını körü körüne</a:t>
            </a: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taklit</a:t>
            </a: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etmemelidir.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194042" y="8040995"/>
            <a:ext cx="5306820" cy="563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13"/>
              </a:lnSpc>
            </a:pPr>
            <a:r>
              <a:rPr lang="en-US" sz="30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Allah(cc)dilerseimkânsızolduğu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133399" y="3790755"/>
            <a:ext cx="271177" cy="499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b="true" sz="2700" spc="2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085964" y="8265543"/>
            <a:ext cx="291465" cy="4608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4.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124255" y="5266811"/>
            <a:ext cx="291465" cy="4608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2.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095494" y="6650798"/>
            <a:ext cx="291465" cy="4608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3.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7280831" y="9430326"/>
            <a:ext cx="248345" cy="314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5"/>
              </a:lnSpc>
            </a:pPr>
            <a:r>
              <a:rPr lang="en-US" sz="1803">
                <a:solidFill>
                  <a:srgbClr val="767676"/>
                </a:solidFill>
                <a:latin typeface="Aptos"/>
                <a:ea typeface="Aptos"/>
                <a:cs typeface="Aptos"/>
                <a:sym typeface="Aptos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9895122"/>
            <a:ext cx="18288000" cy="391878"/>
          </a:xfrm>
          <a:custGeom>
            <a:avLst/>
            <a:gdLst/>
            <a:ahLst/>
            <a:cxnLst/>
            <a:rect r="r" b="b" t="t" l="l"/>
            <a:pathLst>
              <a:path h="391878" w="18288000">
                <a:moveTo>
                  <a:pt x="0" y="0"/>
                </a:moveTo>
                <a:lnTo>
                  <a:pt x="18288000" y="0"/>
                </a:lnTo>
                <a:lnTo>
                  <a:pt x="18288000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507831" y="2990102"/>
            <a:ext cx="6229350" cy="6034283"/>
            <a:chOff x="0" y="0"/>
            <a:chExt cx="5537200" cy="536380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537200" cy="5363845"/>
            </a:xfrm>
            <a:custGeom>
              <a:avLst/>
              <a:gdLst/>
              <a:ahLst/>
              <a:cxnLst/>
              <a:rect r="r" b="b" t="t" l="l"/>
              <a:pathLst>
                <a:path h="5363845" w="5537200">
                  <a:moveTo>
                    <a:pt x="0" y="0"/>
                  </a:moveTo>
                  <a:lnTo>
                    <a:pt x="5537200" y="0"/>
                  </a:lnTo>
                  <a:lnTo>
                    <a:pt x="5537200" y="5363845"/>
                  </a:lnTo>
                  <a:lnTo>
                    <a:pt x="0" y="53638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8156448" y="2548890"/>
            <a:ext cx="8502777" cy="5668137"/>
            <a:chOff x="0" y="0"/>
            <a:chExt cx="7558024" cy="503834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558024" cy="5038344"/>
            </a:xfrm>
            <a:custGeom>
              <a:avLst/>
              <a:gdLst/>
              <a:ahLst/>
              <a:cxnLst/>
              <a:rect r="r" b="b" t="t" l="l"/>
              <a:pathLst>
                <a:path h="5038344" w="7558024">
                  <a:moveTo>
                    <a:pt x="0" y="0"/>
                  </a:moveTo>
                  <a:lnTo>
                    <a:pt x="7558024" y="0"/>
                  </a:lnTo>
                  <a:lnTo>
                    <a:pt x="7558024" y="5038344"/>
                  </a:lnTo>
                  <a:lnTo>
                    <a:pt x="0" y="50383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1220267" y="1302258"/>
            <a:ext cx="1780965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Hz. Musa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819595" y="3835489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819595" y="5207075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819595" y="6579060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249363" y="3716784"/>
            <a:ext cx="3628796" cy="41065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1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Kur’an’da adı en çok geçen peygamberdir. İsrailoğullarına gönderilmiştir.</a:t>
            </a:r>
          </a:p>
          <a:p>
            <a:pPr algn="l">
              <a:lnSpc>
                <a:spcPts val="5401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Allah (cc), Hz. Musa’ya Tevrat’ı indirmiştir.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942625" y="8629574"/>
            <a:ext cx="1022928" cy="339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Görsel: 4.3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7460468" y="9283994"/>
            <a:ext cx="248088" cy="31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767676"/>
                </a:solidFill>
                <a:latin typeface="Aptos"/>
                <a:ea typeface="Aptos"/>
                <a:cs typeface="Aptos"/>
                <a:sym typeface="Aptos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9895122"/>
            <a:ext cx="18288000" cy="391878"/>
          </a:xfrm>
          <a:custGeom>
            <a:avLst/>
            <a:gdLst/>
            <a:ahLst/>
            <a:cxnLst/>
            <a:rect r="r" b="b" t="t" l="l"/>
            <a:pathLst>
              <a:path h="391878" w="18288000">
                <a:moveTo>
                  <a:pt x="0" y="0"/>
                </a:moveTo>
                <a:lnTo>
                  <a:pt x="18288000" y="0"/>
                </a:lnTo>
                <a:lnTo>
                  <a:pt x="18288000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1009376" y="3933906"/>
            <a:ext cx="6555491" cy="5775765"/>
            <a:chOff x="0" y="0"/>
            <a:chExt cx="5827103" cy="513401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827141" cy="5133975"/>
            </a:xfrm>
            <a:custGeom>
              <a:avLst/>
              <a:gdLst/>
              <a:ahLst/>
              <a:cxnLst/>
              <a:rect r="r" b="b" t="t" l="l"/>
              <a:pathLst>
                <a:path h="5133975" w="5827141">
                  <a:moveTo>
                    <a:pt x="0" y="0"/>
                  </a:moveTo>
                  <a:lnTo>
                    <a:pt x="5827141" y="0"/>
                  </a:lnTo>
                  <a:lnTo>
                    <a:pt x="5827141" y="5133975"/>
                  </a:lnTo>
                  <a:lnTo>
                    <a:pt x="0" y="51339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5400000">
            <a:off x="3820035" y="2372568"/>
            <a:ext cx="2987959" cy="10286986"/>
            <a:chOff x="0" y="0"/>
            <a:chExt cx="2655964" cy="914398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655951" cy="9144000"/>
            </a:xfrm>
            <a:custGeom>
              <a:avLst/>
              <a:gdLst/>
              <a:ahLst/>
              <a:cxnLst/>
              <a:rect r="r" b="b" t="t" l="l"/>
              <a:pathLst>
                <a:path h="9144000" w="2655951">
                  <a:moveTo>
                    <a:pt x="0" y="9144000"/>
                  </a:moveTo>
                  <a:lnTo>
                    <a:pt x="2655951" y="9144000"/>
                  </a:lnTo>
                  <a:lnTo>
                    <a:pt x="2655951" y="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-1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12056364" y="4845368"/>
            <a:ext cx="4627650" cy="3073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b="true" sz="27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“Onu emzir, başına bir şey gelmesinden korktuğun zaman onu denize (Nil’e) bırak, korkma, üzülme. Çünkü biz onu sana döndüreceğiz ve onu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268962" y="8036700"/>
            <a:ext cx="4116457" cy="499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b="true" sz="27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peygamberlerden kılacağız.”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5776072" y="8632336"/>
            <a:ext cx="61651" cy="393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8"/>
              </a:lnSpc>
            </a:pPr>
            <a:r>
              <a:rPr lang="en-US" sz="2105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5090272" y="8632336"/>
            <a:ext cx="1430393" cy="393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8"/>
              </a:lnSpc>
            </a:pPr>
            <a:r>
              <a:rPr lang="en-US" sz="2105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(Kasas</a:t>
            </a:r>
            <a:r>
              <a:rPr lang="en-US" sz="2105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105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28/7.)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80160" y="1426045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80160" y="3483816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80160" y="5541602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09928" y="5537211"/>
            <a:ext cx="8588488" cy="562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Musa doğunca annesine Allah (cc) şöyle vahyeder: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709928" y="1316865"/>
            <a:ext cx="8814002" cy="1353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9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Musa’nın doğduğu dönemde Mısır’ı Firavun denilen krallar yönetmektedir.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709928" y="3736600"/>
            <a:ext cx="9529334" cy="9915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3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Firavun, gördüğü bir rüya üzerine İsrailoğullarından dünyaya gelen tüm erkek çocukların öldürülmesini emreder.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7185191" y="9463216"/>
            <a:ext cx="248088" cy="31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767676"/>
                </a:solidFill>
                <a:latin typeface="Aptos"/>
                <a:ea typeface="Aptos"/>
                <a:cs typeface="Aptos"/>
                <a:sym typeface="Aptos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9906895"/>
            <a:ext cx="18288000" cy="380105"/>
          </a:xfrm>
          <a:custGeom>
            <a:avLst/>
            <a:gdLst/>
            <a:ahLst/>
            <a:cxnLst/>
            <a:rect r="r" b="b" t="t" l="l"/>
            <a:pathLst>
              <a:path h="380105" w="18288000">
                <a:moveTo>
                  <a:pt x="0" y="0"/>
                </a:moveTo>
                <a:lnTo>
                  <a:pt x="18288000" y="0"/>
                </a:lnTo>
                <a:lnTo>
                  <a:pt x="18288000" y="380105"/>
                </a:lnTo>
                <a:lnTo>
                  <a:pt x="0" y="3801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174558" y="1141671"/>
            <a:ext cx="13938885" cy="1219195"/>
            <a:chOff x="0" y="0"/>
            <a:chExt cx="12390120" cy="108372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390120" cy="1083691"/>
            </a:xfrm>
            <a:custGeom>
              <a:avLst/>
              <a:gdLst/>
              <a:ahLst/>
              <a:cxnLst/>
              <a:rect r="r" b="b" t="t" l="l"/>
              <a:pathLst>
                <a:path h="1083691" w="12390120">
                  <a:moveTo>
                    <a:pt x="0" y="0"/>
                  </a:moveTo>
                  <a:lnTo>
                    <a:pt x="12390120" y="0"/>
                  </a:lnTo>
                  <a:lnTo>
                    <a:pt x="12390120" y="1083691"/>
                  </a:lnTo>
                  <a:lnTo>
                    <a:pt x="0" y="10836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-3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331720" y="8294694"/>
            <a:ext cx="13938885" cy="1219195"/>
            <a:chOff x="0" y="0"/>
            <a:chExt cx="12390120" cy="108372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390120" cy="1083691"/>
            </a:xfrm>
            <a:custGeom>
              <a:avLst/>
              <a:gdLst/>
              <a:ahLst/>
              <a:cxnLst/>
              <a:rect r="r" b="b" t="t" l="l"/>
              <a:pathLst>
                <a:path h="1083691" w="12390120">
                  <a:moveTo>
                    <a:pt x="0" y="0"/>
                  </a:moveTo>
                  <a:lnTo>
                    <a:pt x="12390120" y="0"/>
                  </a:lnTo>
                  <a:lnTo>
                    <a:pt x="12390120" y="1083691"/>
                  </a:lnTo>
                  <a:lnTo>
                    <a:pt x="0" y="10836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-3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2949326" y="2673615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949326" y="4731587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949326" y="6789372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379094" y="6680206"/>
            <a:ext cx="11615723" cy="1353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9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Musa’nın annesi saraya süt anne olarak kabul edilir ve böylece oğluna kavuşur.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379094" y="4622421"/>
            <a:ext cx="11796946" cy="1353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9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Sandık Firavun’un sarayına kadar gelir. Nehirden sandığı çıkaran Firavun’un karısı çocuğu evlat edinir.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379094" y="2564449"/>
            <a:ext cx="12028489" cy="1353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9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Bunun üzerine annesi oğlunu bir sandığa koyarak nehre bırakır ve kızına onu takip etmesini söyler.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7468283" y="9457730"/>
            <a:ext cx="248088" cy="31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767676"/>
                </a:solidFill>
                <a:latin typeface="Aptos"/>
                <a:ea typeface="Aptos"/>
                <a:cs typeface="Aptos"/>
                <a:sym typeface="Aptos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9895122"/>
            <a:ext cx="18288000" cy="391878"/>
          </a:xfrm>
          <a:custGeom>
            <a:avLst/>
            <a:gdLst/>
            <a:ahLst/>
            <a:cxnLst/>
            <a:rect r="r" b="b" t="t" l="l"/>
            <a:pathLst>
              <a:path h="391878" w="18288000">
                <a:moveTo>
                  <a:pt x="0" y="0"/>
                </a:moveTo>
                <a:lnTo>
                  <a:pt x="18288000" y="0"/>
                </a:lnTo>
                <a:lnTo>
                  <a:pt x="18288000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548629" y="1362070"/>
            <a:ext cx="11358948" cy="7967667"/>
            <a:chOff x="0" y="0"/>
            <a:chExt cx="10096843" cy="708237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096881" cy="7082409"/>
            </a:xfrm>
            <a:custGeom>
              <a:avLst/>
              <a:gdLst/>
              <a:ahLst/>
              <a:cxnLst/>
              <a:rect r="r" b="b" t="t" l="l"/>
              <a:pathLst>
                <a:path h="7082409" w="10096881">
                  <a:moveTo>
                    <a:pt x="0" y="0"/>
                  </a:moveTo>
                  <a:lnTo>
                    <a:pt x="10096881" y="0"/>
                  </a:lnTo>
                  <a:lnTo>
                    <a:pt x="10096881" y="7082409"/>
                  </a:lnTo>
                  <a:lnTo>
                    <a:pt x="0" y="70824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3603693" y="3562069"/>
            <a:ext cx="136446" cy="5269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13"/>
              </a:lnSpc>
            </a:pPr>
            <a:r>
              <a:rPr lang="en-US" sz="300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033461" y="3443421"/>
            <a:ext cx="11111060" cy="34217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5"/>
              </a:lnSpc>
            </a:pPr>
            <a:r>
              <a:rPr lang="en-US" sz="30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Sarayda güven içinde büyüyen Hz. Musa olgunluk çağına gelince Medyen şehrine gider.</a:t>
            </a:r>
          </a:p>
          <a:p>
            <a:pPr algn="l">
              <a:lnSpc>
                <a:spcPts val="5405"/>
              </a:lnSpc>
            </a:pPr>
            <a:r>
              <a:rPr lang="en-US" sz="30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Orada çobanlık yapmaya başlar ve evlenir.</a:t>
            </a:r>
          </a:p>
          <a:p>
            <a:pPr algn="l">
              <a:lnSpc>
                <a:spcPts val="5405"/>
              </a:lnSpc>
            </a:pPr>
            <a:r>
              <a:rPr lang="en-US" sz="30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On yıl sonra ailesiyle Mısır’a dönmeye karar verir. Yolculuk esnasında Yüce Allah onu Firavun’u uyarması için peygamber olarak görevlendirir.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603693" y="4820169"/>
            <a:ext cx="136288" cy="1327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404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•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7505802" y="9313283"/>
            <a:ext cx="248345" cy="314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5"/>
              </a:lnSpc>
            </a:pPr>
            <a:r>
              <a:rPr lang="en-US" sz="1803">
                <a:solidFill>
                  <a:srgbClr val="767676"/>
                </a:solidFill>
                <a:latin typeface="Aptos"/>
                <a:ea typeface="Aptos"/>
                <a:cs typeface="Aptos"/>
                <a:sym typeface="Aptos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9895122"/>
            <a:ext cx="18288000" cy="391878"/>
          </a:xfrm>
          <a:custGeom>
            <a:avLst/>
            <a:gdLst/>
            <a:ahLst/>
            <a:cxnLst/>
            <a:rect r="r" b="b" t="t" l="l"/>
            <a:pathLst>
              <a:path h="391878" w="18288000">
                <a:moveTo>
                  <a:pt x="0" y="0"/>
                </a:moveTo>
                <a:lnTo>
                  <a:pt x="18288000" y="0"/>
                </a:lnTo>
                <a:lnTo>
                  <a:pt x="18288000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4202425" y="3506881"/>
            <a:ext cx="5941700" cy="5905695"/>
            <a:chOff x="0" y="0"/>
            <a:chExt cx="5281511" cy="524950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281549" cy="5249545"/>
            </a:xfrm>
            <a:custGeom>
              <a:avLst/>
              <a:gdLst/>
              <a:ahLst/>
              <a:cxnLst/>
              <a:rect r="r" b="b" t="t" l="l"/>
              <a:pathLst>
                <a:path h="5249545" w="5281549">
                  <a:moveTo>
                    <a:pt x="0" y="0"/>
                  </a:moveTo>
                  <a:lnTo>
                    <a:pt x="5281549" y="0"/>
                  </a:lnTo>
                  <a:lnTo>
                    <a:pt x="5281549" y="5249545"/>
                  </a:lnTo>
                  <a:lnTo>
                    <a:pt x="0" y="52495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642262" y="1586822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790306" y="5609411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072073" y="1839606"/>
            <a:ext cx="6048142" cy="16778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3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Musa kendisi gibi peygamber olarak görevlendirilen kardeşi Hz. Harun’la Firavun’u Hakk’a davet eder.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220074" y="5490720"/>
            <a:ext cx="5672352" cy="20491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1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Firavun ise hem bu daveti reddeder hem de İsrailoğulları üzerindeki baskıyı artırır.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459925" y="4594293"/>
            <a:ext cx="3573475" cy="2456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b="true" sz="27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“Firavun'a gidin. Çünkü o, iyiden iyiye azdı.Ona yumuşak söz söyleyin. Belki o, aklını başına alır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258111" y="7168520"/>
            <a:ext cx="1865962" cy="499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b="true" sz="27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veya korkar.”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071927" y="7810062"/>
            <a:ext cx="1908053" cy="4692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53"/>
              </a:lnSpc>
            </a:pPr>
            <a:r>
              <a:rPr lang="en-US" sz="21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(Taha 20/43-44.)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7437994" y="9445842"/>
            <a:ext cx="248088" cy="31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767676"/>
                </a:solidFill>
                <a:latin typeface="Aptos"/>
                <a:ea typeface="Aptos"/>
                <a:cs typeface="Aptos"/>
                <a:sym typeface="Aptos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9895122"/>
            <a:ext cx="18288000" cy="391878"/>
          </a:xfrm>
          <a:custGeom>
            <a:avLst/>
            <a:gdLst/>
            <a:ahLst/>
            <a:cxnLst/>
            <a:rect r="r" b="b" t="t" l="l"/>
            <a:pathLst>
              <a:path h="391878" w="18288000">
                <a:moveTo>
                  <a:pt x="0" y="0"/>
                </a:moveTo>
                <a:lnTo>
                  <a:pt x="18288000" y="0"/>
                </a:lnTo>
                <a:lnTo>
                  <a:pt x="18288000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-5400000">
            <a:off x="4293980" y="-3560745"/>
            <a:ext cx="9191420" cy="17367885"/>
            <a:chOff x="0" y="0"/>
            <a:chExt cx="8170151" cy="1543812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70164" cy="15438120"/>
            </a:xfrm>
            <a:custGeom>
              <a:avLst/>
              <a:gdLst/>
              <a:ahLst/>
              <a:cxnLst/>
              <a:rect r="r" b="b" t="t" l="l"/>
              <a:pathLst>
                <a:path h="15438120" w="8170164">
                  <a:moveTo>
                    <a:pt x="8170164" y="0"/>
                  </a:moveTo>
                  <a:lnTo>
                    <a:pt x="0" y="0"/>
                  </a:lnTo>
                  <a:lnTo>
                    <a:pt x="0" y="15438120"/>
                  </a:lnTo>
                  <a:lnTo>
                    <a:pt x="8170164" y="1543812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4509892" y="2722964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509892" y="3990361"/>
            <a:ext cx="136288" cy="1316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39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•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509892" y="6152907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939660" y="2975748"/>
            <a:ext cx="9057375" cy="44214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3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Bunun üzerine Allah (cc) Hz. Musa’ya İsrailoğullarıyla birlikte Mısır’dan ayrılmayı emreder.</a:t>
            </a:r>
          </a:p>
          <a:p>
            <a:pPr algn="l">
              <a:lnSpc>
                <a:spcPts val="539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Firavun ve ordusu onların peşine düşer.</a:t>
            </a:r>
          </a:p>
          <a:p>
            <a:pPr algn="l">
              <a:lnSpc>
                <a:spcPts val="539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Kızıldeniz’in kıyısına geldiklerinde Yüce Allah’ın emriyle Hz. Musa asasını yere vurur ve denizin suları ikiye ayrılır. İsrailoğulları güvenle karşı kıyıya geçer. Peşlerinden giden Firavun ve ordusu ise denizin sularına kapılarak boğulur.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7437994" y="9405152"/>
            <a:ext cx="248088" cy="31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767676"/>
                </a:solidFill>
                <a:latin typeface="Aptos"/>
                <a:ea typeface="Aptos"/>
                <a:cs typeface="Aptos"/>
                <a:sym typeface="Aptos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9895122"/>
            <a:ext cx="18288000" cy="391878"/>
          </a:xfrm>
          <a:custGeom>
            <a:avLst/>
            <a:gdLst/>
            <a:ahLst/>
            <a:cxnLst/>
            <a:rect r="r" b="b" t="t" l="l"/>
            <a:pathLst>
              <a:path h="391878" w="18288000">
                <a:moveTo>
                  <a:pt x="0" y="0"/>
                </a:moveTo>
                <a:lnTo>
                  <a:pt x="18288000" y="0"/>
                </a:lnTo>
                <a:lnTo>
                  <a:pt x="18288000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747015" y="1737360"/>
            <a:ext cx="12793985" cy="6812280"/>
            <a:chOff x="0" y="0"/>
            <a:chExt cx="11372431" cy="605536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1372469" cy="6055360"/>
            </a:xfrm>
            <a:custGeom>
              <a:avLst/>
              <a:gdLst/>
              <a:ahLst/>
              <a:cxnLst/>
              <a:rect r="r" b="b" t="t" l="l"/>
              <a:pathLst>
                <a:path h="6055360" w="11372469">
                  <a:moveTo>
                    <a:pt x="0" y="0"/>
                  </a:moveTo>
                  <a:lnTo>
                    <a:pt x="11372469" y="0"/>
                  </a:lnTo>
                  <a:lnTo>
                    <a:pt x="11372469" y="6055360"/>
                  </a:lnTo>
                  <a:lnTo>
                    <a:pt x="0" y="60553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3943736" y="4224480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943736" y="6282266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373504" y="6163575"/>
            <a:ext cx="6532145" cy="13635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4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Halkına hem peygamberlik yapar hem de onları Firavun’un zulmünden kurtarır.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373504" y="4105789"/>
            <a:ext cx="6634944" cy="1363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1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Musa peygamberliği boyunca görevini sabırla yerine getirir.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7572868" y="9445842"/>
            <a:ext cx="248088" cy="31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767676"/>
                </a:solidFill>
                <a:latin typeface="Aptos"/>
                <a:ea typeface="Aptos"/>
                <a:cs typeface="Aptos"/>
                <a:sym typeface="Aptos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9895122"/>
            <a:ext cx="18288000" cy="391878"/>
          </a:xfrm>
          <a:custGeom>
            <a:avLst/>
            <a:gdLst/>
            <a:ahLst/>
            <a:cxnLst/>
            <a:rect r="r" b="b" t="t" l="l"/>
            <a:pathLst>
              <a:path h="391878" w="18288000">
                <a:moveTo>
                  <a:pt x="0" y="0"/>
                </a:moveTo>
                <a:lnTo>
                  <a:pt x="18288000" y="0"/>
                </a:lnTo>
                <a:lnTo>
                  <a:pt x="18288000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-9967080">
            <a:off x="6860757" y="1859975"/>
            <a:ext cx="3775729" cy="7490608"/>
            <a:chOff x="0" y="0"/>
            <a:chExt cx="3356204" cy="665831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356229" cy="6658356"/>
            </a:xfrm>
            <a:custGeom>
              <a:avLst/>
              <a:gdLst/>
              <a:ahLst/>
              <a:cxnLst/>
              <a:rect r="r" b="b" t="t" l="l"/>
              <a:pathLst>
                <a:path h="6658356" w="3356229">
                  <a:moveTo>
                    <a:pt x="3356229" y="6649974"/>
                  </a:moveTo>
                  <a:lnTo>
                    <a:pt x="3339592" y="0"/>
                  </a:lnTo>
                  <a:lnTo>
                    <a:pt x="0" y="8382"/>
                  </a:lnTo>
                  <a:lnTo>
                    <a:pt x="16637" y="6658356"/>
                  </a:lnTo>
                  <a:lnTo>
                    <a:pt x="3356229" y="6649975"/>
                  </a:lnTo>
                  <a:close/>
                </a:path>
              </a:pathLst>
            </a:custGeom>
            <a:blipFill>
              <a:blip r:embed="rId5"/>
              <a:stretch>
                <a:fillRect l="-2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5244470" y="824541"/>
            <a:ext cx="7877399" cy="6144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11"/>
              </a:lnSpc>
            </a:pPr>
            <a:r>
              <a:rPr lang="en-US" b="true" sz="3293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Hz. Musa kıssasından çıkarılabilecek öğütler: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594996" y="8071085"/>
            <a:ext cx="4639666" cy="962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1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Peygamberler gönderildikleri toplumlaraöncülük eder.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461636" y="3803080"/>
            <a:ext cx="5989477" cy="142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1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İnsanlara doğru ve güzel olanı anlatırkenyumuşak ve nazik bir üslup kullanılmalıdır.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061843" y="6116141"/>
            <a:ext cx="88111" cy="563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13"/>
              </a:lnSpc>
            </a:pPr>
            <a:r>
              <a:rPr lang="en-US" sz="30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282489" y="6574284"/>
            <a:ext cx="1879621" cy="562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cezalandırır.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044298" y="2082294"/>
            <a:ext cx="6493197" cy="562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Allah’a (cc) hiçbir şey şirk koşulmamalıdır.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282489" y="6116141"/>
            <a:ext cx="5835472" cy="563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13"/>
              </a:lnSpc>
            </a:pPr>
            <a:r>
              <a:rPr lang="en-US" sz="30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Allah(cc)zulüm ve haksızlık edenleri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406008" y="2392109"/>
            <a:ext cx="270720" cy="499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85"/>
              </a:lnSpc>
            </a:pPr>
            <a:r>
              <a:rPr lang="en-US" b="true" sz="2703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491222" y="5997516"/>
            <a:ext cx="270591" cy="499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b="true" sz="27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857293" y="8251584"/>
            <a:ext cx="270591" cy="499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b="true" sz="27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758548" y="4669350"/>
            <a:ext cx="270591" cy="499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b="true" sz="27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7397417" y="9445842"/>
            <a:ext cx="248088" cy="31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767676"/>
                </a:solidFill>
                <a:latin typeface="Aptos"/>
                <a:ea typeface="Aptos"/>
                <a:cs typeface="Aptos"/>
                <a:sym typeface="Aptos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48949" y="2324805"/>
            <a:ext cx="14321976" cy="6964870"/>
            <a:chOff x="0" y="0"/>
            <a:chExt cx="12730645" cy="619099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730607" cy="6190996"/>
            </a:xfrm>
            <a:custGeom>
              <a:avLst/>
              <a:gdLst/>
              <a:ahLst/>
              <a:cxnLst/>
              <a:rect r="r" b="b" t="t" l="l"/>
              <a:pathLst>
                <a:path h="6190996" w="12730607">
                  <a:moveTo>
                    <a:pt x="0" y="0"/>
                  </a:moveTo>
                  <a:lnTo>
                    <a:pt x="12730607" y="0"/>
                  </a:lnTo>
                  <a:lnTo>
                    <a:pt x="12730607" y="6190996"/>
                  </a:lnTo>
                  <a:lnTo>
                    <a:pt x="0" y="61909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9895122"/>
            <a:ext cx="18288000" cy="391878"/>
          </a:xfrm>
          <a:custGeom>
            <a:avLst/>
            <a:gdLst/>
            <a:ahLst/>
            <a:cxnLst/>
            <a:rect r="r" b="b" t="t" l="l"/>
            <a:pathLst>
              <a:path h="391878" w="18288000">
                <a:moveTo>
                  <a:pt x="0" y="0"/>
                </a:moveTo>
                <a:lnTo>
                  <a:pt x="18288000" y="0"/>
                </a:lnTo>
                <a:lnTo>
                  <a:pt x="18288000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193292" y="1239207"/>
            <a:ext cx="1247785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b="true" sz="3603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Hz. İsa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51610" y="3766909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51610" y="5138880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451610" y="7196666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881835" y="7087500"/>
            <a:ext cx="6970600" cy="1353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9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Allah (cc) Hz. İsa’ya kutsal kitap olarak İncil’i indirmiştir.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881835" y="5029714"/>
            <a:ext cx="7253678" cy="1353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9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Kur’an-ı Kerim’de ve hadislerde en çok övülen kadınlardan biri olan Hz. Meryem’in oğludur.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881835" y="3762504"/>
            <a:ext cx="7124019" cy="562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İsrailoğullarına gönderilmiş bir peygamberdir.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290804" y="7801742"/>
            <a:ext cx="3510524" cy="499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b="true" sz="27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kadınlarına üstün kıldı.”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598146" y="6566730"/>
            <a:ext cx="5000139" cy="499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b="true" sz="27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“Ey Meryem! Allah seni seçti. Seni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975336" y="7183565"/>
            <a:ext cx="4154019" cy="499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5"/>
              </a:lnSpc>
            </a:pPr>
            <a:r>
              <a:rPr lang="en-US" b="true" sz="2703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tertemiz yaptı ve seni dünya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6070966" y="8397335"/>
            <a:ext cx="1409076" cy="393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8"/>
              </a:lnSpc>
            </a:pPr>
            <a:r>
              <a:rPr lang="en-US" sz="2105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(Araf</a:t>
            </a:r>
            <a:r>
              <a:rPr lang="en-US" sz="2105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105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7/127.)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7393217" y="9527224"/>
            <a:ext cx="248088" cy="31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767676"/>
                </a:solidFill>
                <a:latin typeface="Aptos"/>
                <a:ea typeface="Aptos"/>
                <a:cs typeface="Aptos"/>
                <a:sym typeface="Aptos"/>
              </a:rP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9895122"/>
            <a:ext cx="18288000" cy="391878"/>
          </a:xfrm>
          <a:custGeom>
            <a:avLst/>
            <a:gdLst/>
            <a:ahLst/>
            <a:cxnLst/>
            <a:rect r="r" b="b" t="t" l="l"/>
            <a:pathLst>
              <a:path h="391878" w="18288000">
                <a:moveTo>
                  <a:pt x="0" y="0"/>
                </a:moveTo>
                <a:lnTo>
                  <a:pt x="18288000" y="0"/>
                </a:lnTo>
                <a:lnTo>
                  <a:pt x="18288000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493515" y="1480971"/>
            <a:ext cx="15300955" cy="7440930"/>
            <a:chOff x="0" y="0"/>
            <a:chExt cx="13600849" cy="661416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3600812" cy="6614160"/>
            </a:xfrm>
            <a:custGeom>
              <a:avLst/>
              <a:gdLst/>
              <a:ahLst/>
              <a:cxnLst/>
              <a:rect r="r" b="b" t="t" l="l"/>
              <a:pathLst>
                <a:path h="6614160" w="13600812">
                  <a:moveTo>
                    <a:pt x="0" y="0"/>
                  </a:moveTo>
                  <a:lnTo>
                    <a:pt x="13600812" y="0"/>
                  </a:lnTo>
                  <a:lnTo>
                    <a:pt x="13600812" y="6614160"/>
                  </a:lnTo>
                  <a:lnTo>
                    <a:pt x="0" y="66141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2444691" y="2655913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874459" y="4023493"/>
            <a:ext cx="3031065" cy="562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etmeye davet eder.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74459" y="8139208"/>
            <a:ext cx="3145936" cy="562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peygamberini korur.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874459" y="6081279"/>
            <a:ext cx="4637722" cy="562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verir ve Hz. İsa’ya tuzak kurar.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874459" y="2908683"/>
            <a:ext cx="6819109" cy="9915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3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İsa, İsrailoğullarını helaller ve haramlar konusunda uyarır yalnızca Allah’a (cc) iman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874459" y="5394722"/>
            <a:ext cx="7199771" cy="563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13"/>
              </a:lnSpc>
            </a:pPr>
            <a:r>
              <a:rPr lang="en-US" sz="30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Ancak İsrailoğulları bu davete tehditle karşılık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874459" y="7452493"/>
            <a:ext cx="7316186" cy="563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13"/>
              </a:lnSpc>
            </a:pPr>
            <a:r>
              <a:rPr lang="en-US" sz="30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Allah (cc) onların bu tuzaklarını boşa çıkarır ve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444691" y="5399056"/>
            <a:ext cx="136446" cy="5269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13"/>
              </a:lnSpc>
            </a:pPr>
            <a:r>
              <a:rPr lang="en-US" sz="300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444691" y="7456842"/>
            <a:ext cx="136446" cy="5269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13"/>
              </a:lnSpc>
            </a:pPr>
            <a:r>
              <a:rPr lang="en-US" sz="300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348068" y="9468245"/>
            <a:ext cx="248088" cy="31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767676"/>
                </a:solidFill>
                <a:latin typeface="Aptos"/>
                <a:ea typeface="Aptos"/>
                <a:cs typeface="Aptos"/>
                <a:sym typeface="Aptos"/>
              </a:rP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9895122"/>
            <a:ext cx="18288000" cy="391878"/>
          </a:xfrm>
          <a:custGeom>
            <a:avLst/>
            <a:gdLst/>
            <a:ahLst/>
            <a:cxnLst/>
            <a:rect r="r" b="b" t="t" l="l"/>
            <a:pathLst>
              <a:path h="391878" w="18288000">
                <a:moveTo>
                  <a:pt x="0" y="0"/>
                </a:moveTo>
                <a:lnTo>
                  <a:pt x="18288000" y="0"/>
                </a:lnTo>
                <a:lnTo>
                  <a:pt x="18288000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279117" y="1361413"/>
            <a:ext cx="15980669" cy="7564188"/>
            <a:chOff x="0" y="0"/>
            <a:chExt cx="14205039" cy="672372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205077" cy="6723761"/>
            </a:xfrm>
            <a:custGeom>
              <a:avLst/>
              <a:gdLst/>
              <a:ahLst/>
              <a:cxnLst/>
              <a:rect r="r" b="b" t="t" l="l"/>
              <a:pathLst>
                <a:path h="6723761" w="14205077">
                  <a:moveTo>
                    <a:pt x="0" y="0"/>
                  </a:moveTo>
                  <a:lnTo>
                    <a:pt x="0" y="6723761"/>
                  </a:lnTo>
                  <a:lnTo>
                    <a:pt x="14205077" y="6723761"/>
                  </a:lnTo>
                  <a:lnTo>
                    <a:pt x="14205077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3189356" y="3409517"/>
            <a:ext cx="3743668" cy="34213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1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peygamberliği boyunca İsrailoğullarına sabırla yaklaşmış, onların tehditlerine boyun eğmemiştir.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425814" y="3409517"/>
            <a:ext cx="3559874" cy="2734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1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kendisinden sonra Hz. Muhammed’in (sav) peygamber olacağını müjdelemiştir.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7482942" y="9445842"/>
            <a:ext cx="248088" cy="31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767676"/>
                </a:solidFill>
                <a:latin typeface="Aptos"/>
                <a:ea typeface="Aptos"/>
                <a:cs typeface="Aptos"/>
                <a:sym typeface="Aptos"/>
              </a:rPr>
              <a:t>26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920358" y="1205289"/>
            <a:ext cx="1367785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Hz. İsa,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9895122"/>
            <a:ext cx="18288000" cy="391878"/>
          </a:xfrm>
          <a:custGeom>
            <a:avLst/>
            <a:gdLst/>
            <a:ahLst/>
            <a:cxnLst/>
            <a:rect r="r" b="b" t="t" l="l"/>
            <a:pathLst>
              <a:path h="391878" w="18288000">
                <a:moveTo>
                  <a:pt x="0" y="0"/>
                </a:moveTo>
                <a:lnTo>
                  <a:pt x="18288000" y="0"/>
                </a:lnTo>
                <a:lnTo>
                  <a:pt x="18288000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893444" y="2919565"/>
            <a:ext cx="10203561" cy="6619870"/>
            <a:chOff x="0" y="0"/>
            <a:chExt cx="9069832" cy="588432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069832" cy="5884291"/>
            </a:xfrm>
            <a:custGeom>
              <a:avLst/>
              <a:gdLst/>
              <a:ahLst/>
              <a:cxnLst/>
              <a:rect r="r" b="b" t="t" l="l"/>
              <a:pathLst>
                <a:path h="5884291" w="9069832">
                  <a:moveTo>
                    <a:pt x="0" y="0"/>
                  </a:moveTo>
                  <a:lnTo>
                    <a:pt x="9069832" y="0"/>
                  </a:lnTo>
                  <a:lnTo>
                    <a:pt x="9069832" y="5884291"/>
                  </a:lnTo>
                  <a:lnTo>
                    <a:pt x="0" y="5884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5218938" y="1502726"/>
            <a:ext cx="7385352" cy="6149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16"/>
              </a:lnSpc>
            </a:pPr>
            <a:r>
              <a:rPr lang="en-US" b="true" sz="3297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Hz. İsa kıssasından çıkarılabilecek öğütler: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328727" y="7143512"/>
            <a:ext cx="2471895" cy="14209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5"/>
              </a:lnSpc>
            </a:pPr>
            <a:r>
              <a:rPr lang="en-US" sz="30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Allah’a (cc) hiçbirşeyşirk koşulmamalıdır.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553330" y="2698952"/>
            <a:ext cx="2969543" cy="27825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Peygamberler yaşadığı toplumda kendilerine inanmayanların tehditlerine aldırmamıştır.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025378" y="7150741"/>
            <a:ext cx="2655560" cy="2334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1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İnsan,görevini yerine getirirkensabırlı ve kararlı olmalıdır.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522590" y="3286892"/>
            <a:ext cx="265347" cy="499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7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1.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876152" y="8605457"/>
            <a:ext cx="265347" cy="499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7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2.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229143" y="3303837"/>
            <a:ext cx="265347" cy="499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7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3.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7363499" y="9433041"/>
            <a:ext cx="248088" cy="31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767676"/>
                </a:solidFill>
                <a:latin typeface="Aptos"/>
                <a:ea typeface="Aptos"/>
                <a:cs typeface="Aptos"/>
                <a:sym typeface="Aptos"/>
              </a:rP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10047942"/>
            <a:ext cx="18288000" cy="239058"/>
          </a:xfrm>
          <a:custGeom>
            <a:avLst/>
            <a:gdLst/>
            <a:ahLst/>
            <a:cxnLst/>
            <a:rect r="r" b="b" t="t" l="l"/>
            <a:pathLst>
              <a:path h="239058" w="18288000">
                <a:moveTo>
                  <a:pt x="0" y="0"/>
                </a:moveTo>
                <a:lnTo>
                  <a:pt x="18288000" y="0"/>
                </a:lnTo>
                <a:lnTo>
                  <a:pt x="18288000" y="239058"/>
                </a:lnTo>
                <a:lnTo>
                  <a:pt x="0" y="2390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381380" y="1720058"/>
            <a:ext cx="11525255" cy="8039476"/>
            <a:chOff x="0" y="0"/>
            <a:chExt cx="10244671" cy="714620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244709" cy="7146163"/>
            </a:xfrm>
            <a:custGeom>
              <a:avLst/>
              <a:gdLst/>
              <a:ahLst/>
              <a:cxnLst/>
              <a:rect r="r" b="b" t="t" l="l"/>
              <a:pathLst>
                <a:path h="7146163" w="10244709">
                  <a:moveTo>
                    <a:pt x="0" y="0"/>
                  </a:moveTo>
                  <a:lnTo>
                    <a:pt x="10244709" y="0"/>
                  </a:lnTo>
                  <a:lnTo>
                    <a:pt x="10244709" y="7146163"/>
                  </a:lnTo>
                  <a:lnTo>
                    <a:pt x="0" y="714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5899409" y="4740778"/>
            <a:ext cx="596646" cy="841819"/>
          </a:xfrm>
          <a:custGeom>
            <a:avLst/>
            <a:gdLst/>
            <a:ahLst/>
            <a:cxnLst/>
            <a:rect r="r" b="b" t="t" l="l"/>
            <a:pathLst>
              <a:path h="841819" w="596646">
                <a:moveTo>
                  <a:pt x="0" y="0"/>
                </a:moveTo>
                <a:lnTo>
                  <a:pt x="596646" y="0"/>
                </a:lnTo>
                <a:lnTo>
                  <a:pt x="596646" y="841820"/>
                </a:lnTo>
                <a:lnTo>
                  <a:pt x="0" y="84182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769603" y="5939214"/>
            <a:ext cx="578930" cy="542168"/>
            <a:chOff x="0" y="0"/>
            <a:chExt cx="385953" cy="36144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85953" cy="361442"/>
            </a:xfrm>
            <a:custGeom>
              <a:avLst/>
              <a:gdLst/>
              <a:ahLst/>
              <a:cxnLst/>
              <a:rect r="r" b="b" t="t" l="l"/>
              <a:pathLst>
                <a:path h="361442" w="385953">
                  <a:moveTo>
                    <a:pt x="385953" y="1524"/>
                  </a:moveTo>
                  <a:lnTo>
                    <a:pt x="384810" y="19050"/>
                  </a:lnTo>
                  <a:lnTo>
                    <a:pt x="381635" y="37211"/>
                  </a:lnTo>
                  <a:lnTo>
                    <a:pt x="376555" y="54991"/>
                  </a:lnTo>
                  <a:lnTo>
                    <a:pt x="369570" y="72263"/>
                  </a:lnTo>
                  <a:lnTo>
                    <a:pt x="360934" y="88900"/>
                  </a:lnTo>
                  <a:lnTo>
                    <a:pt x="350901" y="104648"/>
                  </a:lnTo>
                  <a:lnTo>
                    <a:pt x="339344" y="119634"/>
                  </a:lnTo>
                  <a:lnTo>
                    <a:pt x="326771" y="133604"/>
                  </a:lnTo>
                  <a:lnTo>
                    <a:pt x="312928" y="146558"/>
                  </a:lnTo>
                  <a:lnTo>
                    <a:pt x="298196" y="158115"/>
                  </a:lnTo>
                  <a:lnTo>
                    <a:pt x="282575" y="168402"/>
                  </a:lnTo>
                  <a:lnTo>
                    <a:pt x="266192" y="177038"/>
                  </a:lnTo>
                  <a:lnTo>
                    <a:pt x="249301" y="184023"/>
                  </a:lnTo>
                  <a:lnTo>
                    <a:pt x="231648" y="189357"/>
                  </a:lnTo>
                  <a:lnTo>
                    <a:pt x="213741" y="192659"/>
                  </a:lnTo>
                  <a:lnTo>
                    <a:pt x="196342" y="193675"/>
                  </a:lnTo>
                  <a:lnTo>
                    <a:pt x="179705" y="194818"/>
                  </a:lnTo>
                  <a:lnTo>
                    <a:pt x="181102" y="194564"/>
                  </a:lnTo>
                  <a:lnTo>
                    <a:pt x="164719" y="197612"/>
                  </a:lnTo>
                  <a:lnTo>
                    <a:pt x="165989" y="197358"/>
                  </a:lnTo>
                  <a:lnTo>
                    <a:pt x="149733" y="202184"/>
                  </a:lnTo>
                  <a:lnTo>
                    <a:pt x="150876" y="201676"/>
                  </a:lnTo>
                  <a:lnTo>
                    <a:pt x="135001" y="208280"/>
                  </a:lnTo>
                  <a:lnTo>
                    <a:pt x="136144" y="207772"/>
                  </a:lnTo>
                  <a:lnTo>
                    <a:pt x="120777" y="215900"/>
                  </a:lnTo>
                  <a:lnTo>
                    <a:pt x="121793" y="215392"/>
                  </a:lnTo>
                  <a:lnTo>
                    <a:pt x="107188" y="225044"/>
                  </a:lnTo>
                  <a:lnTo>
                    <a:pt x="107950" y="224409"/>
                  </a:lnTo>
                  <a:lnTo>
                    <a:pt x="94107" y="235204"/>
                  </a:lnTo>
                  <a:lnTo>
                    <a:pt x="94996" y="234569"/>
                  </a:lnTo>
                  <a:lnTo>
                    <a:pt x="81915" y="246761"/>
                  </a:lnTo>
                  <a:lnTo>
                    <a:pt x="82677" y="245999"/>
                  </a:lnTo>
                  <a:lnTo>
                    <a:pt x="70739" y="259080"/>
                  </a:lnTo>
                  <a:lnTo>
                    <a:pt x="71374" y="258318"/>
                  </a:lnTo>
                  <a:lnTo>
                    <a:pt x="60579" y="272542"/>
                  </a:lnTo>
                  <a:lnTo>
                    <a:pt x="61214" y="271526"/>
                  </a:lnTo>
                  <a:lnTo>
                    <a:pt x="51689" y="286385"/>
                  </a:lnTo>
                  <a:lnTo>
                    <a:pt x="52959" y="283972"/>
                  </a:lnTo>
                  <a:lnTo>
                    <a:pt x="45593" y="304292"/>
                  </a:lnTo>
                  <a:lnTo>
                    <a:pt x="21717" y="295656"/>
                  </a:lnTo>
                  <a:lnTo>
                    <a:pt x="29591" y="273939"/>
                  </a:lnTo>
                  <a:lnTo>
                    <a:pt x="40005" y="257429"/>
                  </a:lnTo>
                  <a:lnTo>
                    <a:pt x="51562" y="242443"/>
                  </a:lnTo>
                  <a:lnTo>
                    <a:pt x="64135" y="228473"/>
                  </a:lnTo>
                  <a:lnTo>
                    <a:pt x="77978" y="215519"/>
                  </a:lnTo>
                  <a:lnTo>
                    <a:pt x="92710" y="204089"/>
                  </a:lnTo>
                  <a:lnTo>
                    <a:pt x="108331" y="193802"/>
                  </a:lnTo>
                  <a:lnTo>
                    <a:pt x="124714" y="185039"/>
                  </a:lnTo>
                  <a:lnTo>
                    <a:pt x="141859" y="178054"/>
                  </a:lnTo>
                  <a:lnTo>
                    <a:pt x="159385" y="172720"/>
                  </a:lnTo>
                  <a:lnTo>
                    <a:pt x="177292" y="169418"/>
                  </a:lnTo>
                  <a:lnTo>
                    <a:pt x="194691" y="168402"/>
                  </a:lnTo>
                  <a:lnTo>
                    <a:pt x="211328" y="167259"/>
                  </a:lnTo>
                  <a:lnTo>
                    <a:pt x="209931" y="167513"/>
                  </a:lnTo>
                  <a:lnTo>
                    <a:pt x="226441" y="164592"/>
                  </a:lnTo>
                  <a:lnTo>
                    <a:pt x="224917" y="164846"/>
                  </a:lnTo>
                  <a:lnTo>
                    <a:pt x="241300" y="159893"/>
                  </a:lnTo>
                  <a:lnTo>
                    <a:pt x="240030" y="160401"/>
                  </a:lnTo>
                  <a:lnTo>
                    <a:pt x="255905" y="153797"/>
                  </a:lnTo>
                  <a:lnTo>
                    <a:pt x="254889" y="154305"/>
                  </a:lnTo>
                  <a:lnTo>
                    <a:pt x="270129" y="146177"/>
                  </a:lnTo>
                  <a:lnTo>
                    <a:pt x="269113" y="146812"/>
                  </a:lnTo>
                  <a:lnTo>
                    <a:pt x="283845" y="137160"/>
                  </a:lnTo>
                  <a:lnTo>
                    <a:pt x="282956" y="137795"/>
                  </a:lnTo>
                  <a:lnTo>
                    <a:pt x="296799" y="126873"/>
                  </a:lnTo>
                  <a:lnTo>
                    <a:pt x="296037" y="127508"/>
                  </a:lnTo>
                  <a:lnTo>
                    <a:pt x="309118" y="115443"/>
                  </a:lnTo>
                  <a:lnTo>
                    <a:pt x="308229" y="116205"/>
                  </a:lnTo>
                  <a:lnTo>
                    <a:pt x="320167" y="102997"/>
                  </a:lnTo>
                  <a:lnTo>
                    <a:pt x="319532" y="103759"/>
                  </a:lnTo>
                  <a:lnTo>
                    <a:pt x="330454" y="89662"/>
                  </a:lnTo>
                  <a:lnTo>
                    <a:pt x="329819" y="90551"/>
                  </a:lnTo>
                  <a:lnTo>
                    <a:pt x="339217" y="75692"/>
                  </a:lnTo>
                  <a:lnTo>
                    <a:pt x="338582" y="76708"/>
                  </a:lnTo>
                  <a:lnTo>
                    <a:pt x="346710" y="61087"/>
                  </a:lnTo>
                  <a:lnTo>
                    <a:pt x="346202" y="62230"/>
                  </a:lnTo>
                  <a:lnTo>
                    <a:pt x="352679" y="46101"/>
                  </a:lnTo>
                  <a:lnTo>
                    <a:pt x="352298" y="47244"/>
                  </a:lnTo>
                  <a:lnTo>
                    <a:pt x="356997" y="30861"/>
                  </a:lnTo>
                  <a:lnTo>
                    <a:pt x="356743" y="32131"/>
                  </a:lnTo>
                  <a:lnTo>
                    <a:pt x="359664" y="15367"/>
                  </a:lnTo>
                  <a:lnTo>
                    <a:pt x="359537" y="16764"/>
                  </a:lnTo>
                  <a:lnTo>
                    <a:pt x="360553" y="0"/>
                  </a:lnTo>
                  <a:close/>
                  <a:moveTo>
                    <a:pt x="73660" y="297307"/>
                  </a:moveTo>
                  <a:lnTo>
                    <a:pt x="17653" y="361442"/>
                  </a:lnTo>
                  <a:lnTo>
                    <a:pt x="0" y="27813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11336846" y="5939028"/>
            <a:ext cx="508449" cy="581030"/>
            <a:chOff x="0" y="0"/>
            <a:chExt cx="338963" cy="38735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64363" cy="386207"/>
            </a:xfrm>
            <a:custGeom>
              <a:avLst/>
              <a:gdLst/>
              <a:ahLst/>
              <a:cxnLst/>
              <a:rect r="r" b="b" t="t" l="l"/>
              <a:pathLst>
                <a:path h="386207" w="364363">
                  <a:moveTo>
                    <a:pt x="0" y="1143"/>
                  </a:moveTo>
                  <a:lnTo>
                    <a:pt x="889" y="19812"/>
                  </a:lnTo>
                  <a:lnTo>
                    <a:pt x="3556" y="38989"/>
                  </a:lnTo>
                  <a:lnTo>
                    <a:pt x="8001" y="57785"/>
                  </a:lnTo>
                  <a:lnTo>
                    <a:pt x="13716" y="75946"/>
                  </a:lnTo>
                  <a:lnTo>
                    <a:pt x="21082" y="93599"/>
                  </a:lnTo>
                  <a:lnTo>
                    <a:pt x="29591" y="110490"/>
                  </a:lnTo>
                  <a:lnTo>
                    <a:pt x="39370" y="126492"/>
                  </a:lnTo>
                  <a:lnTo>
                    <a:pt x="50038" y="141351"/>
                  </a:lnTo>
                  <a:lnTo>
                    <a:pt x="61849" y="155194"/>
                  </a:lnTo>
                  <a:lnTo>
                    <a:pt x="74549" y="167767"/>
                  </a:lnTo>
                  <a:lnTo>
                    <a:pt x="88011" y="178943"/>
                  </a:lnTo>
                  <a:lnTo>
                    <a:pt x="102235" y="188341"/>
                  </a:lnTo>
                  <a:lnTo>
                    <a:pt x="117094" y="196088"/>
                  </a:lnTo>
                  <a:lnTo>
                    <a:pt x="132461" y="201803"/>
                  </a:lnTo>
                  <a:lnTo>
                    <a:pt x="148209" y="205486"/>
                  </a:lnTo>
                  <a:lnTo>
                    <a:pt x="163322" y="206629"/>
                  </a:lnTo>
                  <a:lnTo>
                    <a:pt x="177546" y="207772"/>
                  </a:lnTo>
                  <a:lnTo>
                    <a:pt x="175768" y="207518"/>
                  </a:lnTo>
                  <a:lnTo>
                    <a:pt x="189865" y="210820"/>
                  </a:lnTo>
                  <a:lnTo>
                    <a:pt x="188341" y="210312"/>
                  </a:lnTo>
                  <a:lnTo>
                    <a:pt x="202184" y="215519"/>
                  </a:lnTo>
                  <a:lnTo>
                    <a:pt x="200787" y="214757"/>
                  </a:lnTo>
                  <a:lnTo>
                    <a:pt x="214249" y="221869"/>
                  </a:lnTo>
                  <a:lnTo>
                    <a:pt x="213106" y="221107"/>
                  </a:lnTo>
                  <a:lnTo>
                    <a:pt x="226187" y="229870"/>
                  </a:lnTo>
                  <a:lnTo>
                    <a:pt x="225171" y="229108"/>
                  </a:lnTo>
                  <a:lnTo>
                    <a:pt x="237617" y="239522"/>
                  </a:lnTo>
                  <a:lnTo>
                    <a:pt x="236855" y="238760"/>
                  </a:lnTo>
                  <a:lnTo>
                    <a:pt x="248793" y="250571"/>
                  </a:lnTo>
                  <a:lnTo>
                    <a:pt x="248031" y="249682"/>
                  </a:lnTo>
                  <a:lnTo>
                    <a:pt x="259080" y="262636"/>
                  </a:lnTo>
                  <a:lnTo>
                    <a:pt x="258445" y="261874"/>
                  </a:lnTo>
                  <a:lnTo>
                    <a:pt x="268605" y="275971"/>
                  </a:lnTo>
                  <a:lnTo>
                    <a:pt x="268097" y="275209"/>
                  </a:lnTo>
                  <a:lnTo>
                    <a:pt x="277241" y="290322"/>
                  </a:lnTo>
                  <a:lnTo>
                    <a:pt x="276860" y="289560"/>
                  </a:lnTo>
                  <a:lnTo>
                    <a:pt x="284861" y="305435"/>
                  </a:lnTo>
                  <a:lnTo>
                    <a:pt x="284099" y="303403"/>
                  </a:lnTo>
                  <a:lnTo>
                    <a:pt x="291846" y="328803"/>
                  </a:lnTo>
                  <a:lnTo>
                    <a:pt x="316103" y="321310"/>
                  </a:lnTo>
                  <a:lnTo>
                    <a:pt x="308102" y="294894"/>
                  </a:lnTo>
                  <a:lnTo>
                    <a:pt x="299212" y="277495"/>
                  </a:lnTo>
                  <a:lnTo>
                    <a:pt x="289433" y="261620"/>
                  </a:lnTo>
                  <a:lnTo>
                    <a:pt x="278765" y="246634"/>
                  </a:lnTo>
                  <a:lnTo>
                    <a:pt x="266954" y="232791"/>
                  </a:lnTo>
                  <a:lnTo>
                    <a:pt x="254254" y="220345"/>
                  </a:lnTo>
                  <a:lnTo>
                    <a:pt x="240919" y="209169"/>
                  </a:lnTo>
                  <a:lnTo>
                    <a:pt x="226568" y="199644"/>
                  </a:lnTo>
                  <a:lnTo>
                    <a:pt x="211709" y="191897"/>
                  </a:lnTo>
                  <a:lnTo>
                    <a:pt x="196342" y="186182"/>
                  </a:lnTo>
                  <a:lnTo>
                    <a:pt x="180594" y="182626"/>
                  </a:lnTo>
                  <a:lnTo>
                    <a:pt x="165481" y="181356"/>
                  </a:lnTo>
                  <a:lnTo>
                    <a:pt x="151257" y="180213"/>
                  </a:lnTo>
                  <a:lnTo>
                    <a:pt x="153035" y="180467"/>
                  </a:lnTo>
                  <a:lnTo>
                    <a:pt x="138938" y="177292"/>
                  </a:lnTo>
                  <a:lnTo>
                    <a:pt x="140462" y="177673"/>
                  </a:lnTo>
                  <a:lnTo>
                    <a:pt x="126619" y="172593"/>
                  </a:lnTo>
                  <a:lnTo>
                    <a:pt x="128016" y="173228"/>
                  </a:lnTo>
                  <a:lnTo>
                    <a:pt x="114554" y="166243"/>
                  </a:lnTo>
                  <a:lnTo>
                    <a:pt x="115697" y="166878"/>
                  </a:lnTo>
                  <a:lnTo>
                    <a:pt x="102743" y="158115"/>
                  </a:lnTo>
                  <a:lnTo>
                    <a:pt x="103759" y="158877"/>
                  </a:lnTo>
                  <a:lnTo>
                    <a:pt x="91186" y="148463"/>
                  </a:lnTo>
                  <a:lnTo>
                    <a:pt x="91948" y="149225"/>
                  </a:lnTo>
                  <a:lnTo>
                    <a:pt x="80010" y="137541"/>
                  </a:lnTo>
                  <a:lnTo>
                    <a:pt x="80899" y="138430"/>
                  </a:lnTo>
                  <a:lnTo>
                    <a:pt x="69850" y="125349"/>
                  </a:lnTo>
                  <a:lnTo>
                    <a:pt x="70358" y="126111"/>
                  </a:lnTo>
                  <a:lnTo>
                    <a:pt x="60198" y="112014"/>
                  </a:lnTo>
                  <a:lnTo>
                    <a:pt x="60706" y="112776"/>
                  </a:lnTo>
                  <a:lnTo>
                    <a:pt x="51562" y="97663"/>
                  </a:lnTo>
                  <a:lnTo>
                    <a:pt x="51943" y="98552"/>
                  </a:lnTo>
                  <a:lnTo>
                    <a:pt x="43942" y="82550"/>
                  </a:lnTo>
                  <a:lnTo>
                    <a:pt x="44323" y="83439"/>
                  </a:lnTo>
                  <a:lnTo>
                    <a:pt x="37465" y="66802"/>
                  </a:lnTo>
                  <a:lnTo>
                    <a:pt x="37846" y="67691"/>
                  </a:lnTo>
                  <a:lnTo>
                    <a:pt x="32258" y="50546"/>
                  </a:lnTo>
                  <a:lnTo>
                    <a:pt x="32512" y="51562"/>
                  </a:lnTo>
                  <a:lnTo>
                    <a:pt x="28448" y="33782"/>
                  </a:lnTo>
                  <a:lnTo>
                    <a:pt x="28702" y="34925"/>
                  </a:lnTo>
                  <a:lnTo>
                    <a:pt x="26035" y="16891"/>
                  </a:lnTo>
                  <a:lnTo>
                    <a:pt x="26162" y="18034"/>
                  </a:lnTo>
                  <a:lnTo>
                    <a:pt x="25400" y="0"/>
                  </a:lnTo>
                  <a:close/>
                  <a:moveTo>
                    <a:pt x="289560" y="318770"/>
                  </a:moveTo>
                  <a:lnTo>
                    <a:pt x="341503" y="386207"/>
                  </a:lnTo>
                  <a:lnTo>
                    <a:pt x="364363" y="304165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1791945" y="4773925"/>
            <a:ext cx="521594" cy="808487"/>
            <a:chOff x="0" y="0"/>
            <a:chExt cx="347726" cy="53898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47726" cy="538988"/>
            </a:xfrm>
            <a:custGeom>
              <a:avLst/>
              <a:gdLst/>
              <a:ahLst/>
              <a:cxnLst/>
              <a:rect r="r" b="b" t="t" l="l"/>
              <a:pathLst>
                <a:path h="538988" w="347726">
                  <a:moveTo>
                    <a:pt x="0" y="538226"/>
                  </a:moveTo>
                  <a:lnTo>
                    <a:pt x="889" y="512445"/>
                  </a:lnTo>
                  <a:lnTo>
                    <a:pt x="3556" y="486664"/>
                  </a:lnTo>
                  <a:lnTo>
                    <a:pt x="7747" y="461264"/>
                  </a:lnTo>
                  <a:lnTo>
                    <a:pt x="13589" y="436499"/>
                  </a:lnTo>
                  <a:lnTo>
                    <a:pt x="20701" y="412496"/>
                  </a:lnTo>
                  <a:lnTo>
                    <a:pt x="29083" y="389509"/>
                  </a:lnTo>
                  <a:lnTo>
                    <a:pt x="38608" y="367665"/>
                  </a:lnTo>
                  <a:lnTo>
                    <a:pt x="49276" y="347218"/>
                  </a:lnTo>
                  <a:lnTo>
                    <a:pt x="60960" y="328295"/>
                  </a:lnTo>
                  <a:lnTo>
                    <a:pt x="73406" y="311023"/>
                  </a:lnTo>
                  <a:lnTo>
                    <a:pt x="86741" y="295783"/>
                  </a:lnTo>
                  <a:lnTo>
                    <a:pt x="93980" y="288798"/>
                  </a:lnTo>
                  <a:lnTo>
                    <a:pt x="101092" y="282575"/>
                  </a:lnTo>
                  <a:lnTo>
                    <a:pt x="108458" y="276860"/>
                  </a:lnTo>
                  <a:lnTo>
                    <a:pt x="116078" y="271780"/>
                  </a:lnTo>
                  <a:lnTo>
                    <a:pt x="123825" y="267335"/>
                  </a:lnTo>
                  <a:lnTo>
                    <a:pt x="131826" y="263652"/>
                  </a:lnTo>
                  <a:lnTo>
                    <a:pt x="139827" y="260604"/>
                  </a:lnTo>
                  <a:lnTo>
                    <a:pt x="148209" y="258318"/>
                  </a:lnTo>
                  <a:lnTo>
                    <a:pt x="156591" y="256921"/>
                  </a:lnTo>
                  <a:lnTo>
                    <a:pt x="164465" y="256540"/>
                  </a:lnTo>
                  <a:lnTo>
                    <a:pt x="171577" y="256159"/>
                  </a:lnTo>
                  <a:lnTo>
                    <a:pt x="170307" y="256286"/>
                  </a:lnTo>
                  <a:lnTo>
                    <a:pt x="177419" y="255143"/>
                  </a:lnTo>
                  <a:lnTo>
                    <a:pt x="176149" y="255397"/>
                  </a:lnTo>
                  <a:lnTo>
                    <a:pt x="183134" y="253492"/>
                  </a:lnTo>
                  <a:lnTo>
                    <a:pt x="182118" y="253873"/>
                  </a:lnTo>
                  <a:lnTo>
                    <a:pt x="189103" y="251333"/>
                  </a:lnTo>
                  <a:lnTo>
                    <a:pt x="188087" y="251714"/>
                  </a:lnTo>
                  <a:lnTo>
                    <a:pt x="195072" y="248412"/>
                  </a:lnTo>
                  <a:lnTo>
                    <a:pt x="194183" y="248920"/>
                  </a:lnTo>
                  <a:lnTo>
                    <a:pt x="201168" y="244856"/>
                  </a:lnTo>
                  <a:lnTo>
                    <a:pt x="200533" y="245364"/>
                  </a:lnTo>
                  <a:lnTo>
                    <a:pt x="207391" y="240792"/>
                  </a:lnTo>
                  <a:lnTo>
                    <a:pt x="206629" y="241300"/>
                  </a:lnTo>
                  <a:lnTo>
                    <a:pt x="213360" y="236093"/>
                  </a:lnTo>
                  <a:lnTo>
                    <a:pt x="212725" y="236601"/>
                  </a:lnTo>
                  <a:lnTo>
                    <a:pt x="219329" y="230759"/>
                  </a:lnTo>
                  <a:lnTo>
                    <a:pt x="218821" y="231140"/>
                  </a:lnTo>
                  <a:lnTo>
                    <a:pt x="225425" y="224790"/>
                  </a:lnTo>
                  <a:lnTo>
                    <a:pt x="224663" y="225552"/>
                  </a:lnTo>
                  <a:lnTo>
                    <a:pt x="237236" y="211201"/>
                  </a:lnTo>
                  <a:lnTo>
                    <a:pt x="236601" y="211963"/>
                  </a:lnTo>
                  <a:lnTo>
                    <a:pt x="248539" y="195707"/>
                  </a:lnTo>
                  <a:lnTo>
                    <a:pt x="247904" y="196596"/>
                  </a:lnTo>
                  <a:lnTo>
                    <a:pt x="259080" y="178435"/>
                  </a:lnTo>
                  <a:lnTo>
                    <a:pt x="258699" y="179197"/>
                  </a:lnTo>
                  <a:lnTo>
                    <a:pt x="268986" y="159512"/>
                  </a:lnTo>
                  <a:lnTo>
                    <a:pt x="268605" y="160274"/>
                  </a:lnTo>
                  <a:lnTo>
                    <a:pt x="277749" y="139319"/>
                  </a:lnTo>
                  <a:lnTo>
                    <a:pt x="277495" y="140081"/>
                  </a:lnTo>
                  <a:lnTo>
                    <a:pt x="285623" y="117729"/>
                  </a:lnTo>
                  <a:lnTo>
                    <a:pt x="285369" y="118491"/>
                  </a:lnTo>
                  <a:lnTo>
                    <a:pt x="292354" y="95250"/>
                  </a:lnTo>
                  <a:lnTo>
                    <a:pt x="291973" y="96520"/>
                  </a:lnTo>
                  <a:lnTo>
                    <a:pt x="298577" y="60833"/>
                  </a:lnTo>
                  <a:lnTo>
                    <a:pt x="323596" y="65405"/>
                  </a:lnTo>
                  <a:lnTo>
                    <a:pt x="316865" y="101854"/>
                  </a:lnTo>
                  <a:lnTo>
                    <a:pt x="309626" y="126111"/>
                  </a:lnTo>
                  <a:lnTo>
                    <a:pt x="301244" y="149098"/>
                  </a:lnTo>
                  <a:lnTo>
                    <a:pt x="291592" y="170942"/>
                  </a:lnTo>
                  <a:lnTo>
                    <a:pt x="280924" y="191389"/>
                  </a:lnTo>
                  <a:lnTo>
                    <a:pt x="269367" y="210312"/>
                  </a:lnTo>
                  <a:lnTo>
                    <a:pt x="256794" y="227457"/>
                  </a:lnTo>
                  <a:lnTo>
                    <a:pt x="243459" y="242697"/>
                  </a:lnTo>
                  <a:lnTo>
                    <a:pt x="236347" y="249555"/>
                  </a:lnTo>
                  <a:lnTo>
                    <a:pt x="229235" y="255905"/>
                  </a:lnTo>
                  <a:lnTo>
                    <a:pt x="221742" y="261620"/>
                  </a:lnTo>
                  <a:lnTo>
                    <a:pt x="214249" y="266700"/>
                  </a:lnTo>
                  <a:lnTo>
                    <a:pt x="206502" y="271145"/>
                  </a:lnTo>
                  <a:lnTo>
                    <a:pt x="198374" y="274955"/>
                  </a:lnTo>
                  <a:lnTo>
                    <a:pt x="190246" y="277876"/>
                  </a:lnTo>
                  <a:lnTo>
                    <a:pt x="182118" y="280162"/>
                  </a:lnTo>
                  <a:lnTo>
                    <a:pt x="173609" y="281559"/>
                  </a:lnTo>
                  <a:lnTo>
                    <a:pt x="165862" y="281940"/>
                  </a:lnTo>
                  <a:lnTo>
                    <a:pt x="158623" y="282321"/>
                  </a:lnTo>
                  <a:lnTo>
                    <a:pt x="160020" y="282194"/>
                  </a:lnTo>
                  <a:lnTo>
                    <a:pt x="152908" y="283337"/>
                  </a:lnTo>
                  <a:lnTo>
                    <a:pt x="154178" y="283083"/>
                  </a:lnTo>
                  <a:lnTo>
                    <a:pt x="147066" y="284988"/>
                  </a:lnTo>
                  <a:lnTo>
                    <a:pt x="148336" y="284607"/>
                  </a:lnTo>
                  <a:lnTo>
                    <a:pt x="141224" y="287274"/>
                  </a:lnTo>
                  <a:lnTo>
                    <a:pt x="141986" y="286893"/>
                  </a:lnTo>
                  <a:lnTo>
                    <a:pt x="135001" y="290068"/>
                  </a:lnTo>
                  <a:lnTo>
                    <a:pt x="136017" y="289560"/>
                  </a:lnTo>
                  <a:lnTo>
                    <a:pt x="129032" y="293624"/>
                  </a:lnTo>
                  <a:lnTo>
                    <a:pt x="129794" y="293116"/>
                  </a:lnTo>
                  <a:lnTo>
                    <a:pt x="122936" y="297688"/>
                  </a:lnTo>
                  <a:lnTo>
                    <a:pt x="123698" y="297180"/>
                  </a:lnTo>
                  <a:lnTo>
                    <a:pt x="117094" y="302387"/>
                  </a:lnTo>
                  <a:lnTo>
                    <a:pt x="117602" y="302006"/>
                  </a:lnTo>
                  <a:lnTo>
                    <a:pt x="110871" y="307721"/>
                  </a:lnTo>
                  <a:lnTo>
                    <a:pt x="111379" y="307340"/>
                  </a:lnTo>
                  <a:lnTo>
                    <a:pt x="104775" y="313690"/>
                  </a:lnTo>
                  <a:lnTo>
                    <a:pt x="105537" y="312928"/>
                  </a:lnTo>
                  <a:lnTo>
                    <a:pt x="92964" y="327279"/>
                  </a:lnTo>
                  <a:lnTo>
                    <a:pt x="93726" y="326390"/>
                  </a:lnTo>
                  <a:lnTo>
                    <a:pt x="81788" y="342773"/>
                  </a:lnTo>
                  <a:lnTo>
                    <a:pt x="82296" y="342011"/>
                  </a:lnTo>
                  <a:lnTo>
                    <a:pt x="71120" y="360045"/>
                  </a:lnTo>
                  <a:lnTo>
                    <a:pt x="71628" y="359283"/>
                  </a:lnTo>
                  <a:lnTo>
                    <a:pt x="61341" y="379095"/>
                  </a:lnTo>
                  <a:lnTo>
                    <a:pt x="61722" y="378206"/>
                  </a:lnTo>
                  <a:lnTo>
                    <a:pt x="52451" y="399288"/>
                  </a:lnTo>
                  <a:lnTo>
                    <a:pt x="52705" y="398526"/>
                  </a:lnTo>
                  <a:lnTo>
                    <a:pt x="44704" y="420878"/>
                  </a:lnTo>
                  <a:lnTo>
                    <a:pt x="44958" y="420116"/>
                  </a:lnTo>
                  <a:lnTo>
                    <a:pt x="38100" y="443357"/>
                  </a:lnTo>
                  <a:lnTo>
                    <a:pt x="38227" y="442595"/>
                  </a:lnTo>
                  <a:lnTo>
                    <a:pt x="32639" y="466598"/>
                  </a:lnTo>
                  <a:lnTo>
                    <a:pt x="32766" y="465836"/>
                  </a:lnTo>
                  <a:lnTo>
                    <a:pt x="28702" y="490474"/>
                  </a:lnTo>
                  <a:lnTo>
                    <a:pt x="28829" y="489712"/>
                  </a:lnTo>
                  <a:lnTo>
                    <a:pt x="26162" y="514731"/>
                  </a:lnTo>
                  <a:lnTo>
                    <a:pt x="26289" y="513842"/>
                  </a:lnTo>
                  <a:lnTo>
                    <a:pt x="25400" y="538988"/>
                  </a:lnTo>
                  <a:close/>
                  <a:moveTo>
                    <a:pt x="271907" y="71882"/>
                  </a:moveTo>
                  <a:lnTo>
                    <a:pt x="317500" y="0"/>
                  </a:lnTo>
                  <a:lnTo>
                    <a:pt x="347726" y="79629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5291704" y="843729"/>
            <a:ext cx="7856039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Peygamber Kıssalarında Verilen Mesajlar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881492" y="5360418"/>
            <a:ext cx="7177769" cy="562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b="true" sz="3006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Peygamber kıssaları sayesinde Müslümanlar,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151762" y="7117847"/>
            <a:ext cx="3332845" cy="16859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37"/>
              </a:lnSpc>
            </a:pPr>
            <a:r>
              <a:rPr lang="en-US" sz="2700" spc="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her insan gibi peygamberlerin de sıkıntılar çektiklerini ve acılar yaşadıklarını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983866" y="8716556"/>
            <a:ext cx="1557823" cy="499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anlayabilir.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064894" y="2583752"/>
            <a:ext cx="3500738" cy="1274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peygamberlerin iyilik ve doğruluğu anlatmak için gösterdikleri çabayı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850685" y="7483607"/>
            <a:ext cx="3507381" cy="862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peygamberlerin güzel ahlakını kendi hayatında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1594206" y="8258899"/>
            <a:ext cx="1914225" cy="499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örnek alabilir.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831068" y="2591567"/>
            <a:ext cx="3469948" cy="1274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peygamberler gibi cesaret ve sabırla inancı uğruna mücadele 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4805558" y="3770195"/>
            <a:ext cx="1913625" cy="499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85"/>
              </a:lnSpc>
            </a:pPr>
            <a:r>
              <a:rPr lang="en-US" sz="27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örnek</a:t>
            </a:r>
            <a:r>
              <a:rPr lang="en-US" sz="27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alabilir.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1882628" y="3777996"/>
            <a:ext cx="1166246" cy="499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85"/>
              </a:lnSpc>
            </a:pPr>
            <a:r>
              <a:rPr lang="en-US" sz="27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edebilir.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7258343" y="9583002"/>
            <a:ext cx="248088" cy="31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767676"/>
                </a:solidFill>
                <a:latin typeface="Aptos"/>
                <a:ea typeface="Aptos"/>
                <a:cs typeface="Aptos"/>
                <a:sym typeface="Aptos"/>
              </a:rP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9895122"/>
            <a:ext cx="18288000" cy="391878"/>
          </a:xfrm>
          <a:custGeom>
            <a:avLst/>
            <a:gdLst/>
            <a:ahLst/>
            <a:cxnLst/>
            <a:rect r="r" b="b" t="t" l="l"/>
            <a:pathLst>
              <a:path h="391878" w="18288000">
                <a:moveTo>
                  <a:pt x="0" y="0"/>
                </a:moveTo>
                <a:lnTo>
                  <a:pt x="18288000" y="0"/>
                </a:lnTo>
                <a:lnTo>
                  <a:pt x="18288000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435379" y="2387541"/>
            <a:ext cx="14809851" cy="6942196"/>
            <a:chOff x="0" y="0"/>
            <a:chExt cx="13164312" cy="617084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3164313" cy="6170803"/>
            </a:xfrm>
            <a:custGeom>
              <a:avLst/>
              <a:gdLst/>
              <a:ahLst/>
              <a:cxnLst/>
              <a:rect r="r" b="b" t="t" l="l"/>
              <a:pathLst>
                <a:path h="6170803" w="13164313">
                  <a:moveTo>
                    <a:pt x="0" y="0"/>
                  </a:moveTo>
                  <a:lnTo>
                    <a:pt x="13164313" y="0"/>
                  </a:lnTo>
                  <a:lnTo>
                    <a:pt x="13164313" y="6170803"/>
                  </a:lnTo>
                  <a:lnTo>
                    <a:pt x="0" y="61708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4569328" y="969459"/>
            <a:ext cx="8938874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4.3. BİR SURE ÖĞRENİYORUM: KUREYŞ SURESİ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7235483" y="9416582"/>
            <a:ext cx="248088" cy="31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767676"/>
                </a:solidFill>
                <a:latin typeface="Aptos"/>
                <a:ea typeface="Aptos"/>
                <a:cs typeface="Aptos"/>
                <a:sym typeface="Aptos"/>
              </a:rPr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2763" y="524637"/>
            <a:ext cx="16928930" cy="9302691"/>
            <a:chOff x="0" y="0"/>
            <a:chExt cx="15047938" cy="8269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047976" cy="8269097"/>
            </a:xfrm>
            <a:custGeom>
              <a:avLst/>
              <a:gdLst/>
              <a:ahLst/>
              <a:cxnLst/>
              <a:rect r="r" b="b" t="t" l="l"/>
              <a:pathLst>
                <a:path h="8269097" w="15047976">
                  <a:moveTo>
                    <a:pt x="0" y="0"/>
                  </a:moveTo>
                  <a:lnTo>
                    <a:pt x="15047976" y="0"/>
                  </a:lnTo>
                  <a:lnTo>
                    <a:pt x="15047976" y="8269097"/>
                  </a:lnTo>
                  <a:lnTo>
                    <a:pt x="0" y="82690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-10800000">
            <a:off x="2903220" y="3311900"/>
            <a:ext cx="3696076" cy="869323"/>
            <a:chOff x="0" y="0"/>
            <a:chExt cx="3285401" cy="7727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285363" cy="772795"/>
            </a:xfrm>
            <a:custGeom>
              <a:avLst/>
              <a:gdLst/>
              <a:ahLst/>
              <a:cxnLst/>
              <a:rect r="r" b="b" t="t" l="l"/>
              <a:pathLst>
                <a:path h="772795" w="3285363">
                  <a:moveTo>
                    <a:pt x="0" y="0"/>
                  </a:moveTo>
                  <a:lnTo>
                    <a:pt x="3285363" y="0"/>
                  </a:lnTo>
                  <a:lnTo>
                    <a:pt x="3285363" y="772795"/>
                  </a:lnTo>
                  <a:lnTo>
                    <a:pt x="0" y="7727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" b="1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-10800000">
            <a:off x="10611226" y="3238176"/>
            <a:ext cx="3696076" cy="869323"/>
            <a:chOff x="0" y="0"/>
            <a:chExt cx="3285401" cy="77273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285363" cy="772795"/>
            </a:xfrm>
            <a:custGeom>
              <a:avLst/>
              <a:gdLst/>
              <a:ahLst/>
              <a:cxnLst/>
              <a:rect r="r" b="b" t="t" l="l"/>
              <a:pathLst>
                <a:path h="772795" w="3285363">
                  <a:moveTo>
                    <a:pt x="0" y="0"/>
                  </a:moveTo>
                  <a:lnTo>
                    <a:pt x="3285363" y="0"/>
                  </a:lnTo>
                  <a:lnTo>
                    <a:pt x="3285363" y="772795"/>
                  </a:lnTo>
                  <a:lnTo>
                    <a:pt x="0" y="7727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" b="1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3326130" y="2182754"/>
            <a:ext cx="2568621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Kureyş Suresi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879342" y="3367845"/>
            <a:ext cx="1719872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Okunuşu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792517" y="3322711"/>
            <a:ext cx="1371486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b="true" sz="3603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Anlamı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074731" y="4634870"/>
            <a:ext cx="6743843" cy="4594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53"/>
              </a:lnSpc>
            </a:pP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Bismillâhirraḥmânirraḥîm</a:t>
            </a:r>
          </a:p>
          <a:p>
            <a:pPr algn="l">
              <a:lnSpc>
                <a:spcPts val="6353"/>
              </a:lnSpc>
            </a:pPr>
            <a:r>
              <a:rPr lang="en-US" b="true" sz="27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1. </a:t>
            </a: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Liîlâfi Ḳurayş</a:t>
            </a:r>
          </a:p>
          <a:p>
            <a:pPr algn="l">
              <a:lnSpc>
                <a:spcPts val="6353"/>
              </a:lnSpc>
            </a:pPr>
            <a:r>
              <a:rPr lang="en-US" b="true" sz="27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2. </a:t>
            </a: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Îlâfihim riḥleteşşitâi vessayf</a:t>
            </a:r>
          </a:p>
          <a:p>
            <a:pPr algn="l">
              <a:lnSpc>
                <a:spcPts val="6353"/>
              </a:lnSpc>
            </a:pPr>
            <a:r>
              <a:rPr lang="en-US" b="true" sz="27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3. </a:t>
            </a: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Felya’büdû rabbe hâẕelbeyt</a:t>
            </a:r>
          </a:p>
          <a:p>
            <a:pPr algn="l">
              <a:lnSpc>
                <a:spcPts val="6353"/>
              </a:lnSpc>
            </a:pPr>
            <a:r>
              <a:rPr lang="en-US" b="true" sz="27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4. </a:t>
            </a: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Elleẕî et’amehüm min cûivveâmenehüm min </a:t>
            </a:r>
          </a:p>
          <a:p>
            <a:pPr algn="l">
              <a:lnSpc>
                <a:spcPts val="3372"/>
              </a:lnSpc>
            </a:pPr>
            <a:r>
              <a:rPr lang="en-US" sz="2700" spc="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ḫavf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535292" y="4577148"/>
            <a:ext cx="6808394" cy="40231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53"/>
              </a:lnSpc>
            </a:pP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Rahman ve Rahîm olan Allah’ın adıyla</a:t>
            </a:r>
          </a:p>
          <a:p>
            <a:pPr algn="l">
              <a:lnSpc>
                <a:spcPts val="6353"/>
              </a:lnSpc>
            </a:pPr>
            <a:r>
              <a:rPr lang="en-US" b="true" sz="27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1-4. </a:t>
            </a: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Kureyş'e kolaylaştırıldığı, evet, kış ve yaz </a:t>
            </a:r>
          </a:p>
          <a:p>
            <a:pPr algn="l">
              <a:lnSpc>
                <a:spcPts val="3366"/>
              </a:lnSpc>
            </a:pP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seyahatleri onlara kolaylaştırıldığı için onlar, </a:t>
            </a:r>
          </a:p>
          <a:p>
            <a:pPr algn="l">
              <a:lnSpc>
                <a:spcPts val="6363"/>
              </a:lnSpc>
            </a:pP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kendilerini açlıktan doyuran ve her çeşit </a:t>
            </a:r>
          </a:p>
          <a:p>
            <a:pPr algn="l">
              <a:lnSpc>
                <a:spcPts val="3356"/>
              </a:lnSpc>
            </a:pP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korkudan emin kılan şu evin (Kâbe’nin) Rabbine </a:t>
            </a:r>
          </a:p>
          <a:p>
            <a:pPr algn="l">
              <a:lnSpc>
                <a:spcPts val="6361"/>
              </a:lnSpc>
            </a:pP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kulluk etsinler.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7223681" y="9765882"/>
            <a:ext cx="248088" cy="31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767676"/>
                </a:solidFill>
                <a:latin typeface="Aptos"/>
                <a:ea typeface="Aptos"/>
                <a:cs typeface="Aptos"/>
                <a:sym typeface="Aptos"/>
              </a:rPr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9895122"/>
            <a:ext cx="18288000" cy="391878"/>
          </a:xfrm>
          <a:custGeom>
            <a:avLst/>
            <a:gdLst/>
            <a:ahLst/>
            <a:cxnLst/>
            <a:rect r="r" b="b" t="t" l="l"/>
            <a:pathLst>
              <a:path h="391878" w="18288000">
                <a:moveTo>
                  <a:pt x="0" y="0"/>
                </a:moveTo>
                <a:lnTo>
                  <a:pt x="18288000" y="0"/>
                </a:lnTo>
                <a:lnTo>
                  <a:pt x="18288000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314700" y="2185416"/>
            <a:ext cx="11658600" cy="2902648"/>
            <a:chOff x="0" y="0"/>
            <a:chExt cx="10363200" cy="25801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363200" cy="2580132"/>
            </a:xfrm>
            <a:custGeom>
              <a:avLst/>
              <a:gdLst/>
              <a:ahLst/>
              <a:cxnLst/>
              <a:rect r="r" b="b" t="t" l="l"/>
              <a:pathLst>
                <a:path h="2580132" w="10363200">
                  <a:moveTo>
                    <a:pt x="0" y="0"/>
                  </a:moveTo>
                  <a:lnTo>
                    <a:pt x="10363200" y="0"/>
                  </a:lnTo>
                  <a:lnTo>
                    <a:pt x="10363200" y="2580132"/>
                  </a:lnTo>
                  <a:lnTo>
                    <a:pt x="0" y="25801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3445388" y="5514923"/>
            <a:ext cx="2114464" cy="27922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1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Yüce Allah’ın Kureyş kabilesine verdiği nimetler hatırlatılır.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600068" y="5511679"/>
            <a:ext cx="2082260" cy="2334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1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Kureyş’in geçimini ticari yolculuklarla sağladığına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577208" y="7740915"/>
            <a:ext cx="2040055" cy="562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dikkat çekilir.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801411" y="5563300"/>
            <a:ext cx="1994492" cy="142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1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Kureyş’in güvenliğinin sağlandığı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879135" y="6877750"/>
            <a:ext cx="1662336" cy="562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vurgulanır.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773782" y="5533211"/>
            <a:ext cx="2246038" cy="27920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1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Kureyş halkı, Kâbe’nin sahibi olan Allah’a (cc) kulluk etmeye davet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409676" y="8219675"/>
            <a:ext cx="858236" cy="562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edilir.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478463" y="1263010"/>
            <a:ext cx="3389395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Kureyş suresinde,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7235483" y="9355803"/>
            <a:ext cx="248345" cy="314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5"/>
              </a:lnSpc>
            </a:pPr>
            <a:r>
              <a:rPr lang="en-US" sz="1803">
                <a:solidFill>
                  <a:srgbClr val="767676"/>
                </a:solidFill>
                <a:latin typeface="Aptos"/>
                <a:ea typeface="Aptos"/>
                <a:cs typeface="Aptos"/>
                <a:sym typeface="Aptos"/>
              </a:rPr>
              <a:t>31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DAHG2hCJsqc</dc:identifier>
  <dcterms:modified xsi:type="dcterms:W3CDTF">2011-08-01T06:04:30Z</dcterms:modified>
  <cp:revision>1</cp:revision>
  <dc:title>5.Sınıf Din Kültürü 4.Ünite Meb ders sunusu salimdurmus.com powerpoint</dc:title>
</cp:coreProperties>
</file>