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x="18288000" cy="10287000"/>
  <p:notesSz cx="6858000" cy="9144000"/>
  <p:embeddedFontLst>
    <p:embeddedFont>
      <p:font typeface="Georgia" charset="1" panose="02040502050405020303"/>
      <p:regular r:id="rId37"/>
    </p:embeddedFont>
    <p:embeddedFont>
      <p:font typeface="Calibri (MS)" charset="1" panose="020F0502020204030204"/>
      <p:regular r:id="rId38"/>
    </p:embeddedFont>
    <p:embeddedFont>
      <p:font typeface="Helvetica" charset="1" panose="020B0504020202020204"/>
      <p:regular r:id="rId39"/>
    </p:embeddedFont>
    <p:embeddedFont>
      <p:font typeface="Arimo" charset="1" panose="020B0604020202020204"/>
      <p:regular r:id="rId40"/>
    </p:embeddedFont>
    <p:embeddedFont>
      <p:font typeface="Arial" charset="1" panose="020B0604020202020204"/>
      <p:regular r:id="rId41"/>
    </p:embeddedFont>
    <p:embeddedFont>
      <p:font typeface="Arimo Bold" charset="1" panose="020B0704020202020204"/>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png" Type="http://schemas.openxmlformats.org/officeDocument/2006/relationships/image"/><Relationship Id="rId12" Target="../media/image15.svg" Type="http://schemas.openxmlformats.org/officeDocument/2006/relationships/image"/><Relationship Id="rId13" Target="../media/image16.png" Type="http://schemas.openxmlformats.org/officeDocument/2006/relationships/image"/><Relationship Id="rId14" Target="../media/image17.svg" Type="http://schemas.openxmlformats.org/officeDocument/2006/relationships/image"/><Relationship Id="rId15" Target="../media/image18.png" Type="http://schemas.openxmlformats.org/officeDocument/2006/relationships/image"/><Relationship Id="rId16" Target="../media/image19.png" Type="http://schemas.openxmlformats.org/officeDocument/2006/relationships/image"/><Relationship Id="rId17" Target="../media/image20.svg" Type="http://schemas.openxmlformats.org/officeDocument/2006/relationships/image"/><Relationship Id="rId18" Target="../media/image21.png" Type="http://schemas.openxmlformats.org/officeDocument/2006/relationships/image"/><Relationship Id="rId19" Target="../media/image22.png" Type="http://schemas.openxmlformats.org/officeDocument/2006/relationships/image"/><Relationship Id="rId2" Target="../media/image3.png" Type="http://schemas.openxmlformats.org/officeDocument/2006/relationships/image"/><Relationship Id="rId20" Target="../media/image23.svg" Type="http://schemas.openxmlformats.org/officeDocument/2006/relationships/image"/><Relationship Id="rId3" Target="../media/image4.sv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pn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png" Type="http://schemas.openxmlformats.org/officeDocument/2006/relationships/image"/><Relationship Id="rId11" Target="../media/image31.png" Type="http://schemas.openxmlformats.org/officeDocument/2006/relationships/image"/><Relationship Id="rId12" Target="../media/image32.svg" Type="http://schemas.openxmlformats.org/officeDocument/2006/relationships/image"/><Relationship Id="rId13" Target="../media/image33.png" Type="http://schemas.openxmlformats.org/officeDocument/2006/relationships/image"/><Relationship Id="rId14" Target="../media/image34.png" Type="http://schemas.openxmlformats.org/officeDocument/2006/relationships/image"/><Relationship Id="rId15" Target="../media/image35.svg" Type="http://schemas.openxmlformats.org/officeDocument/2006/relationships/image"/><Relationship Id="rId16" Target="../media/image36.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24.pn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7.png" Type="http://schemas.openxmlformats.org/officeDocument/2006/relationships/image"/><Relationship Id="rId8" Target="../media/image28.png" Type="http://schemas.openxmlformats.org/officeDocument/2006/relationships/image"/><Relationship Id="rId9" Target="../media/image2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7.png" Type="http://schemas.openxmlformats.org/officeDocument/2006/relationships/image"/><Relationship Id="rId3" Target="../media/image38.svg" Type="http://schemas.openxmlformats.org/officeDocument/2006/relationships/image"/><Relationship Id="rId4" Target="../media/image39.png" Type="http://schemas.openxmlformats.org/officeDocument/2006/relationships/image"/><Relationship Id="rId5" Target="../media/image40.svg" Type="http://schemas.openxmlformats.org/officeDocument/2006/relationships/image"/><Relationship Id="rId6" Target="../media/image41.svg" Type="http://schemas.openxmlformats.org/officeDocument/2006/relationships/image"/><Relationship Id="rId7" Target="../media/image42.svg" Type="http://schemas.openxmlformats.org/officeDocument/2006/relationships/image"/><Relationship Id="rId8" Target="../media/image3.png" Type="http://schemas.openxmlformats.org/officeDocument/2006/relationships/image"/><Relationship Id="rId9" Target="../media/image4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png" Type="http://schemas.openxmlformats.org/officeDocument/2006/relationships/image"/><Relationship Id="rId3" Target="../media/image45.svg" Type="http://schemas.openxmlformats.org/officeDocument/2006/relationships/image"/><Relationship Id="rId4" Target="../media/image46.png" Type="http://schemas.openxmlformats.org/officeDocument/2006/relationships/image"/><Relationship Id="rId5" Target="../media/image47.png" Type="http://schemas.openxmlformats.org/officeDocument/2006/relationships/image"/><Relationship Id="rId6" Target="../media/image4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3.png" Type="http://schemas.openxmlformats.org/officeDocument/2006/relationships/image"/><Relationship Id="rId11" Target="../media/image54.svg" Type="http://schemas.openxmlformats.org/officeDocument/2006/relationships/image"/><Relationship Id="rId2" Target="../media/image44.png" Type="http://schemas.openxmlformats.org/officeDocument/2006/relationships/image"/><Relationship Id="rId3" Target="../media/image45.svg" Type="http://schemas.openxmlformats.org/officeDocument/2006/relationships/image"/><Relationship Id="rId4" Target="../media/image49.jpeg" Type="http://schemas.openxmlformats.org/officeDocument/2006/relationships/image"/><Relationship Id="rId5" Target="../media/image47.png" Type="http://schemas.openxmlformats.org/officeDocument/2006/relationships/image"/><Relationship Id="rId6" Target="../media/image48.svg" Type="http://schemas.openxmlformats.org/officeDocument/2006/relationships/image"/><Relationship Id="rId7" Target="../media/image50.png" Type="http://schemas.openxmlformats.org/officeDocument/2006/relationships/image"/><Relationship Id="rId8" Target="../media/image51.png" Type="http://schemas.openxmlformats.org/officeDocument/2006/relationships/image"/><Relationship Id="rId9" Target="../media/image5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0.png" Type="http://schemas.openxmlformats.org/officeDocument/2006/relationships/image"/><Relationship Id="rId11" Target="../media/image61.png" Type="http://schemas.openxmlformats.org/officeDocument/2006/relationships/image"/><Relationship Id="rId12" Target="../media/image62.svg" Type="http://schemas.openxmlformats.org/officeDocument/2006/relationships/image"/><Relationship Id="rId2" Target="../media/image55.png" Type="http://schemas.openxmlformats.org/officeDocument/2006/relationships/image"/><Relationship Id="rId3" Target="../media/image56.svg" Type="http://schemas.openxmlformats.org/officeDocument/2006/relationships/image"/><Relationship Id="rId4" Target="../media/image44.png" Type="http://schemas.openxmlformats.org/officeDocument/2006/relationships/image"/><Relationship Id="rId5" Target="../media/image45.svg" Type="http://schemas.openxmlformats.org/officeDocument/2006/relationships/image"/><Relationship Id="rId6" Target="../media/image57.jpeg" Type="http://schemas.openxmlformats.org/officeDocument/2006/relationships/image"/><Relationship Id="rId7" Target="../media/image47.png" Type="http://schemas.openxmlformats.org/officeDocument/2006/relationships/image"/><Relationship Id="rId8" Target="../media/image58.svg" Type="http://schemas.openxmlformats.org/officeDocument/2006/relationships/image"/><Relationship Id="rId9" Target="../media/image59.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9.svg" Type="http://schemas.openxmlformats.org/officeDocument/2006/relationships/image"/><Relationship Id="rId2" Target="../media/image63.png" Type="http://schemas.openxmlformats.org/officeDocument/2006/relationships/image"/><Relationship Id="rId3" Target="../media/image64.svg" Type="http://schemas.openxmlformats.org/officeDocument/2006/relationships/image"/><Relationship Id="rId4" Target="../media/image44.png" Type="http://schemas.openxmlformats.org/officeDocument/2006/relationships/image"/><Relationship Id="rId5" Target="../media/image45.svg" Type="http://schemas.openxmlformats.org/officeDocument/2006/relationships/image"/><Relationship Id="rId6" Target="../media/image65.png" Type="http://schemas.openxmlformats.org/officeDocument/2006/relationships/image"/><Relationship Id="rId7" Target="../media/image66.png" Type="http://schemas.openxmlformats.org/officeDocument/2006/relationships/image"/><Relationship Id="rId8" Target="../media/image67.svg" Type="http://schemas.openxmlformats.org/officeDocument/2006/relationships/image"/><Relationship Id="rId9" Target="../media/image68.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5.png" Type="http://schemas.openxmlformats.org/officeDocument/2006/relationships/image"/><Relationship Id="rId11" Target="../media/image76.png" Type="http://schemas.openxmlformats.org/officeDocument/2006/relationships/image"/><Relationship Id="rId12" Target="../media/image77.svg" Type="http://schemas.openxmlformats.org/officeDocument/2006/relationships/image"/><Relationship Id="rId2" Target="../media/image44.png" Type="http://schemas.openxmlformats.org/officeDocument/2006/relationships/image"/><Relationship Id="rId3" Target="../media/image45.svg" Type="http://schemas.openxmlformats.org/officeDocument/2006/relationships/image"/><Relationship Id="rId4" Target="../media/image70.jpeg" Type="http://schemas.openxmlformats.org/officeDocument/2006/relationships/image"/><Relationship Id="rId5" Target="../media/image71.png" Type="http://schemas.openxmlformats.org/officeDocument/2006/relationships/image"/><Relationship Id="rId6" Target="../media/image72.svg" Type="http://schemas.openxmlformats.org/officeDocument/2006/relationships/image"/><Relationship Id="rId7" Target="../media/image68.png" Type="http://schemas.openxmlformats.org/officeDocument/2006/relationships/image"/><Relationship Id="rId8" Target="../media/image73.svg" Type="http://schemas.openxmlformats.org/officeDocument/2006/relationships/image"/><Relationship Id="rId9" Target="../media/image7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7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78.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79.png" Type="http://schemas.openxmlformats.org/officeDocument/2006/relationships/image"/><Relationship Id="rId5" Target="../media/image80.png" Type="http://schemas.openxmlformats.org/officeDocument/2006/relationships/image"/><Relationship Id="rId6" Target="../media/image81.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png" Type="http://schemas.openxmlformats.org/officeDocument/2006/relationships/image"/><Relationship Id="rId3" Target="../media/image45.svg" Type="http://schemas.openxmlformats.org/officeDocument/2006/relationships/image"/><Relationship Id="rId4" Target="../media/image82.jpeg" Type="http://schemas.openxmlformats.org/officeDocument/2006/relationships/image"/><Relationship Id="rId5" Target="../media/image47.png" Type="http://schemas.openxmlformats.org/officeDocument/2006/relationships/image"/><Relationship Id="rId6" Target="../media/image48.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3.png" Type="http://schemas.openxmlformats.org/officeDocument/2006/relationships/image"/><Relationship Id="rId3" Target="../media/image84.svg" Type="http://schemas.openxmlformats.org/officeDocument/2006/relationships/image"/><Relationship Id="rId4" Target="../media/image44.png" Type="http://schemas.openxmlformats.org/officeDocument/2006/relationships/image"/><Relationship Id="rId5" Target="../media/image45.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8.png" Type="http://schemas.openxmlformats.org/officeDocument/2006/relationships/image"/><Relationship Id="rId11" Target="../media/image89.svg" Type="http://schemas.openxmlformats.org/officeDocument/2006/relationships/image"/><Relationship Id="rId12" Target="../media/image90.png" Type="http://schemas.openxmlformats.org/officeDocument/2006/relationships/image"/><Relationship Id="rId13" Target="../media/image91.svg" Type="http://schemas.openxmlformats.org/officeDocument/2006/relationships/image"/><Relationship Id="rId2" Target="../media/image44.png" Type="http://schemas.openxmlformats.org/officeDocument/2006/relationships/image"/><Relationship Id="rId3" Target="../media/image45.svg" Type="http://schemas.openxmlformats.org/officeDocument/2006/relationships/image"/><Relationship Id="rId4" Target="../media/image50.png" Type="http://schemas.openxmlformats.org/officeDocument/2006/relationships/image"/><Relationship Id="rId5" Target="../media/image85.jpeg" Type="http://schemas.openxmlformats.org/officeDocument/2006/relationships/image"/><Relationship Id="rId6" Target="../media/image68.png" Type="http://schemas.openxmlformats.org/officeDocument/2006/relationships/image"/><Relationship Id="rId7" Target="../media/image73.svg" Type="http://schemas.openxmlformats.org/officeDocument/2006/relationships/image"/><Relationship Id="rId8" Target="../media/image86.png" Type="http://schemas.openxmlformats.org/officeDocument/2006/relationships/image"/><Relationship Id="rId9" Target="../media/image87.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6.png" Type="http://schemas.openxmlformats.org/officeDocument/2006/relationships/image"/><Relationship Id="rId11" Target="../media/image97.png" Type="http://schemas.openxmlformats.org/officeDocument/2006/relationships/image"/><Relationship Id="rId12" Target="../media/image98.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92.jpeg" Type="http://schemas.openxmlformats.org/officeDocument/2006/relationships/image"/><Relationship Id="rId5" Target="../media/image88.png" Type="http://schemas.openxmlformats.org/officeDocument/2006/relationships/image"/><Relationship Id="rId6" Target="../media/image89.svg" Type="http://schemas.openxmlformats.org/officeDocument/2006/relationships/image"/><Relationship Id="rId7" Target="../media/image93.png" Type="http://schemas.openxmlformats.org/officeDocument/2006/relationships/image"/><Relationship Id="rId8" Target="../media/image94.svg" Type="http://schemas.openxmlformats.org/officeDocument/2006/relationships/image"/><Relationship Id="rId9" Target="../media/image9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8.png" Type="http://schemas.openxmlformats.org/officeDocument/2006/relationships/image"/><Relationship Id="rId3" Target="../media/image89.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9.jpeg" Type="http://schemas.openxmlformats.org/officeDocument/2006/relationships/image"/><Relationship Id="rId7" Target="../media/image100.png" Type="http://schemas.openxmlformats.org/officeDocument/2006/relationships/image"/><Relationship Id="rId8" Target="../media/image101.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8.png" Type="http://schemas.openxmlformats.org/officeDocument/2006/relationships/image"/><Relationship Id="rId11" Target="../media/image89.svg" Type="http://schemas.openxmlformats.org/officeDocument/2006/relationships/image"/><Relationship Id="rId12" Target="../media/image105.png" Type="http://schemas.openxmlformats.org/officeDocument/2006/relationships/image"/><Relationship Id="rId13" Target="../media/image106.svg" Type="http://schemas.openxmlformats.org/officeDocument/2006/relationships/image"/><Relationship Id="rId2" Target="../media/image44.png" Type="http://schemas.openxmlformats.org/officeDocument/2006/relationships/image"/><Relationship Id="rId3" Target="../media/image45.svg" Type="http://schemas.openxmlformats.org/officeDocument/2006/relationships/image"/><Relationship Id="rId4" Target="../media/image50.png" Type="http://schemas.openxmlformats.org/officeDocument/2006/relationships/image"/><Relationship Id="rId5" Target="../media/image68.png" Type="http://schemas.openxmlformats.org/officeDocument/2006/relationships/image"/><Relationship Id="rId6" Target="../media/image73.svg" Type="http://schemas.openxmlformats.org/officeDocument/2006/relationships/image"/><Relationship Id="rId7" Target="../media/image102.jpeg" Type="http://schemas.openxmlformats.org/officeDocument/2006/relationships/image"/><Relationship Id="rId8" Target="../media/image103.png" Type="http://schemas.openxmlformats.org/officeDocument/2006/relationships/image"/><Relationship Id="rId9" Target="../media/image104.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8.png" Type="http://schemas.openxmlformats.org/officeDocument/2006/relationships/image"/><Relationship Id="rId11" Target="../media/image89.svg" Type="http://schemas.openxmlformats.org/officeDocument/2006/relationships/image"/><Relationship Id="rId12" Target="../media/image110.png" Type="http://schemas.openxmlformats.org/officeDocument/2006/relationships/image"/><Relationship Id="rId13" Target="../media/image111.svg" Type="http://schemas.openxmlformats.org/officeDocument/2006/relationships/image"/><Relationship Id="rId2" Target="../media/image44.png" Type="http://schemas.openxmlformats.org/officeDocument/2006/relationships/image"/><Relationship Id="rId3" Target="../media/image45.svg" Type="http://schemas.openxmlformats.org/officeDocument/2006/relationships/image"/><Relationship Id="rId4" Target="../media/image50.png" Type="http://schemas.openxmlformats.org/officeDocument/2006/relationships/image"/><Relationship Id="rId5" Target="../media/image47.png" Type="http://schemas.openxmlformats.org/officeDocument/2006/relationships/image"/><Relationship Id="rId6" Target="../media/image48.svg" Type="http://schemas.openxmlformats.org/officeDocument/2006/relationships/image"/><Relationship Id="rId7" Target="../media/image107.jpeg" Type="http://schemas.openxmlformats.org/officeDocument/2006/relationships/image"/><Relationship Id="rId8" Target="../media/image108.png" Type="http://schemas.openxmlformats.org/officeDocument/2006/relationships/image"/><Relationship Id="rId9" Target="../media/image109.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6.png" Type="http://schemas.openxmlformats.org/officeDocument/2006/relationships/image"/><Relationship Id="rId11" Target="../media/image117.svg" Type="http://schemas.openxmlformats.org/officeDocument/2006/relationships/image"/><Relationship Id="rId2" Target="../media/image44.png" Type="http://schemas.openxmlformats.org/officeDocument/2006/relationships/image"/><Relationship Id="rId3" Target="../media/image45.svg" Type="http://schemas.openxmlformats.org/officeDocument/2006/relationships/image"/><Relationship Id="rId4" Target="../media/image50.png" Type="http://schemas.openxmlformats.org/officeDocument/2006/relationships/image"/><Relationship Id="rId5" Target="../media/image112.jpeg" Type="http://schemas.openxmlformats.org/officeDocument/2006/relationships/image"/><Relationship Id="rId6" Target="../media/image113.png" Type="http://schemas.openxmlformats.org/officeDocument/2006/relationships/image"/><Relationship Id="rId7" Target="../media/image114.png" Type="http://schemas.openxmlformats.org/officeDocument/2006/relationships/image"/><Relationship Id="rId8" Target="../media/image47.png" Type="http://schemas.openxmlformats.org/officeDocument/2006/relationships/image"/><Relationship Id="rId9" Target="../media/image115.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4.png" Type="http://schemas.openxmlformats.org/officeDocument/2006/relationships/image"/><Relationship Id="rId11" Target="../media/image125.png" Type="http://schemas.openxmlformats.org/officeDocument/2006/relationships/image"/><Relationship Id="rId12" Target="../media/image47.png" Type="http://schemas.openxmlformats.org/officeDocument/2006/relationships/image"/><Relationship Id="rId13" Target="../media/image115.svg" Type="http://schemas.openxmlformats.org/officeDocument/2006/relationships/image"/><Relationship Id="rId2" Target="../media/image118.png" Type="http://schemas.openxmlformats.org/officeDocument/2006/relationships/image"/><Relationship Id="rId3" Target="../media/image119.svg" Type="http://schemas.openxmlformats.org/officeDocument/2006/relationships/image"/><Relationship Id="rId4" Target="../media/image44.png" Type="http://schemas.openxmlformats.org/officeDocument/2006/relationships/image"/><Relationship Id="rId5" Target="../media/image45.svg" Type="http://schemas.openxmlformats.org/officeDocument/2006/relationships/image"/><Relationship Id="rId6" Target="../media/image120.png" Type="http://schemas.openxmlformats.org/officeDocument/2006/relationships/image"/><Relationship Id="rId7" Target="../media/image121.png" Type="http://schemas.openxmlformats.org/officeDocument/2006/relationships/image"/><Relationship Id="rId8" Target="../media/image122.png" Type="http://schemas.openxmlformats.org/officeDocument/2006/relationships/image"/><Relationship Id="rId9" Target="../media/image123.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26.jpe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7.png" Type="http://schemas.openxmlformats.org/officeDocument/2006/relationships/image"/><Relationship Id="rId3" Target="../media/image128.svg" Type="http://schemas.openxmlformats.org/officeDocument/2006/relationships/image"/><Relationship Id="rId4" Target="../media/image129.png" Type="http://schemas.openxmlformats.org/officeDocument/2006/relationships/image"/><Relationship Id="rId5" Target="../media/image130.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0.png" Type="http://schemas.openxmlformats.org/officeDocument/2006/relationships/image"/><Relationship Id="rId11" Target="../media/image91.svg" Type="http://schemas.openxmlformats.org/officeDocument/2006/relationships/image"/><Relationship Id="rId2" Target="../media/image44.png" Type="http://schemas.openxmlformats.org/officeDocument/2006/relationships/image"/><Relationship Id="rId3" Target="../media/image45.svg" Type="http://schemas.openxmlformats.org/officeDocument/2006/relationships/image"/><Relationship Id="rId4" Target="../media/image131.jpeg" Type="http://schemas.openxmlformats.org/officeDocument/2006/relationships/image"/><Relationship Id="rId5" Target="../media/image68.png" Type="http://schemas.openxmlformats.org/officeDocument/2006/relationships/image"/><Relationship Id="rId6" Target="../media/image73.svg" Type="http://schemas.openxmlformats.org/officeDocument/2006/relationships/image"/><Relationship Id="rId7" Target="../media/image50.png" Type="http://schemas.openxmlformats.org/officeDocument/2006/relationships/image"/><Relationship Id="rId8" Target="../media/image86.png" Type="http://schemas.openxmlformats.org/officeDocument/2006/relationships/image"/><Relationship Id="rId9" Target="../media/image132.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6503484"/>
          </a:xfrm>
          <a:custGeom>
            <a:avLst/>
            <a:gdLst/>
            <a:ahLst/>
            <a:cxnLst/>
            <a:rect r="r" b="b" t="t" l="l"/>
            <a:pathLst>
              <a:path h="6503484" w="13906495">
                <a:moveTo>
                  <a:pt x="0" y="0"/>
                </a:moveTo>
                <a:lnTo>
                  <a:pt x="13906495" y="0"/>
                </a:lnTo>
                <a:lnTo>
                  <a:pt x="13906495" y="6503485"/>
                </a:lnTo>
                <a:lnTo>
                  <a:pt x="0" y="65034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9791324" y="3796351"/>
            <a:ext cx="84296" cy="558408"/>
          </a:xfrm>
          <a:prstGeom prst="rect">
            <a:avLst/>
          </a:prstGeom>
        </p:spPr>
        <p:txBody>
          <a:bodyPr anchor="t" rtlCol="false" tIns="0" lIns="0" bIns="0" rIns="0">
            <a:spAutoFit/>
          </a:bodyPr>
          <a:lstStyle/>
          <a:p>
            <a:pPr algn="l">
              <a:lnSpc>
                <a:spcPts val="4633"/>
              </a:lnSpc>
            </a:pPr>
            <a:r>
              <a:rPr lang="en-US" sz="2700">
                <a:solidFill>
                  <a:srgbClr val="FFFFFF"/>
                </a:solidFill>
                <a:latin typeface="Georgia"/>
                <a:ea typeface="Georgia"/>
                <a:cs typeface="Georgia"/>
                <a:sym typeface="Georgia"/>
              </a:rPr>
              <a:t> </a:t>
            </a:r>
          </a:p>
        </p:txBody>
      </p:sp>
      <p:sp>
        <p:nvSpPr>
          <p:cNvPr name="TextBox 4" id="4"/>
          <p:cNvSpPr txBox="true"/>
          <p:nvPr/>
        </p:nvSpPr>
        <p:spPr>
          <a:xfrm rot="0">
            <a:off x="6987159" y="4360093"/>
            <a:ext cx="4942075" cy="1430217"/>
          </a:xfrm>
          <a:prstGeom prst="rect">
            <a:avLst/>
          </a:prstGeom>
        </p:spPr>
        <p:txBody>
          <a:bodyPr anchor="t" rtlCol="false" tIns="0" lIns="0" bIns="0" rIns="0">
            <a:spAutoFit/>
          </a:bodyPr>
          <a:lstStyle/>
          <a:p>
            <a:pPr algn="l">
              <a:lnSpc>
                <a:spcPts val="11320"/>
              </a:lnSpc>
            </a:pPr>
            <a:r>
              <a:rPr lang="en-US" sz="6596">
                <a:solidFill>
                  <a:srgbClr val="FFFFFF"/>
                </a:solidFill>
                <a:latin typeface="Calibri (MS)"/>
                <a:ea typeface="Calibri (MS)"/>
                <a:cs typeface="Calibri (MS)"/>
                <a:sym typeface="Calibri (MS)"/>
              </a:rPr>
              <a:t>DİN VE HAYAT </a:t>
            </a:r>
          </a:p>
        </p:txBody>
      </p:sp>
      <p:sp>
        <p:nvSpPr>
          <p:cNvPr name="TextBox 5" id="5"/>
          <p:cNvSpPr txBox="true"/>
          <p:nvPr/>
        </p:nvSpPr>
        <p:spPr>
          <a:xfrm rot="0">
            <a:off x="8401050" y="5881873"/>
            <a:ext cx="1763249" cy="516255"/>
          </a:xfrm>
          <a:prstGeom prst="rect">
            <a:avLst/>
          </a:prstGeom>
        </p:spPr>
        <p:txBody>
          <a:bodyPr anchor="t" rtlCol="false" tIns="0" lIns="0" bIns="0" rIns="0">
            <a:spAutoFit/>
          </a:bodyPr>
          <a:lstStyle/>
          <a:p>
            <a:pPr algn="l">
              <a:lnSpc>
                <a:spcPts val="3585"/>
              </a:lnSpc>
            </a:pPr>
            <a:r>
              <a:rPr lang="en-US" sz="3600">
                <a:solidFill>
                  <a:srgbClr val="424456"/>
                </a:solidFill>
                <a:latin typeface="Calibri (MS)"/>
                <a:ea typeface="Calibri (MS)"/>
                <a:cs typeface="Calibri (MS)"/>
                <a:sym typeface="Calibri (MS)"/>
              </a:rPr>
              <a:t>3. ÜNİTE </a:t>
            </a:r>
          </a:p>
        </p:txBody>
      </p:sp>
      <p:sp>
        <p:nvSpPr>
          <p:cNvPr name="TextBox 6" id="6"/>
          <p:cNvSpPr txBox="true"/>
          <p:nvPr/>
        </p:nvSpPr>
        <p:spPr>
          <a:xfrm rot="0">
            <a:off x="6942196" y="3100392"/>
            <a:ext cx="4672927" cy="632460"/>
          </a:xfrm>
          <a:prstGeom prst="rect">
            <a:avLst/>
          </a:prstGeom>
        </p:spPr>
        <p:txBody>
          <a:bodyPr anchor="t" rtlCol="false" tIns="0" lIns="0" bIns="0" rIns="0">
            <a:spAutoFit/>
          </a:bodyPr>
          <a:lstStyle/>
          <a:p>
            <a:pPr algn="l">
              <a:lnSpc>
                <a:spcPts val="5124"/>
              </a:lnSpc>
            </a:pPr>
            <a:r>
              <a:rPr lang="en-US" sz="2700">
                <a:solidFill>
                  <a:srgbClr val="FFFFFF"/>
                </a:solidFill>
                <a:latin typeface="Calibri (MS)"/>
                <a:ea typeface="Calibri (MS)"/>
                <a:cs typeface="Calibri (MS)"/>
                <a:sym typeface="Calibri (MS)"/>
              </a:rPr>
              <a:t>DİN KÜLTÜRÜ VE AHLAK BİLGİSİ </a:t>
            </a:r>
          </a:p>
        </p:txBody>
      </p:sp>
      <p:sp>
        <p:nvSpPr>
          <p:cNvPr name="TextBox 7" id="7"/>
          <p:cNvSpPr txBox="true"/>
          <p:nvPr/>
        </p:nvSpPr>
        <p:spPr>
          <a:xfrm rot="0">
            <a:off x="8719190" y="3751131"/>
            <a:ext cx="1092994" cy="632460"/>
          </a:xfrm>
          <a:prstGeom prst="rect">
            <a:avLst/>
          </a:prstGeom>
        </p:spPr>
        <p:txBody>
          <a:bodyPr anchor="t" rtlCol="false" tIns="0" lIns="0" bIns="0" rIns="0">
            <a:spAutoFit/>
          </a:bodyPr>
          <a:lstStyle/>
          <a:p>
            <a:pPr algn="l">
              <a:lnSpc>
                <a:spcPts val="5124"/>
              </a:lnSpc>
            </a:pPr>
            <a:r>
              <a:rPr lang="en-US" sz="2700">
                <a:solidFill>
                  <a:srgbClr val="FFFFFF"/>
                </a:solidFill>
                <a:latin typeface="Calibri (MS)"/>
                <a:ea typeface="Calibri (MS)"/>
                <a:cs typeface="Calibri (MS)"/>
                <a:sym typeface="Calibri (MS)"/>
              </a:rPr>
              <a:t>8. SINIF</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4" id="4"/>
          <p:cNvSpPr txBox="true"/>
          <p:nvPr/>
        </p:nvSpPr>
        <p:spPr>
          <a:xfrm rot="0">
            <a:off x="15360777" y="14549"/>
            <a:ext cx="280149"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2 </a:t>
            </a:r>
          </a:p>
        </p:txBody>
      </p:sp>
      <p:sp>
        <p:nvSpPr>
          <p:cNvPr name="TextBox 5" id="5"/>
          <p:cNvSpPr txBox="true"/>
          <p:nvPr/>
        </p:nvSpPr>
        <p:spPr>
          <a:xfrm rot="0">
            <a:off x="3417570" y="2016952"/>
            <a:ext cx="6195531" cy="3812705"/>
          </a:xfrm>
          <a:prstGeom prst="rect">
            <a:avLst/>
          </a:prstGeom>
        </p:spPr>
        <p:txBody>
          <a:bodyPr anchor="t" rtlCol="false" tIns="0" lIns="0" bIns="0" rIns="0">
            <a:spAutoFit/>
          </a:bodyPr>
          <a:lstStyle/>
          <a:p>
            <a:pPr algn="l">
              <a:lnSpc>
                <a:spcPts val="6715"/>
              </a:lnSpc>
            </a:pPr>
            <a:r>
              <a:rPr lang="en-US" sz="4796">
                <a:solidFill>
                  <a:srgbClr val="0070C0"/>
                </a:solidFill>
                <a:latin typeface="Calibri (MS)"/>
                <a:ea typeface="Calibri (MS)"/>
                <a:cs typeface="Calibri (MS)"/>
                <a:sym typeface="Calibri (MS)"/>
              </a:rPr>
              <a:t>Neler Öğreneceğiz? </a:t>
            </a:r>
          </a:p>
          <a:p>
            <a:pPr algn="l">
              <a:lnSpc>
                <a:spcPts val="4860"/>
              </a:lnSpc>
            </a:pPr>
            <a:r>
              <a:rPr lang="en-US" sz="2700">
                <a:solidFill>
                  <a:srgbClr val="000000"/>
                </a:solidFill>
                <a:latin typeface="Calibri (MS)"/>
                <a:ea typeface="Calibri (MS)"/>
                <a:cs typeface="Calibri (MS)"/>
                <a:sym typeface="Calibri (MS)"/>
              </a:rPr>
              <a:t>1. Din, Birey ve Toplum 2. Dinin Temel Gayesi 3. Bir Peygamber Tanıyorum: Hz. Yusuf (as) 4. Bir Sure Tanıyorum: Asr Suresi ve Anlamı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349860">
            <a:off x="10728427" y="2732384"/>
            <a:ext cx="3960038" cy="3960038"/>
            <a:chOff x="0" y="0"/>
            <a:chExt cx="3520034" cy="3520034"/>
          </a:xfrm>
        </p:grpSpPr>
        <p:sp>
          <p:nvSpPr>
            <p:cNvPr name="Freeform 4" id="4"/>
            <p:cNvSpPr/>
            <p:nvPr/>
          </p:nvSpPr>
          <p:spPr>
            <a:xfrm flipH="false" flipV="false" rot="0">
              <a:off x="0" y="0"/>
              <a:ext cx="3520059" cy="3520059"/>
            </a:xfrm>
            <a:custGeom>
              <a:avLst/>
              <a:gdLst/>
              <a:ahLst/>
              <a:cxnLst/>
              <a:rect r="r" b="b" t="t" l="l"/>
              <a:pathLst>
                <a:path h="3520059" w="3520059">
                  <a:moveTo>
                    <a:pt x="0" y="0"/>
                  </a:moveTo>
                  <a:lnTo>
                    <a:pt x="0" y="3520059"/>
                  </a:lnTo>
                  <a:lnTo>
                    <a:pt x="3520059" y="3520059"/>
                  </a:lnTo>
                  <a:lnTo>
                    <a:pt x="3520059" y="0"/>
                  </a:lnTo>
                  <a:lnTo>
                    <a:pt x="0" y="0"/>
                  </a:lnTo>
                  <a:close/>
                </a:path>
              </a:pathLst>
            </a:custGeom>
            <a:blipFill>
              <a:blip r:embed="rId4"/>
              <a:stretch>
                <a:fillRect l="0" t="0" r="0" b="0"/>
              </a:stretch>
            </a:blipFill>
          </p:spPr>
        </p:sp>
      </p:grpSp>
      <p:grpSp>
        <p:nvGrpSpPr>
          <p:cNvPr name="Group 5" id="5"/>
          <p:cNvGrpSpPr/>
          <p:nvPr/>
        </p:nvGrpSpPr>
        <p:grpSpPr>
          <a:xfrm rot="365940">
            <a:off x="12815873" y="6006879"/>
            <a:ext cx="2133681" cy="2135981"/>
            <a:chOff x="0" y="0"/>
            <a:chExt cx="1896605" cy="1898650"/>
          </a:xfrm>
        </p:grpSpPr>
        <p:sp>
          <p:nvSpPr>
            <p:cNvPr name="Freeform 6" id="6"/>
            <p:cNvSpPr/>
            <p:nvPr/>
          </p:nvSpPr>
          <p:spPr>
            <a:xfrm flipH="false" flipV="false" rot="0">
              <a:off x="0" y="0"/>
              <a:ext cx="1896618" cy="1898650"/>
            </a:xfrm>
            <a:custGeom>
              <a:avLst/>
              <a:gdLst/>
              <a:ahLst/>
              <a:cxnLst/>
              <a:rect r="r" b="b" t="t" l="l"/>
              <a:pathLst>
                <a:path h="1898650" w="1896618">
                  <a:moveTo>
                    <a:pt x="0" y="0"/>
                  </a:moveTo>
                  <a:lnTo>
                    <a:pt x="0" y="1898650"/>
                  </a:lnTo>
                  <a:lnTo>
                    <a:pt x="1896618" y="1898650"/>
                  </a:lnTo>
                  <a:lnTo>
                    <a:pt x="1896618" y="0"/>
                  </a:lnTo>
                  <a:lnTo>
                    <a:pt x="0" y="0"/>
                  </a:lnTo>
                  <a:close/>
                </a:path>
              </a:pathLst>
            </a:custGeom>
            <a:blipFill>
              <a:blip r:embed="rId4"/>
              <a:stretch>
                <a:fillRect l="0" t="0" r="0" b="0"/>
              </a:stretch>
            </a:blipFill>
          </p:spPr>
        </p:sp>
      </p:grpSp>
      <p:grpSp>
        <p:nvGrpSpPr>
          <p:cNvPr name="Group 7" id="7"/>
          <p:cNvGrpSpPr/>
          <p:nvPr/>
        </p:nvGrpSpPr>
        <p:grpSpPr>
          <a:xfrm rot="365940">
            <a:off x="10007522" y="6762960"/>
            <a:ext cx="2133681" cy="2135981"/>
            <a:chOff x="0" y="0"/>
            <a:chExt cx="1896605" cy="1898650"/>
          </a:xfrm>
        </p:grpSpPr>
        <p:sp>
          <p:nvSpPr>
            <p:cNvPr name="Freeform 8" id="8"/>
            <p:cNvSpPr/>
            <p:nvPr/>
          </p:nvSpPr>
          <p:spPr>
            <a:xfrm flipH="false" flipV="false" rot="0">
              <a:off x="0" y="0"/>
              <a:ext cx="1896618" cy="1898650"/>
            </a:xfrm>
            <a:custGeom>
              <a:avLst/>
              <a:gdLst/>
              <a:ahLst/>
              <a:cxnLst/>
              <a:rect r="r" b="b" t="t" l="l"/>
              <a:pathLst>
                <a:path h="1898650" w="1896618">
                  <a:moveTo>
                    <a:pt x="0" y="0"/>
                  </a:moveTo>
                  <a:lnTo>
                    <a:pt x="0" y="1898650"/>
                  </a:lnTo>
                  <a:lnTo>
                    <a:pt x="1896618" y="1898650"/>
                  </a:lnTo>
                  <a:lnTo>
                    <a:pt x="1896618" y="0"/>
                  </a:lnTo>
                  <a:lnTo>
                    <a:pt x="0" y="0"/>
                  </a:lnTo>
                  <a:close/>
                </a:path>
              </a:pathLst>
            </a:custGeom>
            <a:blipFill>
              <a:blip r:embed="rId5"/>
              <a:stretch>
                <a:fillRect l="0" t="0" r="0" b="0"/>
              </a:stretch>
            </a:blipFill>
          </p:spPr>
        </p:sp>
      </p:grpSp>
      <p:sp>
        <p:nvSpPr>
          <p:cNvPr name="TextBox 9" id="9"/>
          <p:cNvSpPr txBox="true"/>
          <p:nvPr/>
        </p:nvSpPr>
        <p:spPr>
          <a:xfrm rot="0">
            <a:off x="3601979" y="2159579"/>
            <a:ext cx="4538467" cy="659573"/>
          </a:xfrm>
          <a:prstGeom prst="rect">
            <a:avLst/>
          </a:prstGeom>
        </p:spPr>
        <p:txBody>
          <a:bodyPr anchor="t" rtlCol="false" tIns="0" lIns="0" bIns="0" rIns="0">
            <a:spAutoFit/>
          </a:bodyPr>
          <a:lstStyle/>
          <a:p>
            <a:pPr algn="l">
              <a:lnSpc>
                <a:spcPts val="5044"/>
              </a:lnSpc>
            </a:pPr>
            <a:r>
              <a:rPr lang="en-US" sz="3603">
                <a:solidFill>
                  <a:srgbClr val="0070C0"/>
                </a:solidFill>
                <a:latin typeface="Calibri (MS)"/>
                <a:ea typeface="Calibri (MS)"/>
                <a:cs typeface="Calibri (MS)"/>
                <a:sym typeface="Calibri (MS)"/>
              </a:rPr>
              <a:t>1. Din, Birey ve Toplum </a:t>
            </a:r>
          </a:p>
        </p:txBody>
      </p:sp>
      <p:sp>
        <p:nvSpPr>
          <p:cNvPr name="TextBox 10" id="10"/>
          <p:cNvSpPr txBox="true"/>
          <p:nvPr/>
        </p:nvSpPr>
        <p:spPr>
          <a:xfrm rot="0">
            <a:off x="3766571" y="3226494"/>
            <a:ext cx="6172214" cy="3145731"/>
          </a:xfrm>
          <a:prstGeom prst="rect">
            <a:avLst/>
          </a:prstGeom>
        </p:spPr>
        <p:txBody>
          <a:bodyPr anchor="t" rtlCol="false" tIns="0" lIns="0" bIns="0" rIns="0">
            <a:spAutoFit/>
          </a:bodyPr>
          <a:lstStyle/>
          <a:p>
            <a:pPr algn="just">
              <a:lnSpc>
                <a:spcPts val="3690"/>
              </a:lnSpc>
            </a:pPr>
            <a:r>
              <a:rPr lang="en-US" sz="2700">
                <a:solidFill>
                  <a:srgbClr val="000000"/>
                </a:solidFill>
                <a:latin typeface="Calibri (MS)"/>
                <a:ea typeface="Calibri (MS)"/>
                <a:cs typeface="Calibri (MS)"/>
                <a:sym typeface="Calibri (MS)"/>
              </a:rPr>
              <a:t>İnsan, düşünen bir varlıktır ve daima hayatı anlama çabası içindedir. </a:t>
            </a:r>
          </a:p>
          <a:p>
            <a:pPr algn="just">
              <a:lnSpc>
                <a:spcPts val="6750"/>
              </a:lnSpc>
            </a:pPr>
            <a:r>
              <a:rPr lang="en-US" sz="2700">
                <a:solidFill>
                  <a:srgbClr val="A04DA3"/>
                </a:solidFill>
                <a:latin typeface="Arimo"/>
                <a:ea typeface="Arimo"/>
                <a:cs typeface="Arimo"/>
                <a:sym typeface="Arimo"/>
              </a:rPr>
              <a:t></a:t>
            </a:r>
          </a:p>
          <a:p>
            <a:pPr algn="just">
              <a:lnSpc>
                <a:spcPts val="6029"/>
              </a:lnSpc>
            </a:pPr>
            <a:r>
              <a:rPr lang="en-US" sz="2700">
                <a:solidFill>
                  <a:srgbClr val="A04DA3"/>
                </a:solidFill>
                <a:latin typeface="Arimo"/>
                <a:ea typeface="Arimo"/>
                <a:cs typeface="Arimo"/>
                <a:sym typeface="Arimo"/>
              </a:rPr>
              <a:t>  </a:t>
            </a:r>
          </a:p>
        </p:txBody>
      </p:sp>
      <p:sp>
        <p:nvSpPr>
          <p:cNvPr name="TextBox 11" id="11"/>
          <p:cNvSpPr txBox="true"/>
          <p:nvPr/>
        </p:nvSpPr>
        <p:spPr>
          <a:xfrm rot="0">
            <a:off x="4150619" y="4851845"/>
            <a:ext cx="5082135" cy="1676400"/>
          </a:xfrm>
          <a:prstGeom prst="rect">
            <a:avLst/>
          </a:prstGeom>
        </p:spPr>
        <p:txBody>
          <a:bodyPr anchor="t" rtlCol="false" tIns="0" lIns="0" bIns="0" rIns="0">
            <a:spAutoFit/>
          </a:bodyPr>
          <a:lstStyle/>
          <a:p>
            <a:pPr algn="l">
              <a:lnSpc>
                <a:spcPts val="1350"/>
              </a:lnSpc>
            </a:pPr>
            <a:r>
              <a:rPr lang="en-US" sz="2700">
                <a:solidFill>
                  <a:srgbClr val="00B050"/>
                </a:solidFill>
                <a:latin typeface="Calibri (MS)"/>
                <a:ea typeface="Calibri (MS)"/>
                <a:cs typeface="Calibri (MS)"/>
                <a:sym typeface="Calibri (MS)"/>
              </a:rPr>
              <a:t>Evreni kim yarattı? Bu mükemmel düzeni kim sağlıyor? İnsanın var olma sebebi nedir? Tüm varlıkların sonu ne olacak? </a:t>
            </a:r>
          </a:p>
        </p:txBody>
      </p:sp>
      <p:sp>
        <p:nvSpPr>
          <p:cNvPr name="TextBox 12" id="12"/>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3" id="13"/>
          <p:cNvSpPr txBox="true"/>
          <p:nvPr/>
        </p:nvSpPr>
        <p:spPr>
          <a:xfrm rot="0">
            <a:off x="15363063" y="14549"/>
            <a:ext cx="277820"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3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4533138" y="2871216"/>
            <a:ext cx="3986784" cy="4888611"/>
            <a:chOff x="0" y="0"/>
            <a:chExt cx="3543808" cy="4345432"/>
          </a:xfrm>
        </p:grpSpPr>
        <p:sp>
          <p:nvSpPr>
            <p:cNvPr name="Freeform 4" id="4"/>
            <p:cNvSpPr/>
            <p:nvPr/>
          </p:nvSpPr>
          <p:spPr>
            <a:xfrm flipH="false" flipV="false" rot="0">
              <a:off x="0" y="0"/>
              <a:ext cx="3543808" cy="4345432"/>
            </a:xfrm>
            <a:custGeom>
              <a:avLst/>
              <a:gdLst/>
              <a:ahLst/>
              <a:cxnLst/>
              <a:rect r="r" b="b" t="t" l="l"/>
              <a:pathLst>
                <a:path h="4345432" w="3543808">
                  <a:moveTo>
                    <a:pt x="3233547" y="45720"/>
                  </a:moveTo>
                  <a:cubicBezTo>
                    <a:pt x="3340100" y="45720"/>
                    <a:pt x="3426460" y="239395"/>
                    <a:pt x="3426460" y="477901"/>
                  </a:cubicBezTo>
                  <a:lnTo>
                    <a:pt x="3426460" y="3796157"/>
                  </a:lnTo>
                  <a:cubicBezTo>
                    <a:pt x="3426460" y="4034409"/>
                    <a:pt x="3340100" y="4228084"/>
                    <a:pt x="3233547" y="4228084"/>
                  </a:cubicBezTo>
                  <a:lnTo>
                    <a:pt x="238252" y="4228084"/>
                  </a:lnTo>
                  <a:cubicBezTo>
                    <a:pt x="131953" y="4228084"/>
                    <a:pt x="45593" y="4034409"/>
                    <a:pt x="45593" y="3796157"/>
                  </a:cubicBezTo>
                  <a:lnTo>
                    <a:pt x="45593" y="477901"/>
                  </a:lnTo>
                  <a:cubicBezTo>
                    <a:pt x="45593" y="239522"/>
                    <a:pt x="131953" y="45720"/>
                    <a:pt x="238252" y="45720"/>
                  </a:cubicBezTo>
                  <a:close/>
                  <a:moveTo>
                    <a:pt x="0" y="0"/>
                  </a:moveTo>
                  <a:lnTo>
                    <a:pt x="0" y="4345432"/>
                  </a:lnTo>
                  <a:lnTo>
                    <a:pt x="3543808" y="4345432"/>
                  </a:lnTo>
                  <a:lnTo>
                    <a:pt x="3543808" y="0"/>
                  </a:lnTo>
                  <a:close/>
                </a:path>
              </a:pathLst>
            </a:custGeom>
            <a:blipFill>
              <a:blip r:embed="rId4"/>
              <a:stretch>
                <a:fillRect l="0" t="0" r="0" b="0"/>
              </a:stretch>
            </a:blipFill>
          </p:spPr>
        </p:sp>
      </p:grpSp>
      <p:sp>
        <p:nvSpPr>
          <p:cNvPr name="Freeform 5" id="5"/>
          <p:cNvSpPr/>
          <p:nvPr/>
        </p:nvSpPr>
        <p:spPr>
          <a:xfrm flipH="false" flipV="false" rot="0">
            <a:off x="4474845" y="2813109"/>
            <a:ext cx="4022603" cy="4924230"/>
          </a:xfrm>
          <a:custGeom>
            <a:avLst/>
            <a:gdLst/>
            <a:ahLst/>
            <a:cxnLst/>
            <a:rect r="r" b="b" t="t" l="l"/>
            <a:pathLst>
              <a:path h="4924230" w="4022603">
                <a:moveTo>
                  <a:pt x="0" y="0"/>
                </a:moveTo>
                <a:lnTo>
                  <a:pt x="4022603" y="0"/>
                </a:lnTo>
                <a:lnTo>
                  <a:pt x="4022603" y="4924229"/>
                </a:lnTo>
                <a:lnTo>
                  <a:pt x="0" y="492422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6" id="6"/>
          <p:cNvGrpSpPr/>
          <p:nvPr/>
        </p:nvGrpSpPr>
        <p:grpSpPr>
          <a:xfrm rot="0">
            <a:off x="4694301" y="2810637"/>
            <a:ext cx="3569589" cy="853821"/>
            <a:chOff x="0" y="0"/>
            <a:chExt cx="3172968" cy="758952"/>
          </a:xfrm>
        </p:grpSpPr>
        <p:sp>
          <p:nvSpPr>
            <p:cNvPr name="Freeform 7" id="7"/>
            <p:cNvSpPr/>
            <p:nvPr/>
          </p:nvSpPr>
          <p:spPr>
            <a:xfrm flipH="false" flipV="false" rot="0">
              <a:off x="0" y="0"/>
              <a:ext cx="3172968" cy="758952"/>
            </a:xfrm>
            <a:custGeom>
              <a:avLst/>
              <a:gdLst/>
              <a:ahLst/>
              <a:cxnLst/>
              <a:rect r="r" b="b" t="t" l="l"/>
              <a:pathLst>
                <a:path h="758952" w="3172968">
                  <a:moveTo>
                    <a:pt x="3082036" y="57404"/>
                  </a:moveTo>
                  <a:cubicBezTo>
                    <a:pt x="3082036" y="374396"/>
                    <a:pt x="2319020" y="633476"/>
                    <a:pt x="1376807" y="633476"/>
                  </a:cubicBezTo>
                  <a:lnTo>
                    <a:pt x="91059" y="633476"/>
                  </a:lnTo>
                  <a:lnTo>
                    <a:pt x="91059" y="57404"/>
                  </a:lnTo>
                  <a:close/>
                  <a:moveTo>
                    <a:pt x="0" y="0"/>
                  </a:moveTo>
                  <a:lnTo>
                    <a:pt x="0" y="758952"/>
                  </a:lnTo>
                  <a:lnTo>
                    <a:pt x="3172968" y="758952"/>
                  </a:lnTo>
                  <a:lnTo>
                    <a:pt x="3172968" y="0"/>
                  </a:lnTo>
                  <a:close/>
                </a:path>
              </a:pathLst>
            </a:custGeom>
            <a:blipFill>
              <a:blip r:embed="rId7"/>
              <a:stretch>
                <a:fillRect l="0" t="0" r="0" b="0"/>
              </a:stretch>
            </a:blipFill>
          </p:spPr>
        </p:sp>
      </p:grpSp>
      <p:sp>
        <p:nvSpPr>
          <p:cNvPr name="Freeform 8" id="8"/>
          <p:cNvSpPr/>
          <p:nvPr/>
        </p:nvSpPr>
        <p:spPr>
          <a:xfrm flipH="false" flipV="false" rot="0">
            <a:off x="4677728" y="2756159"/>
            <a:ext cx="3602922" cy="886211"/>
          </a:xfrm>
          <a:custGeom>
            <a:avLst/>
            <a:gdLst/>
            <a:ahLst/>
            <a:cxnLst/>
            <a:rect r="r" b="b" t="t" l="l"/>
            <a:pathLst>
              <a:path h="886211" w="3602922">
                <a:moveTo>
                  <a:pt x="0" y="0"/>
                </a:moveTo>
                <a:lnTo>
                  <a:pt x="3602921" y="0"/>
                </a:lnTo>
                <a:lnTo>
                  <a:pt x="3602921" y="886211"/>
                </a:lnTo>
                <a:lnTo>
                  <a:pt x="0" y="88621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9" id="9"/>
          <p:cNvGrpSpPr/>
          <p:nvPr/>
        </p:nvGrpSpPr>
        <p:grpSpPr>
          <a:xfrm rot="0">
            <a:off x="4481703" y="2810637"/>
            <a:ext cx="418338" cy="853821"/>
            <a:chOff x="0" y="0"/>
            <a:chExt cx="371856" cy="758952"/>
          </a:xfrm>
        </p:grpSpPr>
        <p:sp>
          <p:nvSpPr>
            <p:cNvPr name="Freeform 10" id="10"/>
            <p:cNvSpPr/>
            <p:nvPr/>
          </p:nvSpPr>
          <p:spPr>
            <a:xfrm flipH="false" flipV="false" rot="0">
              <a:off x="0" y="0"/>
              <a:ext cx="371856" cy="758952"/>
            </a:xfrm>
            <a:custGeom>
              <a:avLst/>
              <a:gdLst/>
              <a:ahLst/>
              <a:cxnLst/>
              <a:rect r="r" b="b" t="t" l="l"/>
              <a:pathLst>
                <a:path h="758952" w="371856">
                  <a:moveTo>
                    <a:pt x="280035" y="57404"/>
                  </a:moveTo>
                  <a:lnTo>
                    <a:pt x="280035" y="633476"/>
                  </a:lnTo>
                  <a:lnTo>
                    <a:pt x="91313" y="633476"/>
                  </a:lnTo>
                  <a:lnTo>
                    <a:pt x="91313" y="218440"/>
                  </a:lnTo>
                  <a:cubicBezTo>
                    <a:pt x="91313" y="129540"/>
                    <a:pt x="175768" y="57404"/>
                    <a:pt x="280162" y="57404"/>
                  </a:cubicBezTo>
                  <a:close/>
                  <a:moveTo>
                    <a:pt x="0" y="0"/>
                  </a:moveTo>
                  <a:lnTo>
                    <a:pt x="0" y="758952"/>
                  </a:lnTo>
                  <a:lnTo>
                    <a:pt x="371856" y="758952"/>
                  </a:lnTo>
                  <a:lnTo>
                    <a:pt x="371856" y="0"/>
                  </a:lnTo>
                  <a:close/>
                </a:path>
              </a:pathLst>
            </a:custGeom>
            <a:blipFill>
              <a:blip r:embed="rId10"/>
              <a:stretch>
                <a:fillRect l="0" t="0" r="0" b="0"/>
              </a:stretch>
            </a:blipFill>
          </p:spPr>
        </p:sp>
      </p:grpSp>
      <p:sp>
        <p:nvSpPr>
          <p:cNvPr name="Freeform 11" id="11"/>
          <p:cNvSpPr/>
          <p:nvPr/>
        </p:nvSpPr>
        <p:spPr>
          <a:xfrm flipH="false" flipV="false" rot="0">
            <a:off x="4465315" y="2756159"/>
            <a:ext cx="450528" cy="886211"/>
          </a:xfrm>
          <a:custGeom>
            <a:avLst/>
            <a:gdLst/>
            <a:ahLst/>
            <a:cxnLst/>
            <a:rect r="r" b="b" t="t" l="l"/>
            <a:pathLst>
              <a:path h="886211" w="450528">
                <a:moveTo>
                  <a:pt x="0" y="0"/>
                </a:moveTo>
                <a:lnTo>
                  <a:pt x="450528" y="0"/>
                </a:lnTo>
                <a:lnTo>
                  <a:pt x="450528" y="886211"/>
                </a:lnTo>
                <a:lnTo>
                  <a:pt x="0" y="88621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2" id="12"/>
          <p:cNvSpPr/>
          <p:nvPr/>
        </p:nvSpPr>
        <p:spPr>
          <a:xfrm flipH="false" flipV="false" rot="0">
            <a:off x="9466512" y="2813109"/>
            <a:ext cx="4022788" cy="4924230"/>
          </a:xfrm>
          <a:custGeom>
            <a:avLst/>
            <a:gdLst/>
            <a:ahLst/>
            <a:cxnLst/>
            <a:rect r="r" b="b" t="t" l="l"/>
            <a:pathLst>
              <a:path h="4924230" w="4022788">
                <a:moveTo>
                  <a:pt x="0" y="0"/>
                </a:moveTo>
                <a:lnTo>
                  <a:pt x="4022788" y="0"/>
                </a:lnTo>
                <a:lnTo>
                  <a:pt x="4022788" y="4924229"/>
                </a:lnTo>
                <a:lnTo>
                  <a:pt x="0" y="4924229"/>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nvGrpSpPr>
          <p:cNvPr name="Group 13" id="13"/>
          <p:cNvGrpSpPr/>
          <p:nvPr/>
        </p:nvGrpSpPr>
        <p:grpSpPr>
          <a:xfrm rot="0">
            <a:off x="9670923" y="2810637"/>
            <a:ext cx="3569589" cy="853821"/>
            <a:chOff x="0" y="0"/>
            <a:chExt cx="3172968" cy="758952"/>
          </a:xfrm>
        </p:grpSpPr>
        <p:sp>
          <p:nvSpPr>
            <p:cNvPr name="Freeform 14" id="14"/>
            <p:cNvSpPr/>
            <p:nvPr/>
          </p:nvSpPr>
          <p:spPr>
            <a:xfrm flipH="false" flipV="false" rot="0">
              <a:off x="0" y="0"/>
              <a:ext cx="3172968" cy="758952"/>
            </a:xfrm>
            <a:custGeom>
              <a:avLst/>
              <a:gdLst/>
              <a:ahLst/>
              <a:cxnLst/>
              <a:rect r="r" b="b" t="t" l="l"/>
              <a:pathLst>
                <a:path h="758952" w="3172968">
                  <a:moveTo>
                    <a:pt x="3081655" y="57404"/>
                  </a:moveTo>
                  <a:cubicBezTo>
                    <a:pt x="3081655" y="374396"/>
                    <a:pt x="2318766" y="633476"/>
                    <a:pt x="1376426" y="633476"/>
                  </a:cubicBezTo>
                  <a:lnTo>
                    <a:pt x="90932" y="633476"/>
                  </a:lnTo>
                  <a:lnTo>
                    <a:pt x="90932" y="57404"/>
                  </a:lnTo>
                  <a:close/>
                  <a:moveTo>
                    <a:pt x="0" y="0"/>
                  </a:moveTo>
                  <a:lnTo>
                    <a:pt x="0" y="758952"/>
                  </a:lnTo>
                  <a:lnTo>
                    <a:pt x="3172968" y="758952"/>
                  </a:lnTo>
                  <a:lnTo>
                    <a:pt x="3172968" y="0"/>
                  </a:lnTo>
                  <a:close/>
                </a:path>
              </a:pathLst>
            </a:custGeom>
            <a:blipFill>
              <a:blip r:embed="rId15"/>
              <a:stretch>
                <a:fillRect l="0" t="0" r="0" b="0"/>
              </a:stretch>
            </a:blipFill>
          </p:spPr>
        </p:sp>
      </p:grpSp>
      <p:sp>
        <p:nvSpPr>
          <p:cNvPr name="Freeform 15" id="15"/>
          <p:cNvSpPr/>
          <p:nvPr/>
        </p:nvSpPr>
        <p:spPr>
          <a:xfrm flipH="false" flipV="false" rot="0">
            <a:off x="9654164" y="2756159"/>
            <a:ext cx="3602736" cy="886211"/>
          </a:xfrm>
          <a:custGeom>
            <a:avLst/>
            <a:gdLst/>
            <a:ahLst/>
            <a:cxnLst/>
            <a:rect r="r" b="b" t="t" l="l"/>
            <a:pathLst>
              <a:path h="886211" w="3602736">
                <a:moveTo>
                  <a:pt x="0" y="0"/>
                </a:moveTo>
                <a:lnTo>
                  <a:pt x="3602736" y="0"/>
                </a:lnTo>
                <a:lnTo>
                  <a:pt x="3602736" y="886211"/>
                </a:lnTo>
                <a:lnTo>
                  <a:pt x="0" y="886211"/>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grpSp>
        <p:nvGrpSpPr>
          <p:cNvPr name="Group 16" id="16"/>
          <p:cNvGrpSpPr/>
          <p:nvPr/>
        </p:nvGrpSpPr>
        <p:grpSpPr>
          <a:xfrm rot="0">
            <a:off x="9473184" y="2810637"/>
            <a:ext cx="402336" cy="853821"/>
            <a:chOff x="0" y="0"/>
            <a:chExt cx="357632" cy="758952"/>
          </a:xfrm>
        </p:grpSpPr>
        <p:sp>
          <p:nvSpPr>
            <p:cNvPr name="Freeform 17" id="17"/>
            <p:cNvSpPr/>
            <p:nvPr/>
          </p:nvSpPr>
          <p:spPr>
            <a:xfrm flipH="false" flipV="false" rot="0">
              <a:off x="0" y="0"/>
              <a:ext cx="357632" cy="758952"/>
            </a:xfrm>
            <a:custGeom>
              <a:avLst/>
              <a:gdLst/>
              <a:ahLst/>
              <a:cxnLst/>
              <a:rect r="r" b="b" t="t" l="l"/>
              <a:pathLst>
                <a:path h="758952" w="357632">
                  <a:moveTo>
                    <a:pt x="266700" y="57404"/>
                  </a:moveTo>
                  <a:lnTo>
                    <a:pt x="266700" y="633476"/>
                  </a:lnTo>
                  <a:lnTo>
                    <a:pt x="91440" y="633476"/>
                  </a:lnTo>
                  <a:lnTo>
                    <a:pt x="91440" y="218440"/>
                  </a:lnTo>
                  <a:cubicBezTo>
                    <a:pt x="91440" y="129540"/>
                    <a:pt x="169799" y="57404"/>
                    <a:pt x="266700" y="57404"/>
                  </a:cubicBezTo>
                  <a:close/>
                  <a:moveTo>
                    <a:pt x="0" y="0"/>
                  </a:moveTo>
                  <a:lnTo>
                    <a:pt x="0" y="758952"/>
                  </a:lnTo>
                  <a:lnTo>
                    <a:pt x="357632" y="758952"/>
                  </a:lnTo>
                  <a:lnTo>
                    <a:pt x="357632" y="0"/>
                  </a:lnTo>
                  <a:close/>
                </a:path>
              </a:pathLst>
            </a:custGeom>
            <a:blipFill>
              <a:blip r:embed="rId18"/>
              <a:stretch>
                <a:fillRect l="0" t="0" r="0" b="0"/>
              </a:stretch>
            </a:blipFill>
          </p:spPr>
        </p:sp>
      </p:grpSp>
      <p:sp>
        <p:nvSpPr>
          <p:cNvPr name="Freeform 18" id="18"/>
          <p:cNvSpPr/>
          <p:nvPr/>
        </p:nvSpPr>
        <p:spPr>
          <a:xfrm flipH="false" flipV="false" rot="0">
            <a:off x="9456996" y="2756159"/>
            <a:ext cx="435297" cy="886211"/>
          </a:xfrm>
          <a:custGeom>
            <a:avLst/>
            <a:gdLst/>
            <a:ahLst/>
            <a:cxnLst/>
            <a:rect r="r" b="b" t="t" l="l"/>
            <a:pathLst>
              <a:path h="886211" w="435297">
                <a:moveTo>
                  <a:pt x="0" y="0"/>
                </a:moveTo>
                <a:lnTo>
                  <a:pt x="435298" y="0"/>
                </a:lnTo>
                <a:lnTo>
                  <a:pt x="435298" y="886211"/>
                </a:lnTo>
                <a:lnTo>
                  <a:pt x="0" y="88621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TextBox 19" id="19"/>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20" id="20"/>
          <p:cNvSpPr txBox="true"/>
          <p:nvPr/>
        </p:nvSpPr>
        <p:spPr>
          <a:xfrm rot="0">
            <a:off x="15359634" y="14549"/>
            <a:ext cx="281321"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4 </a:t>
            </a:r>
          </a:p>
        </p:txBody>
      </p:sp>
      <p:sp>
        <p:nvSpPr>
          <p:cNvPr name="TextBox 21" id="21"/>
          <p:cNvSpPr txBox="true"/>
          <p:nvPr/>
        </p:nvSpPr>
        <p:spPr>
          <a:xfrm rot="0">
            <a:off x="4934331" y="2877498"/>
            <a:ext cx="573372" cy="499110"/>
          </a:xfrm>
          <a:prstGeom prst="rect">
            <a:avLst/>
          </a:prstGeom>
        </p:spPr>
        <p:txBody>
          <a:bodyPr anchor="t" rtlCol="false" tIns="0" lIns="0" bIns="0" rIns="0">
            <a:spAutoFit/>
          </a:bodyPr>
          <a:lstStyle/>
          <a:p>
            <a:pPr algn="l">
              <a:lnSpc>
                <a:spcPts val="3779"/>
              </a:lnSpc>
            </a:pPr>
            <a:r>
              <a:rPr lang="en-US" sz="2700">
                <a:solidFill>
                  <a:srgbClr val="FFFFFF"/>
                </a:solidFill>
                <a:latin typeface="Calibri (MS)"/>
                <a:ea typeface="Calibri (MS)"/>
                <a:cs typeface="Calibri (MS)"/>
                <a:sym typeface="Calibri (MS)"/>
              </a:rPr>
              <a:t>Din </a:t>
            </a:r>
          </a:p>
        </p:txBody>
      </p:sp>
      <p:sp>
        <p:nvSpPr>
          <p:cNvPr name="TextBox 22" id="22"/>
          <p:cNvSpPr txBox="true"/>
          <p:nvPr/>
        </p:nvSpPr>
        <p:spPr>
          <a:xfrm rot="0">
            <a:off x="4828032" y="4221670"/>
            <a:ext cx="2987288" cy="2920365"/>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Akıl sahibi bireyleri kendi özgür iradeleriyle iyiye ve doğruya yönelten ve onların mutluluğunu amaçlayan ilahi kurallar bütünüdür. </a:t>
            </a:r>
          </a:p>
        </p:txBody>
      </p:sp>
      <p:sp>
        <p:nvSpPr>
          <p:cNvPr name="TextBox 23" id="23"/>
          <p:cNvSpPr txBox="true"/>
          <p:nvPr/>
        </p:nvSpPr>
        <p:spPr>
          <a:xfrm rot="0">
            <a:off x="9872477" y="4293294"/>
            <a:ext cx="2588452" cy="1686396"/>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İnanç esasları İbadetler Ahlak ilkeleri </a:t>
            </a:r>
          </a:p>
          <a:p>
            <a:pPr algn="l">
              <a:lnSpc>
                <a:spcPts val="3784"/>
              </a:lnSpc>
            </a:pPr>
            <a:r>
              <a:rPr lang="en-US" sz="2703">
                <a:solidFill>
                  <a:srgbClr val="000000"/>
                </a:solidFill>
                <a:latin typeface="Calibri (MS)"/>
                <a:ea typeface="Calibri (MS)"/>
                <a:cs typeface="Calibri (MS)"/>
                <a:sym typeface="Calibri (MS)"/>
              </a:rPr>
              <a:t>Toplumsalilişkiler </a:t>
            </a:r>
          </a:p>
        </p:txBody>
      </p:sp>
      <p:sp>
        <p:nvSpPr>
          <p:cNvPr name="TextBox 24" id="24"/>
          <p:cNvSpPr txBox="true"/>
          <p:nvPr/>
        </p:nvSpPr>
        <p:spPr>
          <a:xfrm rot="0">
            <a:off x="9845045" y="2877498"/>
            <a:ext cx="2725541" cy="499110"/>
          </a:xfrm>
          <a:prstGeom prst="rect">
            <a:avLst/>
          </a:prstGeom>
        </p:spPr>
        <p:txBody>
          <a:bodyPr anchor="t" rtlCol="false" tIns="0" lIns="0" bIns="0" rIns="0">
            <a:spAutoFit/>
          </a:bodyPr>
          <a:lstStyle/>
          <a:p>
            <a:pPr algn="l">
              <a:lnSpc>
                <a:spcPts val="3779"/>
              </a:lnSpc>
            </a:pPr>
            <a:r>
              <a:rPr lang="en-US" sz="2700">
                <a:solidFill>
                  <a:srgbClr val="FFFFFF"/>
                </a:solidFill>
                <a:latin typeface="Calibri (MS)"/>
                <a:ea typeface="Calibri (MS)"/>
                <a:cs typeface="Calibri (MS)"/>
                <a:sym typeface="Calibri (MS)"/>
              </a:rPr>
              <a:t>Dinin ana konuları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3009519" y="3367278"/>
            <a:ext cx="1576197" cy="3412998"/>
            <a:chOff x="0" y="0"/>
            <a:chExt cx="1401064" cy="3033776"/>
          </a:xfrm>
        </p:grpSpPr>
        <p:sp>
          <p:nvSpPr>
            <p:cNvPr name="Freeform 4" id="4"/>
            <p:cNvSpPr/>
            <p:nvPr/>
          </p:nvSpPr>
          <p:spPr>
            <a:xfrm flipH="false" flipV="false" rot="0">
              <a:off x="0" y="0"/>
              <a:ext cx="1401064" cy="3033776"/>
            </a:xfrm>
            <a:custGeom>
              <a:avLst/>
              <a:gdLst/>
              <a:ahLst/>
              <a:cxnLst/>
              <a:rect r="r" b="b" t="t" l="l"/>
              <a:pathLst>
                <a:path h="3033776" w="1401064">
                  <a:moveTo>
                    <a:pt x="1324356" y="42672"/>
                  </a:moveTo>
                  <a:lnTo>
                    <a:pt x="1324356" y="2923032"/>
                  </a:lnTo>
                  <a:lnTo>
                    <a:pt x="76327" y="2923032"/>
                  </a:lnTo>
                  <a:lnTo>
                    <a:pt x="76327" y="42672"/>
                  </a:lnTo>
                  <a:close/>
                  <a:moveTo>
                    <a:pt x="0" y="0"/>
                  </a:moveTo>
                  <a:lnTo>
                    <a:pt x="0" y="3033776"/>
                  </a:lnTo>
                  <a:lnTo>
                    <a:pt x="1401064" y="3033776"/>
                  </a:lnTo>
                  <a:lnTo>
                    <a:pt x="1401064" y="0"/>
                  </a:lnTo>
                  <a:close/>
                </a:path>
              </a:pathLst>
            </a:custGeom>
            <a:blipFill>
              <a:blip r:embed="rId4"/>
              <a:stretch>
                <a:fillRect l="0" t="0" r="0" b="0"/>
              </a:stretch>
            </a:blipFill>
          </p:spPr>
        </p:sp>
      </p:grpSp>
      <p:sp>
        <p:nvSpPr>
          <p:cNvPr name="Freeform 5" id="5"/>
          <p:cNvSpPr/>
          <p:nvPr/>
        </p:nvSpPr>
        <p:spPr>
          <a:xfrm flipH="false" flipV="false" rot="0">
            <a:off x="2992931" y="3312885"/>
            <a:ext cx="1608944" cy="3445188"/>
          </a:xfrm>
          <a:custGeom>
            <a:avLst/>
            <a:gdLst/>
            <a:ahLst/>
            <a:cxnLst/>
            <a:rect r="r" b="b" t="t" l="l"/>
            <a:pathLst>
              <a:path h="3445188" w="1608944">
                <a:moveTo>
                  <a:pt x="0" y="0"/>
                </a:moveTo>
                <a:lnTo>
                  <a:pt x="1608944" y="0"/>
                </a:lnTo>
                <a:lnTo>
                  <a:pt x="1608944" y="3445188"/>
                </a:lnTo>
                <a:lnTo>
                  <a:pt x="0" y="34451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6" id="6"/>
          <p:cNvGrpSpPr/>
          <p:nvPr/>
        </p:nvGrpSpPr>
        <p:grpSpPr>
          <a:xfrm rot="0">
            <a:off x="2286000" y="3555873"/>
            <a:ext cx="3566160" cy="3008376"/>
            <a:chOff x="0" y="0"/>
            <a:chExt cx="3169920" cy="2674112"/>
          </a:xfrm>
        </p:grpSpPr>
        <p:sp>
          <p:nvSpPr>
            <p:cNvPr name="Freeform 7" id="7"/>
            <p:cNvSpPr/>
            <p:nvPr/>
          </p:nvSpPr>
          <p:spPr>
            <a:xfrm flipH="false" flipV="false" rot="0">
              <a:off x="0" y="0"/>
              <a:ext cx="3169920" cy="2674239"/>
            </a:xfrm>
            <a:custGeom>
              <a:avLst/>
              <a:gdLst/>
              <a:ahLst/>
              <a:cxnLst/>
              <a:rect r="r" b="b" t="t" l="l"/>
              <a:pathLst>
                <a:path h="2674239" w="3169920">
                  <a:moveTo>
                    <a:pt x="0" y="0"/>
                  </a:moveTo>
                  <a:lnTo>
                    <a:pt x="0" y="42164"/>
                  </a:lnTo>
                  <a:lnTo>
                    <a:pt x="2335403" y="42164"/>
                  </a:lnTo>
                  <a:lnTo>
                    <a:pt x="3093212" y="1302893"/>
                  </a:lnTo>
                  <a:lnTo>
                    <a:pt x="2335403" y="2563622"/>
                  </a:lnTo>
                  <a:lnTo>
                    <a:pt x="0" y="2563622"/>
                  </a:lnTo>
                  <a:lnTo>
                    <a:pt x="0" y="2674239"/>
                  </a:lnTo>
                  <a:lnTo>
                    <a:pt x="3169920" y="2674239"/>
                  </a:lnTo>
                  <a:lnTo>
                    <a:pt x="3169920" y="0"/>
                  </a:lnTo>
                  <a:close/>
                </a:path>
              </a:pathLst>
            </a:custGeom>
            <a:blipFill>
              <a:blip r:embed="rId7"/>
              <a:stretch>
                <a:fillRect l="0" t="0" r="0" b="4"/>
              </a:stretch>
            </a:blipFill>
          </p:spPr>
        </p:sp>
      </p:grpSp>
      <p:sp>
        <p:nvSpPr>
          <p:cNvPr name="Freeform 8" id="8"/>
          <p:cNvSpPr/>
          <p:nvPr/>
        </p:nvSpPr>
        <p:spPr>
          <a:xfrm flipH="false" flipV="false" rot="0">
            <a:off x="2190745" y="3500909"/>
            <a:ext cx="3677502" cy="3041337"/>
          </a:xfrm>
          <a:custGeom>
            <a:avLst/>
            <a:gdLst/>
            <a:ahLst/>
            <a:cxnLst/>
            <a:rect r="r" b="b" t="t" l="l"/>
            <a:pathLst>
              <a:path h="3041337" w="3677502">
                <a:moveTo>
                  <a:pt x="0" y="0"/>
                </a:moveTo>
                <a:lnTo>
                  <a:pt x="3677503" y="0"/>
                </a:lnTo>
                <a:lnTo>
                  <a:pt x="3677503" y="3041337"/>
                </a:lnTo>
                <a:lnTo>
                  <a:pt x="0" y="304133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9" id="9"/>
          <p:cNvGrpSpPr/>
          <p:nvPr/>
        </p:nvGrpSpPr>
        <p:grpSpPr>
          <a:xfrm rot="0">
            <a:off x="8686800" y="3083814"/>
            <a:ext cx="3249549" cy="4037076"/>
            <a:chOff x="0" y="0"/>
            <a:chExt cx="2888488" cy="3588512"/>
          </a:xfrm>
        </p:grpSpPr>
        <p:sp>
          <p:nvSpPr>
            <p:cNvPr name="Freeform 10" id="10"/>
            <p:cNvSpPr/>
            <p:nvPr/>
          </p:nvSpPr>
          <p:spPr>
            <a:xfrm flipH="false" flipV="false" rot="0">
              <a:off x="0" y="0"/>
              <a:ext cx="2888488" cy="3588512"/>
            </a:xfrm>
            <a:custGeom>
              <a:avLst/>
              <a:gdLst/>
              <a:ahLst/>
              <a:cxnLst/>
              <a:rect r="r" b="b" t="t" l="l"/>
              <a:pathLst>
                <a:path h="3588512" w="2888488">
                  <a:moveTo>
                    <a:pt x="2372360" y="160528"/>
                  </a:moveTo>
                  <a:cubicBezTo>
                    <a:pt x="2528951" y="160528"/>
                    <a:pt x="2656332" y="276225"/>
                    <a:pt x="2656332" y="418465"/>
                  </a:cubicBezTo>
                  <a:lnTo>
                    <a:pt x="2656332" y="3098165"/>
                  </a:lnTo>
                  <a:cubicBezTo>
                    <a:pt x="2656332" y="3240405"/>
                    <a:pt x="2528951" y="3356229"/>
                    <a:pt x="2372360" y="3356229"/>
                  </a:cubicBezTo>
                  <a:lnTo>
                    <a:pt x="443865" y="3356229"/>
                  </a:lnTo>
                  <a:cubicBezTo>
                    <a:pt x="287274" y="3356229"/>
                    <a:pt x="160020" y="3240405"/>
                    <a:pt x="160020" y="3098165"/>
                  </a:cubicBezTo>
                  <a:lnTo>
                    <a:pt x="160020" y="418465"/>
                  </a:lnTo>
                  <a:cubicBezTo>
                    <a:pt x="160020" y="276225"/>
                    <a:pt x="287147" y="160528"/>
                    <a:pt x="443865" y="160528"/>
                  </a:cubicBezTo>
                  <a:close/>
                  <a:moveTo>
                    <a:pt x="0" y="0"/>
                  </a:moveTo>
                  <a:lnTo>
                    <a:pt x="0" y="3588512"/>
                  </a:lnTo>
                  <a:lnTo>
                    <a:pt x="2888488" y="3588512"/>
                  </a:lnTo>
                  <a:lnTo>
                    <a:pt x="2888488" y="0"/>
                  </a:lnTo>
                  <a:close/>
                </a:path>
              </a:pathLst>
            </a:custGeom>
            <a:blipFill>
              <a:blip r:embed="rId10"/>
              <a:stretch>
                <a:fillRect l="0" t="0" r="0" b="0"/>
              </a:stretch>
            </a:blipFill>
          </p:spPr>
        </p:sp>
      </p:grpSp>
      <p:sp>
        <p:nvSpPr>
          <p:cNvPr name="Freeform 11" id="11"/>
          <p:cNvSpPr/>
          <p:nvPr/>
        </p:nvSpPr>
        <p:spPr>
          <a:xfrm flipH="false" flipV="false" rot="0">
            <a:off x="8762052" y="3159638"/>
            <a:ext cx="3017906" cy="3804661"/>
          </a:xfrm>
          <a:custGeom>
            <a:avLst/>
            <a:gdLst/>
            <a:ahLst/>
            <a:cxnLst/>
            <a:rect r="r" b="b" t="t" l="l"/>
            <a:pathLst>
              <a:path h="3804661" w="3017906">
                <a:moveTo>
                  <a:pt x="0" y="0"/>
                </a:moveTo>
                <a:lnTo>
                  <a:pt x="3017906" y="0"/>
                </a:lnTo>
                <a:lnTo>
                  <a:pt x="3017906" y="3804661"/>
                </a:lnTo>
                <a:lnTo>
                  <a:pt x="0" y="380466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12" id="12"/>
          <p:cNvGrpSpPr/>
          <p:nvPr/>
        </p:nvGrpSpPr>
        <p:grpSpPr>
          <a:xfrm rot="0">
            <a:off x="11727180" y="3083814"/>
            <a:ext cx="3250692" cy="4037076"/>
            <a:chOff x="0" y="0"/>
            <a:chExt cx="2889504" cy="3588512"/>
          </a:xfrm>
        </p:grpSpPr>
        <p:sp>
          <p:nvSpPr>
            <p:cNvPr name="Freeform 13" id="13"/>
            <p:cNvSpPr/>
            <p:nvPr/>
          </p:nvSpPr>
          <p:spPr>
            <a:xfrm flipH="false" flipV="false" rot="0">
              <a:off x="0" y="0"/>
              <a:ext cx="2889504" cy="3588512"/>
            </a:xfrm>
            <a:custGeom>
              <a:avLst/>
              <a:gdLst/>
              <a:ahLst/>
              <a:cxnLst/>
              <a:rect r="r" b="b" t="t" l="l"/>
              <a:pathLst>
                <a:path h="3588512" w="2889504">
                  <a:moveTo>
                    <a:pt x="2373249" y="160528"/>
                  </a:moveTo>
                  <a:cubicBezTo>
                    <a:pt x="2530094" y="160528"/>
                    <a:pt x="2657221" y="276225"/>
                    <a:pt x="2657221" y="418465"/>
                  </a:cubicBezTo>
                  <a:lnTo>
                    <a:pt x="2657221" y="3098165"/>
                  </a:lnTo>
                  <a:cubicBezTo>
                    <a:pt x="2657221" y="3240405"/>
                    <a:pt x="2530094" y="3356229"/>
                    <a:pt x="2373249" y="3356229"/>
                  </a:cubicBezTo>
                  <a:lnTo>
                    <a:pt x="444627" y="3356229"/>
                  </a:lnTo>
                  <a:cubicBezTo>
                    <a:pt x="288163" y="3356229"/>
                    <a:pt x="160782" y="3240405"/>
                    <a:pt x="160782" y="3098165"/>
                  </a:cubicBezTo>
                  <a:lnTo>
                    <a:pt x="160782" y="418465"/>
                  </a:lnTo>
                  <a:cubicBezTo>
                    <a:pt x="160782" y="276225"/>
                    <a:pt x="288163" y="160528"/>
                    <a:pt x="444627" y="160528"/>
                  </a:cubicBezTo>
                  <a:close/>
                  <a:moveTo>
                    <a:pt x="0" y="0"/>
                  </a:moveTo>
                  <a:lnTo>
                    <a:pt x="0" y="3588512"/>
                  </a:lnTo>
                  <a:lnTo>
                    <a:pt x="2889504" y="3588512"/>
                  </a:lnTo>
                  <a:lnTo>
                    <a:pt x="2889504" y="0"/>
                  </a:lnTo>
                  <a:close/>
                </a:path>
              </a:pathLst>
            </a:custGeom>
            <a:blipFill>
              <a:blip r:embed="rId13"/>
              <a:stretch>
                <a:fillRect l="0" t="0" r="0" b="0"/>
              </a:stretch>
            </a:blipFill>
          </p:spPr>
        </p:sp>
      </p:grpSp>
      <p:sp>
        <p:nvSpPr>
          <p:cNvPr name="Freeform 14" id="14"/>
          <p:cNvSpPr/>
          <p:nvPr/>
        </p:nvSpPr>
        <p:spPr>
          <a:xfrm flipH="false" flipV="false" rot="0">
            <a:off x="11803375" y="3159638"/>
            <a:ext cx="3017906" cy="3804661"/>
          </a:xfrm>
          <a:custGeom>
            <a:avLst/>
            <a:gdLst/>
            <a:ahLst/>
            <a:cxnLst/>
            <a:rect r="r" b="b" t="t" l="l"/>
            <a:pathLst>
              <a:path h="3804661" w="3017906">
                <a:moveTo>
                  <a:pt x="0" y="0"/>
                </a:moveTo>
                <a:lnTo>
                  <a:pt x="3017906" y="0"/>
                </a:lnTo>
                <a:lnTo>
                  <a:pt x="3017906" y="3804661"/>
                </a:lnTo>
                <a:lnTo>
                  <a:pt x="0" y="3804661"/>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15" id="15"/>
          <p:cNvGrpSpPr/>
          <p:nvPr/>
        </p:nvGrpSpPr>
        <p:grpSpPr>
          <a:xfrm rot="0">
            <a:off x="5615559" y="3083814"/>
            <a:ext cx="3249549" cy="4037076"/>
            <a:chOff x="0" y="0"/>
            <a:chExt cx="2888488" cy="3588512"/>
          </a:xfrm>
        </p:grpSpPr>
        <p:sp>
          <p:nvSpPr>
            <p:cNvPr name="Freeform 16" id="16"/>
            <p:cNvSpPr/>
            <p:nvPr/>
          </p:nvSpPr>
          <p:spPr>
            <a:xfrm flipH="false" flipV="false" rot="0">
              <a:off x="0" y="0"/>
              <a:ext cx="2888488" cy="3588512"/>
            </a:xfrm>
            <a:custGeom>
              <a:avLst/>
              <a:gdLst/>
              <a:ahLst/>
              <a:cxnLst/>
              <a:rect r="r" b="b" t="t" l="l"/>
              <a:pathLst>
                <a:path h="3588512" w="2888488">
                  <a:moveTo>
                    <a:pt x="2372360" y="160528"/>
                  </a:moveTo>
                  <a:cubicBezTo>
                    <a:pt x="2529205" y="160528"/>
                    <a:pt x="2656332" y="276225"/>
                    <a:pt x="2656332" y="418465"/>
                  </a:cubicBezTo>
                  <a:lnTo>
                    <a:pt x="2656332" y="3098165"/>
                  </a:lnTo>
                  <a:cubicBezTo>
                    <a:pt x="2656332" y="3240405"/>
                    <a:pt x="2529205" y="3356229"/>
                    <a:pt x="2372360" y="3356229"/>
                  </a:cubicBezTo>
                  <a:lnTo>
                    <a:pt x="443865" y="3356229"/>
                  </a:lnTo>
                  <a:cubicBezTo>
                    <a:pt x="287401" y="3356229"/>
                    <a:pt x="160020" y="3240405"/>
                    <a:pt x="160020" y="3098165"/>
                  </a:cubicBezTo>
                  <a:lnTo>
                    <a:pt x="160020" y="418465"/>
                  </a:lnTo>
                  <a:cubicBezTo>
                    <a:pt x="160020" y="276225"/>
                    <a:pt x="287401" y="160528"/>
                    <a:pt x="443865" y="160528"/>
                  </a:cubicBezTo>
                  <a:close/>
                  <a:moveTo>
                    <a:pt x="0" y="0"/>
                  </a:moveTo>
                  <a:lnTo>
                    <a:pt x="0" y="3588512"/>
                  </a:lnTo>
                  <a:lnTo>
                    <a:pt x="2888488" y="3588512"/>
                  </a:lnTo>
                  <a:lnTo>
                    <a:pt x="2888488" y="0"/>
                  </a:lnTo>
                  <a:close/>
                </a:path>
              </a:pathLst>
            </a:custGeom>
            <a:blipFill>
              <a:blip r:embed="rId10"/>
              <a:stretch>
                <a:fillRect l="0" t="0" r="0" b="0"/>
              </a:stretch>
            </a:blipFill>
          </p:spPr>
        </p:sp>
      </p:grpSp>
      <p:sp>
        <p:nvSpPr>
          <p:cNvPr name="Freeform 17" id="17"/>
          <p:cNvSpPr/>
          <p:nvPr/>
        </p:nvSpPr>
        <p:spPr>
          <a:xfrm flipH="false" flipV="false" rot="0">
            <a:off x="5690811" y="3159638"/>
            <a:ext cx="3017906" cy="3804661"/>
          </a:xfrm>
          <a:custGeom>
            <a:avLst/>
            <a:gdLst/>
            <a:ahLst/>
            <a:cxnLst/>
            <a:rect r="r" b="b" t="t" l="l"/>
            <a:pathLst>
              <a:path h="3804661" w="3017906">
                <a:moveTo>
                  <a:pt x="0" y="0"/>
                </a:moveTo>
                <a:lnTo>
                  <a:pt x="3017906" y="0"/>
                </a:lnTo>
                <a:lnTo>
                  <a:pt x="3017906" y="3804661"/>
                </a:lnTo>
                <a:lnTo>
                  <a:pt x="0" y="3804661"/>
                </a:lnTo>
                <a:lnTo>
                  <a:pt x="0" y="0"/>
                </a:lnTo>
                <a:close/>
              </a:path>
            </a:pathLst>
          </a:custGeom>
          <a:blipFill>
            <a:blip r:embed="rId14">
              <a:extLst>
                <a:ext uri="{96DAC541-7B7A-43D3-8B79-37D633B846F1}">
                  <asvg:svgBlip xmlns:asvg="http://schemas.microsoft.com/office/drawing/2016/SVG/main" r:embed="rId16"/>
                </a:ext>
              </a:extLst>
            </a:blip>
            <a:stretch>
              <a:fillRect l="0" t="0" r="0" b="0"/>
            </a:stretch>
          </a:blipFill>
        </p:spPr>
      </p:sp>
      <p:sp>
        <p:nvSpPr>
          <p:cNvPr name="TextBox 18" id="18"/>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9" id="19"/>
          <p:cNvSpPr txBox="true"/>
          <p:nvPr/>
        </p:nvSpPr>
        <p:spPr>
          <a:xfrm rot="0">
            <a:off x="15372207" y="14549"/>
            <a:ext cx="268491"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5 </a:t>
            </a:r>
          </a:p>
        </p:txBody>
      </p:sp>
      <p:sp>
        <p:nvSpPr>
          <p:cNvPr name="TextBox 20" id="20"/>
          <p:cNvSpPr txBox="true"/>
          <p:nvPr/>
        </p:nvSpPr>
        <p:spPr>
          <a:xfrm rot="0">
            <a:off x="3215259" y="4599113"/>
            <a:ext cx="1342539" cy="775773"/>
          </a:xfrm>
          <a:prstGeom prst="rect">
            <a:avLst/>
          </a:prstGeom>
        </p:spPr>
        <p:txBody>
          <a:bodyPr anchor="t" rtlCol="false" tIns="0" lIns="0" bIns="0" rIns="0">
            <a:spAutoFit/>
          </a:bodyPr>
          <a:lstStyle/>
          <a:p>
            <a:pPr algn="l">
              <a:lnSpc>
                <a:spcPts val="5884"/>
              </a:lnSpc>
            </a:pPr>
            <a:r>
              <a:rPr lang="en-US" sz="4203" spc="4">
                <a:solidFill>
                  <a:srgbClr val="000000"/>
                </a:solidFill>
                <a:latin typeface="Calibri (MS)"/>
                <a:ea typeface="Calibri (MS)"/>
                <a:cs typeface="Calibri (MS)"/>
                <a:sym typeface="Calibri (MS)"/>
              </a:rPr>
              <a:t> D İ N </a:t>
            </a:r>
          </a:p>
        </p:txBody>
      </p:sp>
      <p:sp>
        <p:nvSpPr>
          <p:cNvPr name="TextBox 21" id="21"/>
          <p:cNvSpPr txBox="true"/>
          <p:nvPr/>
        </p:nvSpPr>
        <p:spPr>
          <a:xfrm rot="0">
            <a:off x="6048370" y="3435701"/>
            <a:ext cx="2315275" cy="294451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•Yüce Allah tarafından gönderilmiştir. •Peygamberler aracılığıyla insanlara ulaştırılmıştır. </a:t>
            </a:r>
          </a:p>
        </p:txBody>
      </p:sp>
      <p:sp>
        <p:nvSpPr>
          <p:cNvPr name="TextBox 22" id="22"/>
          <p:cNvSpPr txBox="true"/>
          <p:nvPr/>
        </p:nvSpPr>
        <p:spPr>
          <a:xfrm rot="0">
            <a:off x="9065519" y="3318358"/>
            <a:ext cx="2398171" cy="335599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•Akıllı insanlara hitap eder. •İnsanları iyiye yöneltir. •Dünya ve ahiret mutluluğunu kazandırır. </a:t>
            </a:r>
          </a:p>
        </p:txBody>
      </p:sp>
      <p:sp>
        <p:nvSpPr>
          <p:cNvPr name="TextBox 23" id="23"/>
          <p:cNvSpPr txBox="true"/>
          <p:nvPr/>
        </p:nvSpPr>
        <p:spPr>
          <a:xfrm rot="0">
            <a:off x="12075795" y="3426557"/>
            <a:ext cx="2428261" cy="2944597"/>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•Emir, yasak, öğüt, bilgi ve ilkeleri içerir. •Kişiye, zamana ya da mekâna göre değişiklik </a:t>
            </a:r>
          </a:p>
          <a:p>
            <a:pPr algn="just">
              <a:lnSpc>
                <a:spcPts val="3784"/>
              </a:lnSpc>
            </a:pPr>
            <a:r>
              <a:rPr lang="en-US" sz="2703">
                <a:solidFill>
                  <a:srgbClr val="000000"/>
                </a:solidFill>
                <a:latin typeface="Calibri (MS)"/>
                <a:ea typeface="Calibri (MS)"/>
                <a:cs typeface="Calibri (MS)"/>
                <a:sym typeface="Calibri (MS)"/>
              </a:rPr>
              <a:t>göstermez.</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985312" y="2048442"/>
            <a:ext cx="4971607" cy="3567489"/>
          </a:xfrm>
          <a:custGeom>
            <a:avLst/>
            <a:gdLst/>
            <a:ahLst/>
            <a:cxnLst/>
            <a:rect r="r" b="b" t="t" l="l"/>
            <a:pathLst>
              <a:path h="3567489" w="4971607">
                <a:moveTo>
                  <a:pt x="0" y="0"/>
                </a:moveTo>
                <a:lnTo>
                  <a:pt x="4971607" y="0"/>
                </a:lnTo>
                <a:lnTo>
                  <a:pt x="4971607" y="3567488"/>
                </a:lnTo>
                <a:lnTo>
                  <a:pt x="0" y="35674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985312" y="5664322"/>
            <a:ext cx="4971607" cy="3567517"/>
          </a:xfrm>
          <a:custGeom>
            <a:avLst/>
            <a:gdLst/>
            <a:ahLst/>
            <a:cxnLst/>
            <a:rect r="r" b="b" t="t" l="l"/>
            <a:pathLst>
              <a:path h="3567517" w="4971607">
                <a:moveTo>
                  <a:pt x="0" y="0"/>
                </a:moveTo>
                <a:lnTo>
                  <a:pt x="4971607" y="0"/>
                </a:lnTo>
                <a:lnTo>
                  <a:pt x="4971607" y="3567518"/>
                </a:lnTo>
                <a:lnTo>
                  <a:pt x="0" y="35675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9250485" y="2048442"/>
            <a:ext cx="4971664" cy="3567489"/>
          </a:xfrm>
          <a:custGeom>
            <a:avLst/>
            <a:gdLst/>
            <a:ahLst/>
            <a:cxnLst/>
            <a:rect r="r" b="b" t="t" l="l"/>
            <a:pathLst>
              <a:path h="3567489" w="4971664">
                <a:moveTo>
                  <a:pt x="0" y="0"/>
                </a:moveTo>
                <a:lnTo>
                  <a:pt x="4971664" y="0"/>
                </a:lnTo>
                <a:lnTo>
                  <a:pt x="4971664" y="3567488"/>
                </a:lnTo>
                <a:lnTo>
                  <a:pt x="0" y="3567488"/>
                </a:lnTo>
                <a:lnTo>
                  <a:pt x="0" y="0"/>
                </a:lnTo>
                <a:close/>
              </a:path>
            </a:pathLst>
          </a:custGeom>
          <a:blipFill>
            <a:blip r:embed="rId2">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9250485" y="5706042"/>
            <a:ext cx="4971664" cy="3567474"/>
          </a:xfrm>
          <a:custGeom>
            <a:avLst/>
            <a:gdLst/>
            <a:ahLst/>
            <a:cxnLst/>
            <a:rect r="r" b="b" t="t" l="l"/>
            <a:pathLst>
              <a:path h="3567474" w="4971664">
                <a:moveTo>
                  <a:pt x="0" y="0"/>
                </a:moveTo>
                <a:lnTo>
                  <a:pt x="4971664" y="0"/>
                </a:lnTo>
                <a:lnTo>
                  <a:pt x="4971664" y="3567474"/>
                </a:lnTo>
                <a:lnTo>
                  <a:pt x="0" y="3567474"/>
                </a:lnTo>
                <a:lnTo>
                  <a:pt x="0" y="0"/>
                </a:lnTo>
                <a:close/>
              </a:path>
            </a:pathLst>
          </a:custGeom>
          <a:blipFill>
            <a:blip r:embed="rId2">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5001011" y="6381940"/>
            <a:ext cx="3050938" cy="209740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İnsan, zekât sayesinde zenginliğin Yüce Allah’tan gelen bir lütuf olduğunun farkına varır. </a:t>
            </a:r>
          </a:p>
        </p:txBody>
      </p:sp>
      <p:sp>
        <p:nvSpPr>
          <p:cNvPr name="TextBox 8" id="8"/>
          <p:cNvSpPr txBox="true"/>
          <p:nvPr/>
        </p:nvSpPr>
        <p:spPr>
          <a:xfrm rot="0">
            <a:off x="4705731" y="2891976"/>
            <a:ext cx="3884757" cy="209779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Namaz sayesinde kişi günde beş defa yaratıcısının huzuruna gelerek O’na şükrünü ifade eder. </a:t>
            </a:r>
          </a:p>
        </p:txBody>
      </p:sp>
      <p:sp>
        <p:nvSpPr>
          <p:cNvPr name="TextBox 9" id="9"/>
          <p:cNvSpPr txBox="true"/>
          <p:nvPr/>
        </p:nvSpPr>
        <p:spPr>
          <a:xfrm rot="0">
            <a:off x="10755716" y="2893947"/>
            <a:ext cx="79138" cy="451928"/>
          </a:xfrm>
          <a:prstGeom prst="rect">
            <a:avLst/>
          </a:prstGeom>
        </p:spPr>
        <p:txBody>
          <a:bodyPr anchor="t" rtlCol="false" tIns="0" lIns="0" bIns="0" rIns="0">
            <a:spAutoFit/>
          </a:bodyPr>
          <a:lstStyle/>
          <a:p>
            <a:pPr algn="l">
              <a:lnSpc>
                <a:spcPts val="3243"/>
              </a:lnSpc>
            </a:pPr>
            <a:r>
              <a:rPr lang="en-US" sz="2703">
                <a:solidFill>
                  <a:srgbClr val="000000"/>
                </a:solidFill>
                <a:latin typeface="Calibri (MS)"/>
                <a:ea typeface="Calibri (MS)"/>
                <a:cs typeface="Calibri (MS)"/>
                <a:sym typeface="Calibri (MS)"/>
              </a:rPr>
              <a:t> </a:t>
            </a:r>
          </a:p>
        </p:txBody>
      </p:sp>
      <p:sp>
        <p:nvSpPr>
          <p:cNvPr name="TextBox 10" id="10"/>
          <p:cNvSpPr txBox="true"/>
          <p:nvPr/>
        </p:nvSpPr>
        <p:spPr>
          <a:xfrm rot="0">
            <a:off x="9924283" y="3305742"/>
            <a:ext cx="3090115" cy="1685925"/>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terbiye ederek aç ve yoksul kişilerin içinde bulundukları durumu anlar. </a:t>
            </a:r>
          </a:p>
        </p:txBody>
      </p:sp>
      <p:sp>
        <p:nvSpPr>
          <p:cNvPr name="TextBox 11" id="11"/>
          <p:cNvSpPr txBox="true"/>
          <p:nvPr/>
        </p:nvSpPr>
        <p:spPr>
          <a:xfrm rot="0">
            <a:off x="9924283" y="6016566"/>
            <a:ext cx="3888257" cy="292075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Hac sayesinde kutsal mekânlarda düşünme, öz eleştiri yapma imkânına kavuşan insan; yaptığı kötü davranışlardan pişmanlık duyar, tekrar bunlara dönmemeye karar verir. </a:t>
            </a:r>
          </a:p>
        </p:txBody>
      </p:sp>
      <p:sp>
        <p:nvSpPr>
          <p:cNvPr name="TextBox 12" id="12"/>
          <p:cNvSpPr txBox="true"/>
          <p:nvPr/>
        </p:nvSpPr>
        <p:spPr>
          <a:xfrm rot="0">
            <a:off x="9924283" y="2846322"/>
            <a:ext cx="3000761"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İnsan,</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oruç</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ile</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nefsini</a:t>
            </a:r>
          </a:p>
        </p:txBody>
      </p:sp>
      <p:sp>
        <p:nvSpPr>
          <p:cNvPr name="TextBox 13" id="13"/>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4" id="14"/>
          <p:cNvSpPr txBox="true"/>
          <p:nvPr/>
        </p:nvSpPr>
        <p:spPr>
          <a:xfrm rot="0">
            <a:off x="15358491" y="14549"/>
            <a:ext cx="282492"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6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072812" y="2035983"/>
            <a:ext cx="3989827" cy="6814380"/>
          </a:xfrm>
          <a:custGeom>
            <a:avLst/>
            <a:gdLst/>
            <a:ahLst/>
            <a:cxnLst/>
            <a:rect r="r" b="b" t="t" l="l"/>
            <a:pathLst>
              <a:path h="6814380" w="3989827">
                <a:moveTo>
                  <a:pt x="0" y="0"/>
                </a:moveTo>
                <a:lnTo>
                  <a:pt x="3989828" y="0"/>
                </a:lnTo>
                <a:lnTo>
                  <a:pt x="3989828" y="6814380"/>
                </a:lnTo>
                <a:lnTo>
                  <a:pt x="0" y="6814380"/>
                </a:lnTo>
                <a:lnTo>
                  <a:pt x="0" y="0"/>
                </a:lnTo>
                <a:close/>
              </a:path>
            </a:pathLst>
          </a:custGeom>
          <a:blipFill>
            <a:blip r:embed="rId4"/>
            <a:stretch>
              <a:fillRect l="0" t="0" r="0" b="0"/>
            </a:stretch>
          </a:blipFill>
        </p:spPr>
      </p:sp>
      <p:sp>
        <p:nvSpPr>
          <p:cNvPr name="Freeform 4" id="4"/>
          <p:cNvSpPr/>
          <p:nvPr/>
        </p:nvSpPr>
        <p:spPr>
          <a:xfrm flipH="false" flipV="false" rot="0">
            <a:off x="10114593" y="605404"/>
            <a:ext cx="5982648" cy="327084"/>
          </a:xfrm>
          <a:custGeom>
            <a:avLst/>
            <a:gdLst/>
            <a:ahLst/>
            <a:cxnLst/>
            <a:rect r="r" b="b" t="t" l="l"/>
            <a:pathLst>
              <a:path h="327084" w="5982648">
                <a:moveTo>
                  <a:pt x="0" y="0"/>
                </a:moveTo>
                <a:lnTo>
                  <a:pt x="5982647" y="0"/>
                </a:lnTo>
                <a:lnTo>
                  <a:pt x="5982647" y="327084"/>
                </a:lnTo>
                <a:lnTo>
                  <a:pt x="0" y="3270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5825114" y="5887779"/>
            <a:ext cx="3142578" cy="209740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Bireylerden oluşan, aralarında sosyal ilişki ile ortak bir kültür bulunan insan topluluğudur. </a:t>
            </a:r>
          </a:p>
        </p:txBody>
      </p:sp>
      <p:sp>
        <p:nvSpPr>
          <p:cNvPr name="TextBox 6" id="6"/>
          <p:cNvSpPr txBox="true"/>
          <p:nvPr/>
        </p:nvSpPr>
        <p:spPr>
          <a:xfrm rot="0">
            <a:off x="5872348" y="2397057"/>
            <a:ext cx="3631182" cy="25088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İnsan topluluklarını oluşturan, onlarla benzer özellikler taşımakla birlikte kendine özgü farklılıkları bulunan ferde birey denir. </a:t>
            </a:r>
          </a:p>
        </p:txBody>
      </p:sp>
      <p:sp>
        <p:nvSpPr>
          <p:cNvPr name="TextBox 7" id="7"/>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8" id="8"/>
          <p:cNvSpPr txBox="true"/>
          <p:nvPr/>
        </p:nvSpPr>
        <p:spPr>
          <a:xfrm rot="0">
            <a:off x="15380208" y="14549"/>
            <a:ext cx="260333"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7 </a:t>
            </a:r>
          </a:p>
        </p:txBody>
      </p:sp>
      <p:sp>
        <p:nvSpPr>
          <p:cNvPr name="TextBox 9" id="9"/>
          <p:cNvSpPr txBox="true"/>
          <p:nvPr/>
        </p:nvSpPr>
        <p:spPr>
          <a:xfrm rot="0">
            <a:off x="3342889" y="3115885"/>
            <a:ext cx="1429979" cy="775773"/>
          </a:xfrm>
          <a:prstGeom prst="rect">
            <a:avLst/>
          </a:prstGeom>
        </p:spPr>
        <p:txBody>
          <a:bodyPr anchor="t" rtlCol="false" tIns="0" lIns="0" bIns="0" rIns="0">
            <a:spAutoFit/>
          </a:bodyPr>
          <a:lstStyle/>
          <a:p>
            <a:pPr algn="l">
              <a:lnSpc>
                <a:spcPts val="5884"/>
              </a:lnSpc>
            </a:pPr>
            <a:r>
              <a:rPr lang="en-US" sz="4203">
                <a:solidFill>
                  <a:srgbClr val="D88C02"/>
                </a:solidFill>
                <a:latin typeface="Calibri (MS)"/>
                <a:ea typeface="Calibri (MS)"/>
                <a:cs typeface="Calibri (MS)"/>
                <a:sym typeface="Calibri (MS)"/>
              </a:rPr>
              <a:t>BİREY </a:t>
            </a:r>
          </a:p>
        </p:txBody>
      </p:sp>
      <p:sp>
        <p:nvSpPr>
          <p:cNvPr name="TextBox 10" id="10"/>
          <p:cNvSpPr txBox="true"/>
          <p:nvPr/>
        </p:nvSpPr>
        <p:spPr>
          <a:xfrm rot="0">
            <a:off x="3342889" y="6081970"/>
            <a:ext cx="2084018" cy="775773"/>
          </a:xfrm>
          <a:prstGeom prst="rect">
            <a:avLst/>
          </a:prstGeom>
        </p:spPr>
        <p:txBody>
          <a:bodyPr anchor="t" rtlCol="false" tIns="0" lIns="0" bIns="0" rIns="0">
            <a:spAutoFit/>
          </a:bodyPr>
          <a:lstStyle/>
          <a:p>
            <a:pPr algn="l">
              <a:lnSpc>
                <a:spcPts val="5884"/>
              </a:lnSpc>
            </a:pPr>
            <a:r>
              <a:rPr lang="en-US" sz="4203">
                <a:solidFill>
                  <a:srgbClr val="D88C02"/>
                </a:solidFill>
                <a:latin typeface="Calibri (MS)"/>
                <a:ea typeface="Calibri (MS)"/>
                <a:cs typeface="Calibri (MS)"/>
                <a:sym typeface="Calibri (MS)"/>
              </a:rPr>
              <a:t>TOPLUM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004368" y="2840355"/>
            <a:ext cx="5940743" cy="3923348"/>
          </a:xfrm>
          <a:custGeom>
            <a:avLst/>
            <a:gdLst/>
            <a:ahLst/>
            <a:cxnLst/>
            <a:rect r="r" b="b" t="t" l="l"/>
            <a:pathLst>
              <a:path h="3923348" w="5940743">
                <a:moveTo>
                  <a:pt x="0" y="0"/>
                </a:moveTo>
                <a:lnTo>
                  <a:pt x="5940743" y="0"/>
                </a:lnTo>
                <a:lnTo>
                  <a:pt x="5940743" y="3923348"/>
                </a:lnTo>
                <a:lnTo>
                  <a:pt x="0" y="3923348"/>
                </a:lnTo>
                <a:lnTo>
                  <a:pt x="0" y="0"/>
                </a:lnTo>
                <a:close/>
              </a:path>
            </a:pathLst>
          </a:custGeom>
          <a:blipFill>
            <a:blip r:embed="rId4"/>
            <a:stretch>
              <a:fillRect l="0" t="0" r="0" b="0"/>
            </a:stretch>
          </a:blipFill>
        </p:spPr>
      </p:sp>
      <p:sp>
        <p:nvSpPr>
          <p:cNvPr name="Freeform 4" id="4"/>
          <p:cNvSpPr/>
          <p:nvPr/>
        </p:nvSpPr>
        <p:spPr>
          <a:xfrm flipH="false" flipV="false" rot="0">
            <a:off x="10114593" y="605404"/>
            <a:ext cx="5982648" cy="327084"/>
          </a:xfrm>
          <a:custGeom>
            <a:avLst/>
            <a:gdLst/>
            <a:ahLst/>
            <a:cxnLst/>
            <a:rect r="r" b="b" t="t" l="l"/>
            <a:pathLst>
              <a:path h="327084" w="5982648">
                <a:moveTo>
                  <a:pt x="0" y="0"/>
                </a:moveTo>
                <a:lnTo>
                  <a:pt x="5982647" y="0"/>
                </a:lnTo>
                <a:lnTo>
                  <a:pt x="5982647" y="327084"/>
                </a:lnTo>
                <a:lnTo>
                  <a:pt x="0" y="3270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8773096" y="2675763"/>
            <a:ext cx="6346507" cy="4252346"/>
          </a:xfrm>
          <a:custGeom>
            <a:avLst/>
            <a:gdLst/>
            <a:ahLst/>
            <a:cxnLst/>
            <a:rect r="r" b="b" t="t" l="l"/>
            <a:pathLst>
              <a:path h="4252346" w="6346507">
                <a:moveTo>
                  <a:pt x="0" y="0"/>
                </a:moveTo>
                <a:lnTo>
                  <a:pt x="6346508" y="0"/>
                </a:lnTo>
                <a:lnTo>
                  <a:pt x="6346508" y="4252346"/>
                </a:lnTo>
                <a:lnTo>
                  <a:pt x="0" y="4252346"/>
                </a:lnTo>
                <a:lnTo>
                  <a:pt x="0" y="0"/>
                </a:lnTo>
                <a:close/>
              </a:path>
            </a:pathLst>
          </a:custGeom>
          <a:blipFill>
            <a:blip r:embed="rId7"/>
            <a:stretch>
              <a:fillRect l="0" t="0" r="0" b="0"/>
            </a:stretch>
          </a:blipFill>
        </p:spPr>
      </p:sp>
      <p:grpSp>
        <p:nvGrpSpPr>
          <p:cNvPr name="Group 6" id="6"/>
          <p:cNvGrpSpPr/>
          <p:nvPr/>
        </p:nvGrpSpPr>
        <p:grpSpPr>
          <a:xfrm rot="0">
            <a:off x="12931902" y="6510528"/>
            <a:ext cx="3070098" cy="537210"/>
            <a:chOff x="0" y="0"/>
            <a:chExt cx="2728976" cy="477520"/>
          </a:xfrm>
        </p:grpSpPr>
        <p:sp>
          <p:nvSpPr>
            <p:cNvPr name="Freeform 7" id="7"/>
            <p:cNvSpPr/>
            <p:nvPr/>
          </p:nvSpPr>
          <p:spPr>
            <a:xfrm flipH="false" flipV="false" rot="0">
              <a:off x="0" y="0"/>
              <a:ext cx="2728976" cy="477520"/>
            </a:xfrm>
            <a:custGeom>
              <a:avLst/>
              <a:gdLst/>
              <a:ahLst/>
              <a:cxnLst/>
              <a:rect r="r" b="b" t="t" l="l"/>
              <a:pathLst>
                <a:path h="477520" w="2728976">
                  <a:moveTo>
                    <a:pt x="0" y="0"/>
                  </a:moveTo>
                  <a:lnTo>
                    <a:pt x="0" y="477520"/>
                  </a:lnTo>
                  <a:lnTo>
                    <a:pt x="2728976" y="477520"/>
                  </a:lnTo>
                  <a:lnTo>
                    <a:pt x="2728976" y="368427"/>
                  </a:lnTo>
                  <a:lnTo>
                    <a:pt x="75819" y="368427"/>
                  </a:lnTo>
                  <a:lnTo>
                    <a:pt x="75819" y="42037"/>
                  </a:lnTo>
                  <a:lnTo>
                    <a:pt x="2728976" y="42037"/>
                  </a:lnTo>
                  <a:lnTo>
                    <a:pt x="2728976" y="0"/>
                  </a:lnTo>
                  <a:close/>
                </a:path>
              </a:pathLst>
            </a:custGeom>
            <a:blipFill>
              <a:blip r:embed="rId8"/>
              <a:stretch>
                <a:fillRect l="0" t="0" r="0" b="0"/>
              </a:stretch>
            </a:blipFill>
          </p:spPr>
        </p:sp>
      </p:grpSp>
      <p:grpSp>
        <p:nvGrpSpPr>
          <p:cNvPr name="Group 8" id="8"/>
          <p:cNvGrpSpPr/>
          <p:nvPr/>
        </p:nvGrpSpPr>
        <p:grpSpPr>
          <a:xfrm rot="0">
            <a:off x="12951333" y="6512814"/>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395"/>
                  </a:lnTo>
                  <a:lnTo>
                    <a:pt x="58547" y="366395"/>
                  </a:lnTo>
                  <a:lnTo>
                    <a:pt x="58547" y="40005"/>
                  </a:lnTo>
                  <a:lnTo>
                    <a:pt x="1322832" y="40005"/>
                  </a:lnTo>
                  <a:lnTo>
                    <a:pt x="1322832" y="0"/>
                  </a:lnTo>
                  <a:close/>
                </a:path>
              </a:pathLst>
            </a:custGeom>
            <a:blipFill>
              <a:blip r:embed="rId9"/>
              <a:stretch>
                <a:fillRect l="0" t="0" r="0" b="0"/>
              </a:stretch>
            </a:blipFill>
          </p:spPr>
        </p:sp>
      </p:grpSp>
      <p:sp>
        <p:nvSpPr>
          <p:cNvPr name="Freeform 10" id="10"/>
          <p:cNvSpPr/>
          <p:nvPr/>
        </p:nvSpPr>
        <p:spPr>
          <a:xfrm flipH="false" flipV="false" rot="0">
            <a:off x="12907713" y="6455378"/>
            <a:ext cx="3189542" cy="633894"/>
          </a:xfrm>
          <a:custGeom>
            <a:avLst/>
            <a:gdLst/>
            <a:ahLst/>
            <a:cxnLst/>
            <a:rect r="r" b="b" t="t" l="l"/>
            <a:pathLst>
              <a:path h="633894" w="3189542">
                <a:moveTo>
                  <a:pt x="0" y="0"/>
                </a:moveTo>
                <a:lnTo>
                  <a:pt x="3189542" y="0"/>
                </a:lnTo>
                <a:lnTo>
                  <a:pt x="3189542" y="633894"/>
                </a:lnTo>
                <a:lnTo>
                  <a:pt x="0" y="63389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3988684" y="3696343"/>
            <a:ext cx="4126830" cy="214537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Sosyal bir varlık olan bireyler </a:t>
            </a:r>
          </a:p>
          <a:p>
            <a:pPr algn="l">
              <a:lnSpc>
                <a:spcPts val="3240"/>
              </a:lnSpc>
            </a:pPr>
            <a:r>
              <a:rPr lang="en-US" sz="2700">
                <a:solidFill>
                  <a:srgbClr val="000000"/>
                </a:solidFill>
                <a:latin typeface="Calibri (MS)"/>
                <a:ea typeface="Calibri (MS)"/>
                <a:cs typeface="Calibri (MS)"/>
                <a:sym typeface="Calibri (MS)"/>
              </a:rPr>
              <a:t>toplumu oluşturur,toplum içinde hayatını devam ettirir. Bireylerin davranışları toplumu etkiler. </a:t>
            </a:r>
          </a:p>
        </p:txBody>
      </p:sp>
      <p:sp>
        <p:nvSpPr>
          <p:cNvPr name="TextBox 12" id="12"/>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3" id="13"/>
          <p:cNvSpPr txBox="true"/>
          <p:nvPr/>
        </p:nvSpPr>
        <p:spPr>
          <a:xfrm rot="0">
            <a:off x="15348204" y="14549"/>
            <a:ext cx="292979"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8 </a:t>
            </a:r>
          </a:p>
        </p:txBody>
      </p:sp>
      <p:sp>
        <p:nvSpPr>
          <p:cNvPr name="TextBox 14" id="14"/>
          <p:cNvSpPr txBox="true"/>
          <p:nvPr/>
        </p:nvSpPr>
        <p:spPr>
          <a:xfrm rot="0">
            <a:off x="13155173" y="6566492"/>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3.1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4" id="4"/>
          <p:cNvSpPr txBox="true"/>
          <p:nvPr/>
        </p:nvSpPr>
        <p:spPr>
          <a:xfrm rot="0">
            <a:off x="15358491" y="14549"/>
            <a:ext cx="282492"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9 </a:t>
            </a:r>
          </a:p>
        </p:txBody>
      </p:sp>
      <p:sp>
        <p:nvSpPr>
          <p:cNvPr name="TextBox 5" id="5"/>
          <p:cNvSpPr txBox="true"/>
          <p:nvPr/>
        </p:nvSpPr>
        <p:spPr>
          <a:xfrm rot="0">
            <a:off x="4420738" y="3573204"/>
            <a:ext cx="1103838" cy="4514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Dikkat: </a:t>
            </a:r>
          </a:p>
        </p:txBody>
      </p:sp>
      <p:sp>
        <p:nvSpPr>
          <p:cNvPr name="TextBox 6" id="6"/>
          <p:cNvSpPr txBox="true"/>
          <p:nvPr/>
        </p:nvSpPr>
        <p:spPr>
          <a:xfrm rot="0">
            <a:off x="4420738" y="3984336"/>
            <a:ext cx="122415" cy="423429"/>
          </a:xfrm>
          <a:prstGeom prst="rect">
            <a:avLst/>
          </a:prstGeom>
        </p:spPr>
        <p:txBody>
          <a:bodyPr anchor="t" rtlCol="false" tIns="0" lIns="0" bIns="0" rIns="0">
            <a:spAutoFit/>
          </a:bodyPr>
          <a:lstStyle/>
          <a:p>
            <a:pPr algn="l">
              <a:lnSpc>
                <a:spcPts val="3240"/>
              </a:lnSpc>
            </a:pPr>
            <a:r>
              <a:rPr lang="en-US" sz="2700">
                <a:solidFill>
                  <a:srgbClr val="000000"/>
                </a:solidFill>
                <a:latin typeface="Arial"/>
                <a:ea typeface="Arial"/>
                <a:cs typeface="Arial"/>
                <a:sym typeface="Arial"/>
              </a:rPr>
              <a:t>•</a:t>
            </a:r>
          </a:p>
        </p:txBody>
      </p:sp>
      <p:sp>
        <p:nvSpPr>
          <p:cNvPr name="TextBox 7" id="7"/>
          <p:cNvSpPr txBox="true"/>
          <p:nvPr/>
        </p:nvSpPr>
        <p:spPr>
          <a:xfrm rot="0">
            <a:off x="4849363" y="3985069"/>
            <a:ext cx="7648585" cy="209740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İnsanın; ailesine, yaşadığı topluma ve vatanına karşı görev ve sorumlulukları vardır. Din, insanın bu sorumlulukları konusunda ona yol gösterir. Nasıl davranmasıgerektiğinin sınırlarını çizer. </a:t>
            </a:r>
          </a:p>
        </p:txBody>
      </p:sp>
      <p:sp>
        <p:nvSpPr>
          <p:cNvPr name="TextBox 8" id="8"/>
          <p:cNvSpPr txBox="true"/>
          <p:nvPr/>
        </p:nvSpPr>
        <p:spPr>
          <a:xfrm rot="0">
            <a:off x="4420738" y="5218776"/>
            <a:ext cx="122415" cy="423429"/>
          </a:xfrm>
          <a:prstGeom prst="rect">
            <a:avLst/>
          </a:prstGeom>
        </p:spPr>
        <p:txBody>
          <a:bodyPr anchor="t" rtlCol="false" tIns="0" lIns="0" bIns="0" rIns="0">
            <a:spAutoFit/>
          </a:bodyPr>
          <a:lstStyle/>
          <a:p>
            <a:pPr algn="l">
              <a:lnSpc>
                <a:spcPts val="3240"/>
              </a:lnSpc>
            </a:pPr>
            <a:r>
              <a:rPr lang="en-US" sz="2700">
                <a:solidFill>
                  <a:srgbClr val="000000"/>
                </a:solidFill>
                <a:latin typeface="Arial"/>
                <a:ea typeface="Arial"/>
                <a:cs typeface="Arial"/>
                <a:sym typeface="Arial"/>
              </a:rPr>
              <a:t>•</a:t>
            </a:r>
          </a:p>
        </p:txBody>
      </p:sp>
      <p:sp>
        <p:nvSpPr>
          <p:cNvPr name="TextBox 9" id="9"/>
          <p:cNvSpPr txBox="true"/>
          <p:nvPr/>
        </p:nvSpPr>
        <p:spPr>
          <a:xfrm rot="0">
            <a:off x="13224896" y="2481382"/>
            <a:ext cx="1280160" cy="5061104"/>
          </a:xfrm>
          <a:prstGeom prst="rect">
            <a:avLst/>
          </a:prstGeom>
        </p:spPr>
        <p:txBody>
          <a:bodyPr anchor="t" rtlCol="false" tIns="0" lIns="0" bIns="0" rIns="0">
            <a:spAutoFit/>
          </a:bodyPr>
          <a:lstStyle/>
          <a:p>
            <a:pPr algn="l">
              <a:lnSpc>
                <a:spcPts val="41798"/>
              </a:lnSpc>
            </a:pPr>
            <a:r>
              <a:rPr lang="en-US" sz="29855">
                <a:solidFill>
                  <a:srgbClr val="000000"/>
                </a:solidFill>
                <a:latin typeface="Georgia"/>
                <a:ea typeface="Georgia"/>
                <a:cs typeface="Georgia"/>
                <a:sym typeface="Georgia"/>
              </a:rPr>
              <a: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892951" y="2653575"/>
            <a:ext cx="5252271" cy="5034529"/>
          </a:xfrm>
          <a:custGeom>
            <a:avLst/>
            <a:gdLst/>
            <a:ahLst/>
            <a:cxnLst/>
            <a:rect r="r" b="b" t="t" l="l"/>
            <a:pathLst>
              <a:path h="5034529" w="5252271">
                <a:moveTo>
                  <a:pt x="0" y="0"/>
                </a:moveTo>
                <a:lnTo>
                  <a:pt x="5252270" y="0"/>
                </a:lnTo>
                <a:lnTo>
                  <a:pt x="5252270" y="5034529"/>
                </a:lnTo>
                <a:lnTo>
                  <a:pt x="0" y="503452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0116122" y="2798636"/>
            <a:ext cx="4860608" cy="4697730"/>
          </a:xfrm>
          <a:custGeom>
            <a:avLst/>
            <a:gdLst/>
            <a:ahLst/>
            <a:cxnLst/>
            <a:rect r="r" b="b" t="t" l="l"/>
            <a:pathLst>
              <a:path h="4697730" w="4860608">
                <a:moveTo>
                  <a:pt x="0" y="0"/>
                </a:moveTo>
                <a:lnTo>
                  <a:pt x="4860607" y="0"/>
                </a:lnTo>
                <a:lnTo>
                  <a:pt x="4860607" y="4697730"/>
                </a:lnTo>
                <a:lnTo>
                  <a:pt x="0" y="4697730"/>
                </a:lnTo>
                <a:lnTo>
                  <a:pt x="0" y="0"/>
                </a:lnTo>
                <a:close/>
              </a:path>
            </a:pathLst>
          </a:custGeom>
          <a:blipFill>
            <a:blip r:embed="rId6"/>
            <a:stretch>
              <a:fillRect l="0" t="0" r="0" b="0"/>
            </a:stretch>
          </a:blipFill>
        </p:spPr>
      </p:sp>
      <p:sp>
        <p:nvSpPr>
          <p:cNvPr name="Freeform 5" id="5"/>
          <p:cNvSpPr/>
          <p:nvPr/>
        </p:nvSpPr>
        <p:spPr>
          <a:xfrm flipH="false" flipV="false" rot="0">
            <a:off x="10114593" y="605404"/>
            <a:ext cx="5982648" cy="327084"/>
          </a:xfrm>
          <a:custGeom>
            <a:avLst/>
            <a:gdLst/>
            <a:ahLst/>
            <a:cxnLst/>
            <a:rect r="r" b="b" t="t" l="l"/>
            <a:pathLst>
              <a:path h="327084" w="5982648">
                <a:moveTo>
                  <a:pt x="0" y="0"/>
                </a:moveTo>
                <a:lnTo>
                  <a:pt x="5982647" y="0"/>
                </a:lnTo>
                <a:lnTo>
                  <a:pt x="5982647" y="327084"/>
                </a:lnTo>
                <a:lnTo>
                  <a:pt x="0" y="32708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6" id="6"/>
          <p:cNvGrpSpPr/>
          <p:nvPr/>
        </p:nvGrpSpPr>
        <p:grpSpPr>
          <a:xfrm rot="0">
            <a:off x="12305538" y="7264908"/>
            <a:ext cx="3696462" cy="539496"/>
            <a:chOff x="0" y="0"/>
            <a:chExt cx="3285744" cy="479552"/>
          </a:xfrm>
        </p:grpSpPr>
        <p:sp>
          <p:nvSpPr>
            <p:cNvPr name="Freeform 7" id="7"/>
            <p:cNvSpPr/>
            <p:nvPr/>
          </p:nvSpPr>
          <p:spPr>
            <a:xfrm flipH="false" flipV="false" rot="0">
              <a:off x="0" y="0"/>
              <a:ext cx="3285744" cy="479552"/>
            </a:xfrm>
            <a:custGeom>
              <a:avLst/>
              <a:gdLst/>
              <a:ahLst/>
              <a:cxnLst/>
              <a:rect r="r" b="b" t="t" l="l"/>
              <a:pathLst>
                <a:path h="479552" w="3285744">
                  <a:moveTo>
                    <a:pt x="0" y="0"/>
                  </a:moveTo>
                  <a:lnTo>
                    <a:pt x="0" y="479552"/>
                  </a:lnTo>
                  <a:lnTo>
                    <a:pt x="3285744" y="479552"/>
                  </a:lnTo>
                  <a:lnTo>
                    <a:pt x="3285744" y="369824"/>
                  </a:lnTo>
                  <a:lnTo>
                    <a:pt x="75692" y="369824"/>
                  </a:lnTo>
                  <a:lnTo>
                    <a:pt x="75692" y="41783"/>
                  </a:lnTo>
                  <a:lnTo>
                    <a:pt x="3285744" y="41783"/>
                  </a:lnTo>
                  <a:lnTo>
                    <a:pt x="3285744" y="0"/>
                  </a:lnTo>
                  <a:close/>
                </a:path>
              </a:pathLst>
            </a:custGeom>
            <a:blipFill>
              <a:blip r:embed="rId9"/>
              <a:stretch>
                <a:fillRect l="0" t="0" r="0" b="0"/>
              </a:stretch>
            </a:blipFill>
          </p:spPr>
        </p:sp>
      </p:grpSp>
      <p:grpSp>
        <p:nvGrpSpPr>
          <p:cNvPr name="Group 8" id="8"/>
          <p:cNvGrpSpPr/>
          <p:nvPr/>
        </p:nvGrpSpPr>
        <p:grpSpPr>
          <a:xfrm rot="0">
            <a:off x="12324969" y="7268337"/>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776"/>
                  </a:lnTo>
                  <a:lnTo>
                    <a:pt x="58420" y="366776"/>
                  </a:lnTo>
                  <a:lnTo>
                    <a:pt x="58420" y="38735"/>
                  </a:lnTo>
                  <a:lnTo>
                    <a:pt x="1322832" y="38735"/>
                  </a:lnTo>
                  <a:lnTo>
                    <a:pt x="1322832" y="0"/>
                  </a:lnTo>
                  <a:close/>
                </a:path>
              </a:pathLst>
            </a:custGeom>
            <a:blipFill>
              <a:blip r:embed="rId10"/>
              <a:stretch>
                <a:fillRect l="0" t="0" r="0" b="0"/>
              </a:stretch>
            </a:blipFill>
          </p:spPr>
        </p:sp>
      </p:grpSp>
      <p:sp>
        <p:nvSpPr>
          <p:cNvPr name="Freeform 10" id="10"/>
          <p:cNvSpPr/>
          <p:nvPr/>
        </p:nvSpPr>
        <p:spPr>
          <a:xfrm flipH="false" flipV="false" rot="0">
            <a:off x="12281149" y="7209573"/>
            <a:ext cx="3816091" cy="635794"/>
          </a:xfrm>
          <a:custGeom>
            <a:avLst/>
            <a:gdLst/>
            <a:ahLst/>
            <a:cxnLst/>
            <a:rect r="r" b="b" t="t" l="l"/>
            <a:pathLst>
              <a:path h="635794" w="3816091">
                <a:moveTo>
                  <a:pt x="0" y="0"/>
                </a:moveTo>
                <a:lnTo>
                  <a:pt x="3816091" y="0"/>
                </a:lnTo>
                <a:lnTo>
                  <a:pt x="3816091" y="635793"/>
                </a:lnTo>
                <a:lnTo>
                  <a:pt x="0" y="63579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4319397" y="4005644"/>
            <a:ext cx="4556641" cy="209740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İslam, evlenmeyi teşvik eder. Eşlerin birbirleriyle ilişkilerinin nasıl olacağı, ebeveynlerin çocuklarına karşı sorumlulukları konularında ilkeler koyar. </a:t>
            </a:r>
          </a:p>
        </p:txBody>
      </p:sp>
      <p:sp>
        <p:nvSpPr>
          <p:cNvPr name="TextBox 12" id="12"/>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3" id="13"/>
          <p:cNvSpPr txBox="true"/>
          <p:nvPr/>
        </p:nvSpPr>
        <p:spPr>
          <a:xfrm rot="0">
            <a:off x="12528809" y="7321258"/>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3.2 </a:t>
            </a:r>
          </a:p>
        </p:txBody>
      </p:sp>
      <p:sp>
        <p:nvSpPr>
          <p:cNvPr name="TextBox 14" id="14"/>
          <p:cNvSpPr txBox="true"/>
          <p:nvPr/>
        </p:nvSpPr>
        <p:spPr>
          <a:xfrm rot="0">
            <a:off x="15195042" y="14549"/>
            <a:ext cx="449199"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10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783773" y="3505010"/>
            <a:ext cx="11149151" cy="3833808"/>
          </a:xfrm>
          <a:custGeom>
            <a:avLst/>
            <a:gdLst/>
            <a:ahLst/>
            <a:cxnLst/>
            <a:rect r="r" b="b" t="t" l="l"/>
            <a:pathLst>
              <a:path h="3833808" w="11149151">
                <a:moveTo>
                  <a:pt x="0" y="0"/>
                </a:moveTo>
                <a:lnTo>
                  <a:pt x="11149151" y="0"/>
                </a:lnTo>
                <a:lnTo>
                  <a:pt x="11149151" y="3833807"/>
                </a:lnTo>
                <a:lnTo>
                  <a:pt x="0" y="383380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6118479" y="3599307"/>
            <a:ext cx="6443091" cy="3645027"/>
          </a:xfrm>
          <a:custGeom>
            <a:avLst/>
            <a:gdLst/>
            <a:ahLst/>
            <a:cxnLst/>
            <a:rect r="r" b="b" t="t" l="l"/>
            <a:pathLst>
              <a:path h="3645027" w="6443091">
                <a:moveTo>
                  <a:pt x="0" y="0"/>
                </a:moveTo>
                <a:lnTo>
                  <a:pt x="6443091" y="0"/>
                </a:lnTo>
                <a:lnTo>
                  <a:pt x="6443091" y="3645027"/>
                </a:lnTo>
                <a:lnTo>
                  <a:pt x="0" y="3645027"/>
                </a:lnTo>
                <a:lnTo>
                  <a:pt x="0" y="0"/>
                </a:lnTo>
                <a:close/>
              </a:path>
            </a:pathLst>
          </a:custGeom>
          <a:blipFill>
            <a:blip r:embed="rId6"/>
            <a:stretch>
              <a:fillRect l="0" t="0" r="0" b="0"/>
            </a:stretch>
          </a:blipFill>
        </p:spPr>
      </p:sp>
      <p:sp>
        <p:nvSpPr>
          <p:cNvPr name="Freeform 5" id="5"/>
          <p:cNvSpPr/>
          <p:nvPr/>
        </p:nvSpPr>
        <p:spPr>
          <a:xfrm flipH="false" flipV="false" rot="0">
            <a:off x="6098191" y="3578833"/>
            <a:ext cx="6483668" cy="3686175"/>
          </a:xfrm>
          <a:custGeom>
            <a:avLst/>
            <a:gdLst/>
            <a:ahLst/>
            <a:cxnLst/>
            <a:rect r="r" b="b" t="t" l="l"/>
            <a:pathLst>
              <a:path h="3686175" w="6483668">
                <a:moveTo>
                  <a:pt x="0" y="0"/>
                </a:moveTo>
                <a:lnTo>
                  <a:pt x="6483667" y="0"/>
                </a:lnTo>
                <a:lnTo>
                  <a:pt x="6483667" y="3686175"/>
                </a:lnTo>
                <a:lnTo>
                  <a:pt x="0" y="368617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0114593" y="605404"/>
            <a:ext cx="5996935" cy="327084"/>
          </a:xfrm>
          <a:custGeom>
            <a:avLst/>
            <a:gdLst/>
            <a:ahLst/>
            <a:cxnLst/>
            <a:rect r="r" b="b" t="t" l="l"/>
            <a:pathLst>
              <a:path h="327084" w="5996935">
                <a:moveTo>
                  <a:pt x="0" y="0"/>
                </a:moveTo>
                <a:lnTo>
                  <a:pt x="5996935" y="0"/>
                </a:lnTo>
                <a:lnTo>
                  <a:pt x="5996935" y="327084"/>
                </a:lnTo>
                <a:lnTo>
                  <a:pt x="0" y="32708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7" id="7"/>
          <p:cNvSpPr txBox="true"/>
          <p:nvPr/>
        </p:nvSpPr>
        <p:spPr>
          <a:xfrm rot="0">
            <a:off x="4336542" y="5129208"/>
            <a:ext cx="1321851" cy="499110"/>
          </a:xfrm>
          <a:prstGeom prst="rect">
            <a:avLst/>
          </a:prstGeom>
        </p:spPr>
        <p:txBody>
          <a:bodyPr anchor="t" rtlCol="false" tIns="0" lIns="0" bIns="0" rIns="0">
            <a:spAutoFit/>
          </a:bodyPr>
          <a:lstStyle/>
          <a:p>
            <a:pPr algn="l">
              <a:lnSpc>
                <a:spcPts val="3779"/>
              </a:lnSpc>
            </a:pPr>
            <a:r>
              <a:rPr lang="en-US" sz="2700" spc="2">
                <a:solidFill>
                  <a:srgbClr val="0070C0"/>
                </a:solidFill>
                <a:latin typeface="Calibri (MS)"/>
                <a:ea typeface="Calibri (MS)"/>
                <a:cs typeface="Calibri (MS)"/>
                <a:sym typeface="Calibri (MS)"/>
              </a:rPr>
              <a:t>İ S L A M </a:t>
            </a:r>
          </a:p>
        </p:txBody>
      </p:sp>
      <p:sp>
        <p:nvSpPr>
          <p:cNvPr name="TextBox 8" id="8"/>
          <p:cNvSpPr txBox="true"/>
          <p:nvPr/>
        </p:nvSpPr>
        <p:spPr>
          <a:xfrm rot="0">
            <a:off x="7299198" y="4571814"/>
            <a:ext cx="4797671" cy="1686396"/>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Anne ve babaya saygılı olmayı Akraba ve komşulara iyilik etmeyi Arkadaşlarla iyi geçinmeyi </a:t>
            </a:r>
          </a:p>
          <a:p>
            <a:pPr algn="l">
              <a:lnSpc>
                <a:spcPts val="3784"/>
              </a:lnSpc>
            </a:pPr>
            <a:r>
              <a:rPr lang="en-US" sz="2703">
                <a:solidFill>
                  <a:srgbClr val="000000"/>
                </a:solidFill>
                <a:latin typeface="Calibri (MS)"/>
                <a:ea typeface="Calibri (MS)"/>
                <a:cs typeface="Calibri (MS)"/>
                <a:sym typeface="Calibri (MS)"/>
              </a:rPr>
              <a:t>Dul</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ve</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yetimlere</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destek</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olmayı</a:t>
            </a:r>
          </a:p>
        </p:txBody>
      </p:sp>
      <p:sp>
        <p:nvSpPr>
          <p:cNvPr name="TextBox 9" id="9"/>
          <p:cNvSpPr txBox="true"/>
          <p:nvPr/>
        </p:nvSpPr>
        <p:spPr>
          <a:xfrm rot="0">
            <a:off x="12989438" y="5145981"/>
            <a:ext cx="1357998"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emreder. </a:t>
            </a:r>
          </a:p>
        </p:txBody>
      </p:sp>
      <p:sp>
        <p:nvSpPr>
          <p:cNvPr name="TextBox 10" id="10"/>
          <p:cNvSpPr txBox="true"/>
          <p:nvPr/>
        </p:nvSpPr>
        <p:spPr>
          <a:xfrm rot="0">
            <a:off x="6870573" y="4571081"/>
            <a:ext cx="122558" cy="1658326"/>
          </a:xfrm>
          <a:prstGeom prst="rect">
            <a:avLst/>
          </a:prstGeom>
        </p:spPr>
        <p:txBody>
          <a:bodyPr anchor="t" rtlCol="false" tIns="0" lIns="0" bIns="0" rIns="0">
            <a:spAutoFit/>
          </a:bodyPr>
          <a:lstStyle/>
          <a:p>
            <a:pPr algn="just">
              <a:lnSpc>
                <a:spcPts val="3240"/>
              </a:lnSpc>
            </a:pPr>
            <a:r>
              <a:rPr lang="en-US" sz="2700">
                <a:solidFill>
                  <a:srgbClr val="000000"/>
                </a:solidFill>
                <a:latin typeface="Arial"/>
                <a:ea typeface="Arial"/>
                <a:cs typeface="Arial"/>
                <a:sym typeface="Arial"/>
              </a:rPr>
              <a:t>• • • •</a:t>
            </a:r>
          </a:p>
        </p:txBody>
      </p:sp>
      <p:sp>
        <p:nvSpPr>
          <p:cNvPr name="TextBox 11" id="11"/>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2" id="12"/>
          <p:cNvSpPr txBox="true"/>
          <p:nvPr/>
        </p:nvSpPr>
        <p:spPr>
          <a:xfrm rot="0">
            <a:off x="15257907" y="14549"/>
            <a:ext cx="385077"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11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037887" y="3535113"/>
            <a:ext cx="5938642" cy="3960681"/>
          </a:xfrm>
          <a:custGeom>
            <a:avLst/>
            <a:gdLst/>
            <a:ahLst/>
            <a:cxnLst/>
            <a:rect r="r" b="b" t="t" l="l"/>
            <a:pathLst>
              <a:path h="3960681" w="5938642">
                <a:moveTo>
                  <a:pt x="0" y="0"/>
                </a:moveTo>
                <a:lnTo>
                  <a:pt x="5938642" y="0"/>
                </a:lnTo>
                <a:lnTo>
                  <a:pt x="5938642" y="3960681"/>
                </a:lnTo>
                <a:lnTo>
                  <a:pt x="0" y="3960681"/>
                </a:lnTo>
                <a:lnTo>
                  <a:pt x="0" y="0"/>
                </a:lnTo>
                <a:close/>
              </a:path>
            </a:pathLst>
          </a:custGeom>
          <a:blipFill>
            <a:blip r:embed="rId4"/>
            <a:stretch>
              <a:fillRect l="0" t="0" r="0" b="0"/>
            </a:stretch>
          </a:blipFill>
        </p:spPr>
      </p:sp>
      <p:sp>
        <p:nvSpPr>
          <p:cNvPr name="Freeform 4" id="4"/>
          <p:cNvSpPr/>
          <p:nvPr/>
        </p:nvSpPr>
        <p:spPr>
          <a:xfrm flipH="false" flipV="false" rot="0">
            <a:off x="8812816" y="3408326"/>
            <a:ext cx="6332220" cy="4217284"/>
          </a:xfrm>
          <a:custGeom>
            <a:avLst/>
            <a:gdLst/>
            <a:ahLst/>
            <a:cxnLst/>
            <a:rect r="r" b="b" t="t" l="l"/>
            <a:pathLst>
              <a:path h="4217284" w="6332220">
                <a:moveTo>
                  <a:pt x="0" y="0"/>
                </a:moveTo>
                <a:lnTo>
                  <a:pt x="6332220" y="0"/>
                </a:lnTo>
                <a:lnTo>
                  <a:pt x="6332220" y="4217284"/>
                </a:lnTo>
                <a:lnTo>
                  <a:pt x="0" y="42172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114593" y="605404"/>
            <a:ext cx="5996935" cy="327084"/>
          </a:xfrm>
          <a:custGeom>
            <a:avLst/>
            <a:gdLst/>
            <a:ahLst/>
            <a:cxnLst/>
            <a:rect r="r" b="b" t="t" l="l"/>
            <a:pathLst>
              <a:path h="327084" w="5996935">
                <a:moveTo>
                  <a:pt x="0" y="0"/>
                </a:moveTo>
                <a:lnTo>
                  <a:pt x="5996935" y="0"/>
                </a:lnTo>
                <a:lnTo>
                  <a:pt x="5996935" y="327084"/>
                </a:lnTo>
                <a:lnTo>
                  <a:pt x="0" y="32708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6" id="6"/>
          <p:cNvGrpSpPr/>
          <p:nvPr/>
        </p:nvGrpSpPr>
        <p:grpSpPr>
          <a:xfrm rot="0">
            <a:off x="12299823" y="7264908"/>
            <a:ext cx="3702177" cy="539496"/>
            <a:chOff x="0" y="0"/>
            <a:chExt cx="3290824" cy="479552"/>
          </a:xfrm>
        </p:grpSpPr>
        <p:sp>
          <p:nvSpPr>
            <p:cNvPr name="Freeform 7" id="7"/>
            <p:cNvSpPr/>
            <p:nvPr/>
          </p:nvSpPr>
          <p:spPr>
            <a:xfrm flipH="false" flipV="false" rot="0">
              <a:off x="0" y="0"/>
              <a:ext cx="3290824" cy="479552"/>
            </a:xfrm>
            <a:custGeom>
              <a:avLst/>
              <a:gdLst/>
              <a:ahLst/>
              <a:cxnLst/>
              <a:rect r="r" b="b" t="t" l="l"/>
              <a:pathLst>
                <a:path h="479552" w="3290824">
                  <a:moveTo>
                    <a:pt x="3290316" y="41783"/>
                  </a:moveTo>
                  <a:lnTo>
                    <a:pt x="3290316" y="369824"/>
                  </a:lnTo>
                  <a:lnTo>
                    <a:pt x="75184" y="369824"/>
                  </a:lnTo>
                  <a:lnTo>
                    <a:pt x="75184" y="41783"/>
                  </a:lnTo>
                  <a:close/>
                  <a:moveTo>
                    <a:pt x="0" y="0"/>
                  </a:moveTo>
                  <a:lnTo>
                    <a:pt x="0" y="479552"/>
                  </a:lnTo>
                  <a:lnTo>
                    <a:pt x="3290824" y="479552"/>
                  </a:lnTo>
                  <a:lnTo>
                    <a:pt x="3290824" y="0"/>
                  </a:lnTo>
                  <a:close/>
                </a:path>
              </a:pathLst>
            </a:custGeom>
            <a:blipFill>
              <a:blip r:embed="rId9"/>
              <a:stretch>
                <a:fillRect l="0" t="0" r="0" b="0"/>
              </a:stretch>
            </a:blipFill>
          </p:spPr>
        </p:sp>
      </p:grpSp>
      <p:grpSp>
        <p:nvGrpSpPr>
          <p:cNvPr name="Group 8" id="8"/>
          <p:cNvGrpSpPr/>
          <p:nvPr/>
        </p:nvGrpSpPr>
        <p:grpSpPr>
          <a:xfrm rot="0">
            <a:off x="12318111" y="7268337"/>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776"/>
                  </a:lnTo>
                  <a:lnTo>
                    <a:pt x="58928" y="366776"/>
                  </a:lnTo>
                  <a:lnTo>
                    <a:pt x="58928" y="38735"/>
                  </a:lnTo>
                  <a:lnTo>
                    <a:pt x="1322832" y="38735"/>
                  </a:lnTo>
                  <a:lnTo>
                    <a:pt x="1322832" y="0"/>
                  </a:lnTo>
                  <a:close/>
                </a:path>
              </a:pathLst>
            </a:custGeom>
            <a:blipFill>
              <a:blip r:embed="rId10"/>
              <a:stretch>
                <a:fillRect l="0" t="0" r="0" b="0"/>
              </a:stretch>
            </a:blipFill>
          </p:spPr>
        </p:sp>
      </p:grpSp>
      <p:sp>
        <p:nvSpPr>
          <p:cNvPr name="Freeform 10" id="10"/>
          <p:cNvSpPr/>
          <p:nvPr/>
        </p:nvSpPr>
        <p:spPr>
          <a:xfrm flipH="false" flipV="false" rot="0">
            <a:off x="12274863" y="7209573"/>
            <a:ext cx="3822378" cy="635794"/>
          </a:xfrm>
          <a:custGeom>
            <a:avLst/>
            <a:gdLst/>
            <a:ahLst/>
            <a:cxnLst/>
            <a:rect r="r" b="b" t="t" l="l"/>
            <a:pathLst>
              <a:path h="635794" w="3822378">
                <a:moveTo>
                  <a:pt x="0" y="0"/>
                </a:moveTo>
                <a:lnTo>
                  <a:pt x="3822377" y="0"/>
                </a:lnTo>
                <a:lnTo>
                  <a:pt x="3822377" y="635793"/>
                </a:lnTo>
                <a:lnTo>
                  <a:pt x="0" y="63579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2" id="12"/>
          <p:cNvSpPr txBox="true"/>
          <p:nvPr/>
        </p:nvSpPr>
        <p:spPr>
          <a:xfrm rot="0">
            <a:off x="3772657" y="4437698"/>
            <a:ext cx="4700902" cy="86296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Din, iktisadi hayatta uyulması gereken belli başlı ilkeleri açıklar. </a:t>
            </a:r>
          </a:p>
        </p:txBody>
      </p:sp>
      <p:sp>
        <p:nvSpPr>
          <p:cNvPr name="TextBox 13" id="13"/>
          <p:cNvSpPr txBox="true"/>
          <p:nvPr/>
        </p:nvSpPr>
        <p:spPr>
          <a:xfrm rot="0">
            <a:off x="15213330" y="14549"/>
            <a:ext cx="430554"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12 </a:t>
            </a:r>
          </a:p>
        </p:txBody>
      </p:sp>
      <p:sp>
        <p:nvSpPr>
          <p:cNvPr name="TextBox 14" id="14"/>
          <p:cNvSpPr txBox="true"/>
          <p:nvPr/>
        </p:nvSpPr>
        <p:spPr>
          <a:xfrm rot="0">
            <a:off x="12522322" y="7321258"/>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3.3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89245" y="921258"/>
            <a:ext cx="6793992" cy="5522976"/>
          </a:xfrm>
          <a:custGeom>
            <a:avLst/>
            <a:gdLst/>
            <a:ahLst/>
            <a:cxnLst/>
            <a:rect r="r" b="b" t="t" l="l"/>
            <a:pathLst>
              <a:path h="5522976" w="6793992">
                <a:moveTo>
                  <a:pt x="0" y="0"/>
                </a:moveTo>
                <a:lnTo>
                  <a:pt x="6793992" y="0"/>
                </a:lnTo>
                <a:lnTo>
                  <a:pt x="6793992" y="5522976"/>
                </a:lnTo>
                <a:lnTo>
                  <a:pt x="0" y="5522976"/>
                </a:lnTo>
                <a:lnTo>
                  <a:pt x="0" y="0"/>
                </a:lnTo>
                <a:close/>
              </a:path>
            </a:pathLst>
          </a:custGeom>
          <a:blipFill>
            <a:blip r:embed="rId4"/>
            <a:stretch>
              <a:fillRect l="0" t="0" r="0" b="0"/>
            </a:stretch>
          </a:blipFill>
        </p:spPr>
      </p:sp>
      <p:grpSp>
        <p:nvGrpSpPr>
          <p:cNvPr name="Group 4" id="4"/>
          <p:cNvGrpSpPr/>
          <p:nvPr/>
        </p:nvGrpSpPr>
        <p:grpSpPr>
          <a:xfrm rot="0">
            <a:off x="6909821" y="1675452"/>
            <a:ext cx="3649785" cy="2682050"/>
            <a:chOff x="0" y="0"/>
            <a:chExt cx="2433193" cy="1788033"/>
          </a:xfrm>
        </p:grpSpPr>
        <p:sp>
          <p:nvSpPr>
            <p:cNvPr name="Freeform 5" id="5"/>
            <p:cNvSpPr/>
            <p:nvPr/>
          </p:nvSpPr>
          <p:spPr>
            <a:xfrm flipH="false" flipV="false" rot="0">
              <a:off x="66929" y="66929"/>
              <a:ext cx="2299335" cy="2150237"/>
            </a:xfrm>
            <a:custGeom>
              <a:avLst/>
              <a:gdLst/>
              <a:ahLst/>
              <a:cxnLst/>
              <a:rect r="r" b="b" t="t" l="l"/>
              <a:pathLst>
                <a:path h="2150237" w="2299335">
                  <a:moveTo>
                    <a:pt x="388493" y="528828"/>
                  </a:moveTo>
                  <a:lnTo>
                    <a:pt x="388493" y="1387221"/>
                  </a:lnTo>
                  <a:cubicBezTo>
                    <a:pt x="420624" y="1387221"/>
                    <a:pt x="441325" y="1379093"/>
                    <a:pt x="450723" y="1362964"/>
                  </a:cubicBezTo>
                  <a:cubicBezTo>
                    <a:pt x="459994" y="1346708"/>
                    <a:pt x="464693" y="1294892"/>
                    <a:pt x="464693" y="1207389"/>
                  </a:cubicBezTo>
                  <a:lnTo>
                    <a:pt x="464693" y="680212"/>
                  </a:lnTo>
                  <a:cubicBezTo>
                    <a:pt x="464693" y="620649"/>
                    <a:pt x="463042" y="583565"/>
                    <a:pt x="459740" y="569087"/>
                  </a:cubicBezTo>
                  <a:cubicBezTo>
                    <a:pt x="456438" y="554609"/>
                    <a:pt x="449580" y="544195"/>
                    <a:pt x="438912" y="538099"/>
                  </a:cubicBezTo>
                  <a:cubicBezTo>
                    <a:pt x="428371" y="532003"/>
                    <a:pt x="411480" y="528828"/>
                    <a:pt x="388493" y="528828"/>
                  </a:cubicBezTo>
                  <a:close/>
                  <a:moveTo>
                    <a:pt x="1475232" y="261874"/>
                  </a:moveTo>
                  <a:lnTo>
                    <a:pt x="1801368" y="261874"/>
                  </a:lnTo>
                  <a:lnTo>
                    <a:pt x="1969008" y="873379"/>
                  </a:lnTo>
                  <a:lnTo>
                    <a:pt x="1969008" y="261874"/>
                  </a:lnTo>
                  <a:lnTo>
                    <a:pt x="2299335" y="261874"/>
                  </a:lnTo>
                  <a:lnTo>
                    <a:pt x="2299335" y="1654175"/>
                  </a:lnTo>
                  <a:lnTo>
                    <a:pt x="1958594" y="1654175"/>
                  </a:lnTo>
                  <a:lnTo>
                    <a:pt x="1805559" y="1036828"/>
                  </a:lnTo>
                  <a:lnTo>
                    <a:pt x="1805559" y="1654175"/>
                  </a:lnTo>
                  <a:lnTo>
                    <a:pt x="1475232" y="1654175"/>
                  </a:lnTo>
                  <a:close/>
                  <a:moveTo>
                    <a:pt x="969264" y="1654175"/>
                  </a:moveTo>
                  <a:lnTo>
                    <a:pt x="1357757" y="1654175"/>
                  </a:lnTo>
                  <a:lnTo>
                    <a:pt x="969264" y="1654175"/>
                  </a:lnTo>
                  <a:close/>
                  <a:moveTo>
                    <a:pt x="0" y="1654175"/>
                  </a:moveTo>
                  <a:lnTo>
                    <a:pt x="281432" y="1654175"/>
                  </a:lnTo>
                  <a:cubicBezTo>
                    <a:pt x="453009" y="1654175"/>
                    <a:pt x="570230" y="1662430"/>
                    <a:pt x="633476" y="1678813"/>
                  </a:cubicBezTo>
                  <a:cubicBezTo>
                    <a:pt x="696722" y="1695196"/>
                    <a:pt x="744855" y="1722628"/>
                    <a:pt x="778383" y="1760855"/>
                  </a:cubicBezTo>
                  <a:cubicBezTo>
                    <a:pt x="811911" y="1799209"/>
                    <a:pt x="832739" y="1841246"/>
                    <a:pt x="840867" y="1887220"/>
                  </a:cubicBezTo>
                  <a:cubicBezTo>
                    <a:pt x="849122" y="1933067"/>
                    <a:pt x="853186" y="2020824"/>
                    <a:pt x="853186" y="2150237"/>
                  </a:cubicBezTo>
                  <a:lnTo>
                    <a:pt x="853186" y="1233551"/>
                  </a:lnTo>
                  <a:cubicBezTo>
                    <a:pt x="853186" y="1356741"/>
                    <a:pt x="847090" y="1440180"/>
                    <a:pt x="834898" y="1483868"/>
                  </a:cubicBezTo>
                  <a:cubicBezTo>
                    <a:pt x="822706" y="1527556"/>
                    <a:pt x="800989" y="1562100"/>
                    <a:pt x="770001" y="1587373"/>
                  </a:cubicBezTo>
                  <a:cubicBezTo>
                    <a:pt x="739013" y="1612646"/>
                    <a:pt x="701421" y="1630045"/>
                    <a:pt x="657606" y="1639697"/>
                  </a:cubicBezTo>
                  <a:cubicBezTo>
                    <a:pt x="613791" y="1649349"/>
                    <a:pt x="548767" y="1654175"/>
                    <a:pt x="462661" y="1654175"/>
                  </a:cubicBezTo>
                  <a:lnTo>
                    <a:pt x="0" y="1654175"/>
                  </a:lnTo>
                  <a:close/>
                  <a:moveTo>
                    <a:pt x="1036828" y="0"/>
                  </a:moveTo>
                  <a:lnTo>
                    <a:pt x="1290955" y="0"/>
                  </a:lnTo>
                  <a:lnTo>
                    <a:pt x="1290955" y="252476"/>
                  </a:lnTo>
                  <a:lnTo>
                    <a:pt x="1036828" y="252476"/>
                  </a:lnTo>
                  <a:close/>
                </a:path>
              </a:pathLst>
            </a:custGeom>
            <a:solidFill>
              <a:srgbClr val="FFFFFF"/>
            </a:solidFill>
            <a:ln w="12700">
              <a:solidFill>
                <a:srgbClr val="000000"/>
              </a:solidFill>
            </a:ln>
          </p:spPr>
        </p:sp>
        <p:sp>
          <p:nvSpPr>
            <p:cNvPr name="Freeform 6" id="6"/>
            <p:cNvSpPr/>
            <p:nvPr/>
          </p:nvSpPr>
          <p:spPr>
            <a:xfrm flipH="false" flipV="false" rot="0">
              <a:off x="63500" y="63500"/>
              <a:ext cx="2306320" cy="1661033"/>
            </a:xfrm>
            <a:custGeom>
              <a:avLst/>
              <a:gdLst/>
              <a:ahLst/>
              <a:cxnLst/>
              <a:rect r="r" b="b" t="t" l="l"/>
              <a:pathLst>
                <a:path h="1661033" w="2306320">
                  <a:moveTo>
                    <a:pt x="395351" y="532257"/>
                  </a:moveTo>
                  <a:lnTo>
                    <a:pt x="395351" y="1390650"/>
                  </a:lnTo>
                  <a:lnTo>
                    <a:pt x="391922" y="1390650"/>
                  </a:lnTo>
                  <a:lnTo>
                    <a:pt x="391922" y="1387221"/>
                  </a:lnTo>
                  <a:cubicBezTo>
                    <a:pt x="423672" y="1387221"/>
                    <a:pt x="442722" y="1379093"/>
                    <a:pt x="451231" y="1364615"/>
                  </a:cubicBezTo>
                  <a:lnTo>
                    <a:pt x="454152" y="1366393"/>
                  </a:lnTo>
                  <a:lnTo>
                    <a:pt x="451231" y="1364742"/>
                  </a:lnTo>
                  <a:cubicBezTo>
                    <a:pt x="459994" y="1349502"/>
                    <a:pt x="464693" y="1298829"/>
                    <a:pt x="464693" y="1210818"/>
                  </a:cubicBezTo>
                  <a:lnTo>
                    <a:pt x="468122" y="1210818"/>
                  </a:lnTo>
                  <a:lnTo>
                    <a:pt x="464693" y="1210818"/>
                  </a:lnTo>
                  <a:lnTo>
                    <a:pt x="464693" y="683641"/>
                  </a:lnTo>
                  <a:lnTo>
                    <a:pt x="468122" y="683641"/>
                  </a:lnTo>
                  <a:lnTo>
                    <a:pt x="464693" y="683641"/>
                  </a:lnTo>
                  <a:cubicBezTo>
                    <a:pt x="464693" y="623951"/>
                    <a:pt x="463042" y="587248"/>
                    <a:pt x="459867" y="573278"/>
                  </a:cubicBezTo>
                  <a:lnTo>
                    <a:pt x="463169" y="572516"/>
                  </a:lnTo>
                  <a:lnTo>
                    <a:pt x="459867" y="573278"/>
                  </a:lnTo>
                  <a:cubicBezTo>
                    <a:pt x="456692" y="559435"/>
                    <a:pt x="450342" y="550037"/>
                    <a:pt x="440690" y="544449"/>
                  </a:cubicBezTo>
                  <a:cubicBezTo>
                    <a:pt x="430911" y="538861"/>
                    <a:pt x="414782" y="535686"/>
                    <a:pt x="392049" y="535686"/>
                  </a:cubicBezTo>
                  <a:lnTo>
                    <a:pt x="392049" y="532257"/>
                  </a:lnTo>
                  <a:lnTo>
                    <a:pt x="395478" y="532257"/>
                  </a:lnTo>
                  <a:moveTo>
                    <a:pt x="388620" y="532257"/>
                  </a:moveTo>
                  <a:cubicBezTo>
                    <a:pt x="388620" y="530352"/>
                    <a:pt x="390144" y="528828"/>
                    <a:pt x="392049" y="528828"/>
                  </a:cubicBezTo>
                  <a:cubicBezTo>
                    <a:pt x="415163" y="528828"/>
                    <a:pt x="432816" y="532003"/>
                    <a:pt x="444246" y="538607"/>
                  </a:cubicBezTo>
                  <a:lnTo>
                    <a:pt x="442468" y="541528"/>
                  </a:lnTo>
                  <a:lnTo>
                    <a:pt x="444119" y="538607"/>
                  </a:lnTo>
                  <a:cubicBezTo>
                    <a:pt x="455803" y="545338"/>
                    <a:pt x="463169" y="556641"/>
                    <a:pt x="466598" y="571754"/>
                  </a:cubicBezTo>
                  <a:cubicBezTo>
                    <a:pt x="470027" y="586740"/>
                    <a:pt x="471678" y="624205"/>
                    <a:pt x="471678" y="683641"/>
                  </a:cubicBezTo>
                  <a:lnTo>
                    <a:pt x="471678" y="1210818"/>
                  </a:lnTo>
                  <a:cubicBezTo>
                    <a:pt x="471678" y="1297813"/>
                    <a:pt x="467106" y="1350899"/>
                    <a:pt x="457200" y="1368044"/>
                  </a:cubicBezTo>
                  <a:cubicBezTo>
                    <a:pt x="446786" y="1385824"/>
                    <a:pt x="424434" y="1393952"/>
                    <a:pt x="392049" y="1393952"/>
                  </a:cubicBezTo>
                  <a:cubicBezTo>
                    <a:pt x="390144" y="1393952"/>
                    <a:pt x="388620" y="1392428"/>
                    <a:pt x="388620" y="1390523"/>
                  </a:cubicBezTo>
                  <a:lnTo>
                    <a:pt x="388620" y="532257"/>
                  </a:lnTo>
                  <a:close/>
                  <a:moveTo>
                    <a:pt x="1478788" y="261874"/>
                  </a:moveTo>
                  <a:lnTo>
                    <a:pt x="1804924" y="261874"/>
                  </a:lnTo>
                  <a:cubicBezTo>
                    <a:pt x="1806448" y="261874"/>
                    <a:pt x="1807845" y="262890"/>
                    <a:pt x="1808226" y="264414"/>
                  </a:cubicBezTo>
                  <a:lnTo>
                    <a:pt x="1975866" y="875919"/>
                  </a:lnTo>
                  <a:lnTo>
                    <a:pt x="1972564" y="876808"/>
                  </a:lnTo>
                  <a:lnTo>
                    <a:pt x="1969135" y="876808"/>
                  </a:lnTo>
                  <a:lnTo>
                    <a:pt x="1969135" y="265303"/>
                  </a:lnTo>
                  <a:cubicBezTo>
                    <a:pt x="1969135" y="263398"/>
                    <a:pt x="1970659" y="261874"/>
                    <a:pt x="1972564" y="261874"/>
                  </a:cubicBezTo>
                  <a:lnTo>
                    <a:pt x="2302891" y="261874"/>
                  </a:lnTo>
                  <a:cubicBezTo>
                    <a:pt x="2304796" y="261874"/>
                    <a:pt x="2306320" y="263398"/>
                    <a:pt x="2306320" y="265303"/>
                  </a:cubicBezTo>
                  <a:lnTo>
                    <a:pt x="2306320" y="1657604"/>
                  </a:lnTo>
                  <a:cubicBezTo>
                    <a:pt x="2306320" y="1659509"/>
                    <a:pt x="2304796" y="1661033"/>
                    <a:pt x="2302891" y="1661033"/>
                  </a:cubicBezTo>
                  <a:lnTo>
                    <a:pt x="1962023" y="1661033"/>
                  </a:lnTo>
                  <a:cubicBezTo>
                    <a:pt x="1960499" y="1661033"/>
                    <a:pt x="1959102" y="1660017"/>
                    <a:pt x="1958721" y="1658366"/>
                  </a:cubicBezTo>
                  <a:lnTo>
                    <a:pt x="1805686" y="1041019"/>
                  </a:lnTo>
                  <a:lnTo>
                    <a:pt x="1808988" y="1040257"/>
                  </a:lnTo>
                  <a:lnTo>
                    <a:pt x="1812417" y="1040257"/>
                  </a:lnTo>
                  <a:lnTo>
                    <a:pt x="1812417" y="1657604"/>
                  </a:lnTo>
                  <a:cubicBezTo>
                    <a:pt x="1812417" y="1659509"/>
                    <a:pt x="1810893" y="1661033"/>
                    <a:pt x="1808988" y="1661033"/>
                  </a:cubicBezTo>
                  <a:lnTo>
                    <a:pt x="1478661" y="1661033"/>
                  </a:lnTo>
                  <a:cubicBezTo>
                    <a:pt x="1476756" y="1661033"/>
                    <a:pt x="1475232" y="1659509"/>
                    <a:pt x="1475232" y="1657604"/>
                  </a:cubicBezTo>
                  <a:lnTo>
                    <a:pt x="1475232" y="265303"/>
                  </a:lnTo>
                  <a:cubicBezTo>
                    <a:pt x="1475232" y="263398"/>
                    <a:pt x="1476756" y="261874"/>
                    <a:pt x="1478661" y="261874"/>
                  </a:cubicBezTo>
                  <a:moveTo>
                    <a:pt x="1478661" y="268732"/>
                  </a:moveTo>
                  <a:lnTo>
                    <a:pt x="1478661" y="265303"/>
                  </a:lnTo>
                  <a:lnTo>
                    <a:pt x="1482090" y="265303"/>
                  </a:lnTo>
                  <a:lnTo>
                    <a:pt x="1482090" y="1657604"/>
                  </a:lnTo>
                  <a:lnTo>
                    <a:pt x="1478661" y="1657604"/>
                  </a:lnTo>
                  <a:lnTo>
                    <a:pt x="1478661" y="1654175"/>
                  </a:lnTo>
                  <a:lnTo>
                    <a:pt x="1808988" y="1654175"/>
                  </a:lnTo>
                  <a:lnTo>
                    <a:pt x="1808988" y="1657604"/>
                  </a:lnTo>
                  <a:lnTo>
                    <a:pt x="1805559" y="1657604"/>
                  </a:lnTo>
                  <a:lnTo>
                    <a:pt x="1805559" y="1040257"/>
                  </a:lnTo>
                  <a:cubicBezTo>
                    <a:pt x="1805559" y="1038479"/>
                    <a:pt x="1806829" y="1037082"/>
                    <a:pt x="1808607" y="1036828"/>
                  </a:cubicBezTo>
                  <a:cubicBezTo>
                    <a:pt x="1810385" y="1036574"/>
                    <a:pt x="1811909" y="1037717"/>
                    <a:pt x="1812290" y="1039368"/>
                  </a:cubicBezTo>
                  <a:lnTo>
                    <a:pt x="1965325" y="1656715"/>
                  </a:lnTo>
                  <a:lnTo>
                    <a:pt x="1962023" y="1657477"/>
                  </a:lnTo>
                  <a:lnTo>
                    <a:pt x="1962023" y="1654048"/>
                  </a:lnTo>
                  <a:lnTo>
                    <a:pt x="2302764" y="1654048"/>
                  </a:lnTo>
                  <a:lnTo>
                    <a:pt x="2302764" y="1657477"/>
                  </a:lnTo>
                  <a:lnTo>
                    <a:pt x="2299335" y="1657477"/>
                  </a:lnTo>
                  <a:lnTo>
                    <a:pt x="2299335" y="265303"/>
                  </a:lnTo>
                  <a:lnTo>
                    <a:pt x="2302764" y="265303"/>
                  </a:lnTo>
                  <a:lnTo>
                    <a:pt x="2302764" y="268732"/>
                  </a:lnTo>
                  <a:lnTo>
                    <a:pt x="1972437" y="268732"/>
                  </a:lnTo>
                  <a:lnTo>
                    <a:pt x="1972437" y="265303"/>
                  </a:lnTo>
                  <a:lnTo>
                    <a:pt x="1975866" y="265303"/>
                  </a:lnTo>
                  <a:lnTo>
                    <a:pt x="1975866" y="876808"/>
                  </a:lnTo>
                  <a:cubicBezTo>
                    <a:pt x="1975866" y="878586"/>
                    <a:pt x="1974596" y="879983"/>
                    <a:pt x="1972945" y="880237"/>
                  </a:cubicBezTo>
                  <a:cubicBezTo>
                    <a:pt x="1971294" y="880491"/>
                    <a:pt x="1969643" y="879348"/>
                    <a:pt x="1969135" y="877697"/>
                  </a:cubicBezTo>
                  <a:lnTo>
                    <a:pt x="1801495" y="266192"/>
                  </a:lnTo>
                  <a:lnTo>
                    <a:pt x="1804797" y="265303"/>
                  </a:lnTo>
                  <a:lnTo>
                    <a:pt x="1804797" y="268732"/>
                  </a:lnTo>
                  <a:lnTo>
                    <a:pt x="1478661" y="268732"/>
                  </a:lnTo>
                  <a:close/>
                  <a:moveTo>
                    <a:pt x="972693" y="261874"/>
                  </a:moveTo>
                  <a:lnTo>
                    <a:pt x="1361186" y="261874"/>
                  </a:lnTo>
                  <a:cubicBezTo>
                    <a:pt x="1363091" y="261874"/>
                    <a:pt x="1364615" y="263398"/>
                    <a:pt x="1364615" y="265303"/>
                  </a:cubicBezTo>
                  <a:lnTo>
                    <a:pt x="1364615" y="1657604"/>
                  </a:lnTo>
                  <a:cubicBezTo>
                    <a:pt x="1364615" y="1659509"/>
                    <a:pt x="1363091" y="1661033"/>
                    <a:pt x="1361186" y="1661033"/>
                  </a:cubicBezTo>
                  <a:lnTo>
                    <a:pt x="972693" y="1661033"/>
                  </a:lnTo>
                  <a:cubicBezTo>
                    <a:pt x="970788" y="1661033"/>
                    <a:pt x="969264" y="1659509"/>
                    <a:pt x="969264" y="1657604"/>
                  </a:cubicBezTo>
                  <a:lnTo>
                    <a:pt x="969264" y="265303"/>
                  </a:lnTo>
                  <a:cubicBezTo>
                    <a:pt x="969264" y="263398"/>
                    <a:pt x="970788" y="261874"/>
                    <a:pt x="972693" y="261874"/>
                  </a:cubicBezTo>
                  <a:moveTo>
                    <a:pt x="972693" y="268732"/>
                  </a:moveTo>
                  <a:lnTo>
                    <a:pt x="972693" y="265303"/>
                  </a:lnTo>
                  <a:lnTo>
                    <a:pt x="976122" y="265303"/>
                  </a:lnTo>
                  <a:lnTo>
                    <a:pt x="976122" y="1657604"/>
                  </a:lnTo>
                  <a:lnTo>
                    <a:pt x="972693" y="1657604"/>
                  </a:lnTo>
                  <a:lnTo>
                    <a:pt x="972693" y="1654175"/>
                  </a:lnTo>
                  <a:lnTo>
                    <a:pt x="1361186" y="1654175"/>
                  </a:lnTo>
                  <a:lnTo>
                    <a:pt x="1361186" y="1657604"/>
                  </a:lnTo>
                  <a:lnTo>
                    <a:pt x="1357757" y="1657604"/>
                  </a:lnTo>
                  <a:lnTo>
                    <a:pt x="1357757" y="265303"/>
                  </a:lnTo>
                  <a:lnTo>
                    <a:pt x="1361186" y="265303"/>
                  </a:lnTo>
                  <a:lnTo>
                    <a:pt x="1361186" y="268732"/>
                  </a:lnTo>
                  <a:lnTo>
                    <a:pt x="972693" y="268732"/>
                  </a:lnTo>
                  <a:close/>
                  <a:moveTo>
                    <a:pt x="3429" y="261874"/>
                  </a:moveTo>
                  <a:lnTo>
                    <a:pt x="284861" y="261874"/>
                  </a:lnTo>
                  <a:lnTo>
                    <a:pt x="284861" y="265303"/>
                  </a:lnTo>
                  <a:lnTo>
                    <a:pt x="284861" y="261874"/>
                  </a:lnTo>
                  <a:cubicBezTo>
                    <a:pt x="456438" y="261874"/>
                    <a:pt x="574040" y="270129"/>
                    <a:pt x="637794" y="286639"/>
                  </a:cubicBezTo>
                  <a:cubicBezTo>
                    <a:pt x="701421" y="303276"/>
                    <a:pt x="750316" y="330835"/>
                    <a:pt x="784352" y="369697"/>
                  </a:cubicBezTo>
                  <a:cubicBezTo>
                    <a:pt x="818261" y="408432"/>
                    <a:pt x="839343" y="451104"/>
                    <a:pt x="847598" y="497713"/>
                  </a:cubicBezTo>
                  <a:lnTo>
                    <a:pt x="844169" y="498348"/>
                  </a:lnTo>
                  <a:lnTo>
                    <a:pt x="847598" y="497713"/>
                  </a:lnTo>
                  <a:cubicBezTo>
                    <a:pt x="855853" y="543941"/>
                    <a:pt x="859917" y="631952"/>
                    <a:pt x="859917" y="761365"/>
                  </a:cubicBezTo>
                  <a:lnTo>
                    <a:pt x="856488" y="761365"/>
                  </a:lnTo>
                  <a:lnTo>
                    <a:pt x="859917" y="761365"/>
                  </a:lnTo>
                  <a:lnTo>
                    <a:pt x="859917" y="1236980"/>
                  </a:lnTo>
                  <a:lnTo>
                    <a:pt x="856488" y="1236980"/>
                  </a:lnTo>
                  <a:lnTo>
                    <a:pt x="859917" y="1236980"/>
                  </a:lnTo>
                  <a:cubicBezTo>
                    <a:pt x="859917" y="1360170"/>
                    <a:pt x="853821" y="1443990"/>
                    <a:pt x="841502" y="1488186"/>
                  </a:cubicBezTo>
                  <a:cubicBezTo>
                    <a:pt x="829183" y="1532509"/>
                    <a:pt x="807085" y="1567688"/>
                    <a:pt x="775462" y="1593469"/>
                  </a:cubicBezTo>
                  <a:cubicBezTo>
                    <a:pt x="743839" y="1619123"/>
                    <a:pt x="705866" y="1636776"/>
                    <a:pt x="661670" y="1646428"/>
                  </a:cubicBezTo>
                  <a:cubicBezTo>
                    <a:pt x="617347" y="1656207"/>
                    <a:pt x="552196" y="1661033"/>
                    <a:pt x="465963" y="1661033"/>
                  </a:cubicBezTo>
                  <a:lnTo>
                    <a:pt x="465963" y="1657604"/>
                  </a:lnTo>
                  <a:lnTo>
                    <a:pt x="465963" y="1661033"/>
                  </a:lnTo>
                  <a:lnTo>
                    <a:pt x="3429" y="1661033"/>
                  </a:lnTo>
                  <a:cubicBezTo>
                    <a:pt x="1524" y="1661033"/>
                    <a:pt x="0" y="1659509"/>
                    <a:pt x="0" y="1657604"/>
                  </a:cubicBezTo>
                  <a:lnTo>
                    <a:pt x="0" y="265303"/>
                  </a:lnTo>
                  <a:cubicBezTo>
                    <a:pt x="0" y="263398"/>
                    <a:pt x="1524" y="261874"/>
                    <a:pt x="3429" y="261874"/>
                  </a:cubicBezTo>
                  <a:moveTo>
                    <a:pt x="3429" y="268732"/>
                  </a:moveTo>
                  <a:lnTo>
                    <a:pt x="3429" y="265303"/>
                  </a:lnTo>
                  <a:lnTo>
                    <a:pt x="6858" y="265303"/>
                  </a:lnTo>
                  <a:lnTo>
                    <a:pt x="6858" y="1657604"/>
                  </a:lnTo>
                  <a:lnTo>
                    <a:pt x="3429" y="1657604"/>
                  </a:lnTo>
                  <a:lnTo>
                    <a:pt x="3429" y="1654175"/>
                  </a:lnTo>
                  <a:lnTo>
                    <a:pt x="466090" y="1654175"/>
                  </a:lnTo>
                  <a:cubicBezTo>
                    <a:pt x="552069" y="1654175"/>
                    <a:pt x="616712" y="1649349"/>
                    <a:pt x="660273" y="1639824"/>
                  </a:cubicBezTo>
                  <a:lnTo>
                    <a:pt x="661035" y="1643126"/>
                  </a:lnTo>
                  <a:lnTo>
                    <a:pt x="660273" y="1639824"/>
                  </a:lnTo>
                  <a:cubicBezTo>
                    <a:pt x="703580" y="1630299"/>
                    <a:pt x="740537" y="1613027"/>
                    <a:pt x="771271" y="1588135"/>
                  </a:cubicBezTo>
                  <a:lnTo>
                    <a:pt x="773430" y="1590802"/>
                  </a:lnTo>
                  <a:lnTo>
                    <a:pt x="771271" y="1588135"/>
                  </a:lnTo>
                  <a:cubicBezTo>
                    <a:pt x="801624" y="1563370"/>
                    <a:pt x="822960" y="1529461"/>
                    <a:pt x="835025" y="1486408"/>
                  </a:cubicBezTo>
                  <a:lnTo>
                    <a:pt x="838327" y="1487297"/>
                  </a:lnTo>
                  <a:lnTo>
                    <a:pt x="835025" y="1486408"/>
                  </a:lnTo>
                  <a:cubicBezTo>
                    <a:pt x="847090" y="1443228"/>
                    <a:pt x="853186" y="1360297"/>
                    <a:pt x="853186" y="1236980"/>
                  </a:cubicBezTo>
                  <a:lnTo>
                    <a:pt x="853186" y="761365"/>
                  </a:lnTo>
                  <a:cubicBezTo>
                    <a:pt x="853186" y="631952"/>
                    <a:pt x="849122" y="544449"/>
                    <a:pt x="840867" y="498983"/>
                  </a:cubicBezTo>
                  <a:cubicBezTo>
                    <a:pt x="832866" y="453644"/>
                    <a:pt x="812292" y="412242"/>
                    <a:pt x="779145" y="374269"/>
                  </a:cubicBezTo>
                  <a:lnTo>
                    <a:pt x="781685" y="371983"/>
                  </a:lnTo>
                  <a:lnTo>
                    <a:pt x="779145" y="374269"/>
                  </a:lnTo>
                  <a:cubicBezTo>
                    <a:pt x="746125" y="336677"/>
                    <a:pt x="698627" y="309626"/>
                    <a:pt x="635889" y="293243"/>
                  </a:cubicBezTo>
                  <a:lnTo>
                    <a:pt x="636778" y="289941"/>
                  </a:lnTo>
                  <a:lnTo>
                    <a:pt x="635889" y="293243"/>
                  </a:lnTo>
                  <a:cubicBezTo>
                    <a:pt x="573151" y="276987"/>
                    <a:pt x="456311" y="268732"/>
                    <a:pt x="284734" y="268732"/>
                  </a:cubicBezTo>
                  <a:lnTo>
                    <a:pt x="3429" y="268732"/>
                  </a:lnTo>
                  <a:close/>
                  <a:moveTo>
                    <a:pt x="1040257" y="0"/>
                  </a:moveTo>
                  <a:lnTo>
                    <a:pt x="1294384" y="0"/>
                  </a:lnTo>
                  <a:cubicBezTo>
                    <a:pt x="1296289" y="0"/>
                    <a:pt x="1297813" y="1524"/>
                    <a:pt x="1297813" y="3429"/>
                  </a:cubicBezTo>
                  <a:lnTo>
                    <a:pt x="1297813" y="255905"/>
                  </a:lnTo>
                  <a:cubicBezTo>
                    <a:pt x="1297813" y="257810"/>
                    <a:pt x="1296289" y="259334"/>
                    <a:pt x="1294384" y="259334"/>
                  </a:cubicBezTo>
                  <a:lnTo>
                    <a:pt x="1040257" y="259334"/>
                  </a:lnTo>
                  <a:cubicBezTo>
                    <a:pt x="1038352" y="259334"/>
                    <a:pt x="1036828" y="257810"/>
                    <a:pt x="1036828" y="255905"/>
                  </a:cubicBezTo>
                  <a:lnTo>
                    <a:pt x="1036828" y="3429"/>
                  </a:lnTo>
                  <a:cubicBezTo>
                    <a:pt x="1036828" y="1524"/>
                    <a:pt x="1038352" y="0"/>
                    <a:pt x="1040257" y="0"/>
                  </a:cubicBezTo>
                  <a:moveTo>
                    <a:pt x="1040257" y="6858"/>
                  </a:moveTo>
                  <a:lnTo>
                    <a:pt x="1040257" y="3429"/>
                  </a:lnTo>
                  <a:lnTo>
                    <a:pt x="1043686" y="3429"/>
                  </a:lnTo>
                  <a:lnTo>
                    <a:pt x="1043686" y="255905"/>
                  </a:lnTo>
                  <a:lnTo>
                    <a:pt x="1040257" y="255905"/>
                  </a:lnTo>
                  <a:lnTo>
                    <a:pt x="1040257" y="252476"/>
                  </a:lnTo>
                  <a:lnTo>
                    <a:pt x="1294384" y="252476"/>
                  </a:lnTo>
                  <a:lnTo>
                    <a:pt x="1294384" y="255905"/>
                  </a:lnTo>
                  <a:lnTo>
                    <a:pt x="1290955" y="255905"/>
                  </a:lnTo>
                  <a:lnTo>
                    <a:pt x="1290955" y="3429"/>
                  </a:lnTo>
                  <a:lnTo>
                    <a:pt x="1294384" y="3429"/>
                  </a:lnTo>
                  <a:lnTo>
                    <a:pt x="1294384" y="6858"/>
                  </a:lnTo>
                  <a:lnTo>
                    <a:pt x="1040257" y="6858"/>
                  </a:lnTo>
                  <a:close/>
                </a:path>
              </a:pathLst>
            </a:custGeom>
            <a:solidFill>
              <a:srgbClr val="438086"/>
            </a:solidFill>
            <a:ln w="12700">
              <a:solidFill>
                <a:srgbClr val="000000"/>
              </a:solidFill>
            </a:ln>
          </p:spPr>
        </p:sp>
      </p:grpSp>
      <p:sp>
        <p:nvSpPr>
          <p:cNvPr name="TextBox 7" id="7"/>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8" id="8"/>
          <p:cNvSpPr txBox="true"/>
          <p:nvPr/>
        </p:nvSpPr>
        <p:spPr>
          <a:xfrm rot="0">
            <a:off x="15215616" y="14549"/>
            <a:ext cx="428225"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13 </a:t>
            </a:r>
          </a:p>
        </p:txBody>
      </p:sp>
      <p:sp>
        <p:nvSpPr>
          <p:cNvPr name="TextBox 9" id="9"/>
          <p:cNvSpPr txBox="true"/>
          <p:nvPr/>
        </p:nvSpPr>
        <p:spPr>
          <a:xfrm rot="0">
            <a:off x="4096898" y="4797357"/>
            <a:ext cx="122415" cy="1672209"/>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 </a:t>
            </a:r>
          </a:p>
          <a:p>
            <a:pPr algn="just">
              <a:lnSpc>
                <a:spcPts val="3240"/>
              </a:lnSpc>
            </a:pPr>
            <a:r>
              <a:rPr lang="en-US" sz="2700">
                <a:solidFill>
                  <a:srgbClr val="000000"/>
                </a:solidFill>
                <a:latin typeface="Arial"/>
                <a:ea typeface="Arial"/>
                <a:cs typeface="Arial"/>
                <a:sym typeface="Arial"/>
              </a:rPr>
              <a:t>• •</a:t>
            </a:r>
          </a:p>
        </p:txBody>
      </p:sp>
      <p:sp>
        <p:nvSpPr>
          <p:cNvPr name="TextBox 10" id="10"/>
          <p:cNvSpPr txBox="true"/>
          <p:nvPr/>
        </p:nvSpPr>
        <p:spPr>
          <a:xfrm rot="0">
            <a:off x="4096898" y="6960718"/>
            <a:ext cx="122415" cy="1551189"/>
          </a:xfrm>
          <a:prstGeom prst="rect">
            <a:avLst/>
          </a:prstGeom>
        </p:spPr>
        <p:txBody>
          <a:bodyPr anchor="t" rtlCol="false" tIns="0" lIns="0" bIns="0" rIns="0">
            <a:spAutoFit/>
          </a:bodyPr>
          <a:lstStyle/>
          <a:p>
            <a:pPr algn="just">
              <a:lnSpc>
                <a:spcPts val="6480"/>
              </a:lnSpc>
            </a:pPr>
            <a:r>
              <a:rPr lang="en-US" sz="2700">
                <a:solidFill>
                  <a:srgbClr val="000000"/>
                </a:solidFill>
                <a:latin typeface="Arial"/>
                <a:ea typeface="Arial"/>
                <a:cs typeface="Arial"/>
                <a:sym typeface="Arial"/>
              </a:rPr>
              <a:t>• •</a:t>
            </a:r>
          </a:p>
        </p:txBody>
      </p:sp>
      <p:sp>
        <p:nvSpPr>
          <p:cNvPr name="TextBox 11" id="11"/>
          <p:cNvSpPr txBox="true"/>
          <p:nvPr/>
        </p:nvSpPr>
        <p:spPr>
          <a:xfrm rot="0">
            <a:off x="4525523" y="5208837"/>
            <a:ext cx="10011823" cy="374332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İnsanlardan kazançlarını çalışıp emek harcayarak elde etmelerini ister. Ekonomik ilişkilerde dürüstlüğü, sözünde durmayı, güven ve adaleti esas almayı emreder. Yapılan anlaşmalara sadık kalmayı mümin olmanın gereği sayar. Hile ile aldatmaya dayalı kazancı, yalan beyanda bulunmayı, zorla çıkar elde etmeyi, karaborsacılığı yasaklar.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89245" y="921258"/>
            <a:ext cx="6793992" cy="5522976"/>
          </a:xfrm>
          <a:custGeom>
            <a:avLst/>
            <a:gdLst/>
            <a:ahLst/>
            <a:cxnLst/>
            <a:rect r="r" b="b" t="t" l="l"/>
            <a:pathLst>
              <a:path h="5522976" w="6793992">
                <a:moveTo>
                  <a:pt x="0" y="0"/>
                </a:moveTo>
                <a:lnTo>
                  <a:pt x="6793992" y="0"/>
                </a:lnTo>
                <a:lnTo>
                  <a:pt x="6793992" y="5522976"/>
                </a:lnTo>
                <a:lnTo>
                  <a:pt x="0" y="5522976"/>
                </a:lnTo>
                <a:lnTo>
                  <a:pt x="0" y="0"/>
                </a:lnTo>
                <a:close/>
              </a:path>
            </a:pathLst>
          </a:custGeom>
          <a:blipFill>
            <a:blip r:embed="rId4"/>
            <a:stretch>
              <a:fillRect l="0" t="0" r="0" b="0"/>
            </a:stretch>
          </a:blipFill>
        </p:spPr>
      </p:sp>
      <p:grpSp>
        <p:nvGrpSpPr>
          <p:cNvPr name="Group 4" id="4"/>
          <p:cNvGrpSpPr/>
          <p:nvPr/>
        </p:nvGrpSpPr>
        <p:grpSpPr>
          <a:xfrm rot="0">
            <a:off x="6909821" y="1675452"/>
            <a:ext cx="3649785" cy="2682050"/>
            <a:chOff x="0" y="0"/>
            <a:chExt cx="2433193" cy="1788033"/>
          </a:xfrm>
        </p:grpSpPr>
        <p:sp>
          <p:nvSpPr>
            <p:cNvPr name="Freeform 5" id="5"/>
            <p:cNvSpPr/>
            <p:nvPr/>
          </p:nvSpPr>
          <p:spPr>
            <a:xfrm flipH="false" flipV="false" rot="0">
              <a:off x="66929" y="66929"/>
              <a:ext cx="2299335" cy="2150237"/>
            </a:xfrm>
            <a:custGeom>
              <a:avLst/>
              <a:gdLst/>
              <a:ahLst/>
              <a:cxnLst/>
              <a:rect r="r" b="b" t="t" l="l"/>
              <a:pathLst>
                <a:path h="2150237" w="2299335">
                  <a:moveTo>
                    <a:pt x="388493" y="528828"/>
                  </a:moveTo>
                  <a:lnTo>
                    <a:pt x="388493" y="1387221"/>
                  </a:lnTo>
                  <a:cubicBezTo>
                    <a:pt x="420624" y="1387221"/>
                    <a:pt x="441325" y="1379093"/>
                    <a:pt x="450723" y="1362964"/>
                  </a:cubicBezTo>
                  <a:cubicBezTo>
                    <a:pt x="459994" y="1346708"/>
                    <a:pt x="464693" y="1294892"/>
                    <a:pt x="464693" y="1207389"/>
                  </a:cubicBezTo>
                  <a:lnTo>
                    <a:pt x="464693" y="680212"/>
                  </a:lnTo>
                  <a:cubicBezTo>
                    <a:pt x="464693" y="620649"/>
                    <a:pt x="463042" y="583565"/>
                    <a:pt x="459740" y="569087"/>
                  </a:cubicBezTo>
                  <a:cubicBezTo>
                    <a:pt x="456438" y="554609"/>
                    <a:pt x="449580" y="544195"/>
                    <a:pt x="438912" y="538099"/>
                  </a:cubicBezTo>
                  <a:cubicBezTo>
                    <a:pt x="428371" y="532003"/>
                    <a:pt x="411480" y="528828"/>
                    <a:pt x="388493" y="528828"/>
                  </a:cubicBezTo>
                  <a:close/>
                  <a:moveTo>
                    <a:pt x="1475232" y="261874"/>
                  </a:moveTo>
                  <a:lnTo>
                    <a:pt x="1801368" y="261874"/>
                  </a:lnTo>
                  <a:lnTo>
                    <a:pt x="1969008" y="873379"/>
                  </a:lnTo>
                  <a:lnTo>
                    <a:pt x="1969008" y="261874"/>
                  </a:lnTo>
                  <a:lnTo>
                    <a:pt x="2299335" y="261874"/>
                  </a:lnTo>
                  <a:lnTo>
                    <a:pt x="2299335" y="1654175"/>
                  </a:lnTo>
                  <a:lnTo>
                    <a:pt x="1958594" y="1654175"/>
                  </a:lnTo>
                  <a:lnTo>
                    <a:pt x="1805559" y="1036828"/>
                  </a:lnTo>
                  <a:lnTo>
                    <a:pt x="1805559" y="1654175"/>
                  </a:lnTo>
                  <a:lnTo>
                    <a:pt x="1475232" y="1654175"/>
                  </a:lnTo>
                  <a:close/>
                  <a:moveTo>
                    <a:pt x="969264" y="1654175"/>
                  </a:moveTo>
                  <a:lnTo>
                    <a:pt x="1357757" y="1654175"/>
                  </a:lnTo>
                  <a:lnTo>
                    <a:pt x="969264" y="1654175"/>
                  </a:lnTo>
                  <a:close/>
                  <a:moveTo>
                    <a:pt x="0" y="1654175"/>
                  </a:moveTo>
                  <a:lnTo>
                    <a:pt x="281432" y="1654175"/>
                  </a:lnTo>
                  <a:cubicBezTo>
                    <a:pt x="453009" y="1654175"/>
                    <a:pt x="570230" y="1662430"/>
                    <a:pt x="633476" y="1678813"/>
                  </a:cubicBezTo>
                  <a:cubicBezTo>
                    <a:pt x="696722" y="1695196"/>
                    <a:pt x="744855" y="1722628"/>
                    <a:pt x="778383" y="1760855"/>
                  </a:cubicBezTo>
                  <a:cubicBezTo>
                    <a:pt x="811911" y="1799209"/>
                    <a:pt x="832739" y="1841246"/>
                    <a:pt x="840867" y="1887220"/>
                  </a:cubicBezTo>
                  <a:cubicBezTo>
                    <a:pt x="849122" y="1933067"/>
                    <a:pt x="853186" y="2020824"/>
                    <a:pt x="853186" y="2150237"/>
                  </a:cubicBezTo>
                  <a:lnTo>
                    <a:pt x="853186" y="1233551"/>
                  </a:lnTo>
                  <a:cubicBezTo>
                    <a:pt x="853186" y="1356741"/>
                    <a:pt x="847090" y="1440180"/>
                    <a:pt x="834898" y="1483868"/>
                  </a:cubicBezTo>
                  <a:cubicBezTo>
                    <a:pt x="822706" y="1527556"/>
                    <a:pt x="800989" y="1562100"/>
                    <a:pt x="770001" y="1587373"/>
                  </a:cubicBezTo>
                  <a:cubicBezTo>
                    <a:pt x="739013" y="1612646"/>
                    <a:pt x="701421" y="1630045"/>
                    <a:pt x="657606" y="1639697"/>
                  </a:cubicBezTo>
                  <a:cubicBezTo>
                    <a:pt x="613791" y="1649349"/>
                    <a:pt x="548767" y="1654175"/>
                    <a:pt x="462661" y="1654175"/>
                  </a:cubicBezTo>
                  <a:lnTo>
                    <a:pt x="0" y="1654175"/>
                  </a:lnTo>
                  <a:close/>
                  <a:moveTo>
                    <a:pt x="1036828" y="0"/>
                  </a:moveTo>
                  <a:lnTo>
                    <a:pt x="1290955" y="0"/>
                  </a:lnTo>
                  <a:lnTo>
                    <a:pt x="1290955" y="252476"/>
                  </a:lnTo>
                  <a:lnTo>
                    <a:pt x="1036828" y="252476"/>
                  </a:lnTo>
                  <a:close/>
                </a:path>
              </a:pathLst>
            </a:custGeom>
            <a:solidFill>
              <a:srgbClr val="FFFFFF"/>
            </a:solidFill>
            <a:ln w="12700">
              <a:solidFill>
                <a:srgbClr val="000000"/>
              </a:solidFill>
            </a:ln>
          </p:spPr>
        </p:sp>
        <p:sp>
          <p:nvSpPr>
            <p:cNvPr name="Freeform 6" id="6"/>
            <p:cNvSpPr/>
            <p:nvPr/>
          </p:nvSpPr>
          <p:spPr>
            <a:xfrm flipH="false" flipV="false" rot="0">
              <a:off x="63500" y="63500"/>
              <a:ext cx="2306320" cy="1661033"/>
            </a:xfrm>
            <a:custGeom>
              <a:avLst/>
              <a:gdLst/>
              <a:ahLst/>
              <a:cxnLst/>
              <a:rect r="r" b="b" t="t" l="l"/>
              <a:pathLst>
                <a:path h="1661033" w="2306320">
                  <a:moveTo>
                    <a:pt x="395351" y="532257"/>
                  </a:moveTo>
                  <a:lnTo>
                    <a:pt x="395351" y="1390650"/>
                  </a:lnTo>
                  <a:lnTo>
                    <a:pt x="391922" y="1390650"/>
                  </a:lnTo>
                  <a:lnTo>
                    <a:pt x="391922" y="1387221"/>
                  </a:lnTo>
                  <a:cubicBezTo>
                    <a:pt x="423672" y="1387221"/>
                    <a:pt x="442722" y="1379093"/>
                    <a:pt x="451231" y="1364615"/>
                  </a:cubicBezTo>
                  <a:lnTo>
                    <a:pt x="454152" y="1366393"/>
                  </a:lnTo>
                  <a:lnTo>
                    <a:pt x="451231" y="1364742"/>
                  </a:lnTo>
                  <a:cubicBezTo>
                    <a:pt x="459994" y="1349502"/>
                    <a:pt x="464693" y="1298829"/>
                    <a:pt x="464693" y="1210818"/>
                  </a:cubicBezTo>
                  <a:lnTo>
                    <a:pt x="468122" y="1210818"/>
                  </a:lnTo>
                  <a:lnTo>
                    <a:pt x="464693" y="1210818"/>
                  </a:lnTo>
                  <a:lnTo>
                    <a:pt x="464693" y="683641"/>
                  </a:lnTo>
                  <a:lnTo>
                    <a:pt x="468122" y="683641"/>
                  </a:lnTo>
                  <a:lnTo>
                    <a:pt x="464693" y="683641"/>
                  </a:lnTo>
                  <a:cubicBezTo>
                    <a:pt x="464693" y="623951"/>
                    <a:pt x="463042" y="587248"/>
                    <a:pt x="459867" y="573278"/>
                  </a:cubicBezTo>
                  <a:lnTo>
                    <a:pt x="463169" y="572516"/>
                  </a:lnTo>
                  <a:lnTo>
                    <a:pt x="459867" y="573278"/>
                  </a:lnTo>
                  <a:cubicBezTo>
                    <a:pt x="456692" y="559435"/>
                    <a:pt x="450342" y="550037"/>
                    <a:pt x="440690" y="544449"/>
                  </a:cubicBezTo>
                  <a:cubicBezTo>
                    <a:pt x="430911" y="538861"/>
                    <a:pt x="414782" y="535686"/>
                    <a:pt x="392049" y="535686"/>
                  </a:cubicBezTo>
                  <a:lnTo>
                    <a:pt x="392049" y="532257"/>
                  </a:lnTo>
                  <a:lnTo>
                    <a:pt x="395478" y="532257"/>
                  </a:lnTo>
                  <a:moveTo>
                    <a:pt x="388620" y="532257"/>
                  </a:moveTo>
                  <a:cubicBezTo>
                    <a:pt x="388620" y="530352"/>
                    <a:pt x="390144" y="528828"/>
                    <a:pt x="392049" y="528828"/>
                  </a:cubicBezTo>
                  <a:cubicBezTo>
                    <a:pt x="415163" y="528828"/>
                    <a:pt x="432816" y="532003"/>
                    <a:pt x="444246" y="538607"/>
                  </a:cubicBezTo>
                  <a:lnTo>
                    <a:pt x="442468" y="541528"/>
                  </a:lnTo>
                  <a:lnTo>
                    <a:pt x="444119" y="538607"/>
                  </a:lnTo>
                  <a:cubicBezTo>
                    <a:pt x="455803" y="545338"/>
                    <a:pt x="463169" y="556641"/>
                    <a:pt x="466598" y="571754"/>
                  </a:cubicBezTo>
                  <a:cubicBezTo>
                    <a:pt x="470027" y="586740"/>
                    <a:pt x="471678" y="624205"/>
                    <a:pt x="471678" y="683641"/>
                  </a:cubicBezTo>
                  <a:lnTo>
                    <a:pt x="471678" y="1210818"/>
                  </a:lnTo>
                  <a:cubicBezTo>
                    <a:pt x="471678" y="1297813"/>
                    <a:pt x="467106" y="1350899"/>
                    <a:pt x="457200" y="1368044"/>
                  </a:cubicBezTo>
                  <a:cubicBezTo>
                    <a:pt x="446786" y="1385824"/>
                    <a:pt x="424434" y="1393952"/>
                    <a:pt x="392049" y="1393952"/>
                  </a:cubicBezTo>
                  <a:cubicBezTo>
                    <a:pt x="390144" y="1393952"/>
                    <a:pt x="388620" y="1392428"/>
                    <a:pt x="388620" y="1390523"/>
                  </a:cubicBezTo>
                  <a:lnTo>
                    <a:pt x="388620" y="532257"/>
                  </a:lnTo>
                  <a:close/>
                  <a:moveTo>
                    <a:pt x="1478788" y="261874"/>
                  </a:moveTo>
                  <a:lnTo>
                    <a:pt x="1804924" y="261874"/>
                  </a:lnTo>
                  <a:cubicBezTo>
                    <a:pt x="1806448" y="261874"/>
                    <a:pt x="1807845" y="262890"/>
                    <a:pt x="1808226" y="264414"/>
                  </a:cubicBezTo>
                  <a:lnTo>
                    <a:pt x="1975866" y="875919"/>
                  </a:lnTo>
                  <a:lnTo>
                    <a:pt x="1972564" y="876808"/>
                  </a:lnTo>
                  <a:lnTo>
                    <a:pt x="1969135" y="876808"/>
                  </a:lnTo>
                  <a:lnTo>
                    <a:pt x="1969135" y="265303"/>
                  </a:lnTo>
                  <a:cubicBezTo>
                    <a:pt x="1969135" y="263398"/>
                    <a:pt x="1970659" y="261874"/>
                    <a:pt x="1972564" y="261874"/>
                  </a:cubicBezTo>
                  <a:lnTo>
                    <a:pt x="2302891" y="261874"/>
                  </a:lnTo>
                  <a:cubicBezTo>
                    <a:pt x="2304796" y="261874"/>
                    <a:pt x="2306320" y="263398"/>
                    <a:pt x="2306320" y="265303"/>
                  </a:cubicBezTo>
                  <a:lnTo>
                    <a:pt x="2306320" y="1657604"/>
                  </a:lnTo>
                  <a:cubicBezTo>
                    <a:pt x="2306320" y="1659509"/>
                    <a:pt x="2304796" y="1661033"/>
                    <a:pt x="2302891" y="1661033"/>
                  </a:cubicBezTo>
                  <a:lnTo>
                    <a:pt x="1962023" y="1661033"/>
                  </a:lnTo>
                  <a:cubicBezTo>
                    <a:pt x="1960499" y="1661033"/>
                    <a:pt x="1959102" y="1660017"/>
                    <a:pt x="1958721" y="1658366"/>
                  </a:cubicBezTo>
                  <a:lnTo>
                    <a:pt x="1805686" y="1041019"/>
                  </a:lnTo>
                  <a:lnTo>
                    <a:pt x="1808988" y="1040257"/>
                  </a:lnTo>
                  <a:lnTo>
                    <a:pt x="1812417" y="1040257"/>
                  </a:lnTo>
                  <a:lnTo>
                    <a:pt x="1812417" y="1657604"/>
                  </a:lnTo>
                  <a:cubicBezTo>
                    <a:pt x="1812417" y="1659509"/>
                    <a:pt x="1810893" y="1661033"/>
                    <a:pt x="1808988" y="1661033"/>
                  </a:cubicBezTo>
                  <a:lnTo>
                    <a:pt x="1478661" y="1661033"/>
                  </a:lnTo>
                  <a:cubicBezTo>
                    <a:pt x="1476756" y="1661033"/>
                    <a:pt x="1475232" y="1659509"/>
                    <a:pt x="1475232" y="1657604"/>
                  </a:cubicBezTo>
                  <a:lnTo>
                    <a:pt x="1475232" y="265303"/>
                  </a:lnTo>
                  <a:cubicBezTo>
                    <a:pt x="1475232" y="263398"/>
                    <a:pt x="1476756" y="261874"/>
                    <a:pt x="1478661" y="261874"/>
                  </a:cubicBezTo>
                  <a:moveTo>
                    <a:pt x="1478661" y="268732"/>
                  </a:moveTo>
                  <a:lnTo>
                    <a:pt x="1478661" y="265303"/>
                  </a:lnTo>
                  <a:lnTo>
                    <a:pt x="1482090" y="265303"/>
                  </a:lnTo>
                  <a:lnTo>
                    <a:pt x="1482090" y="1657604"/>
                  </a:lnTo>
                  <a:lnTo>
                    <a:pt x="1478661" y="1657604"/>
                  </a:lnTo>
                  <a:lnTo>
                    <a:pt x="1478661" y="1654175"/>
                  </a:lnTo>
                  <a:lnTo>
                    <a:pt x="1808988" y="1654175"/>
                  </a:lnTo>
                  <a:lnTo>
                    <a:pt x="1808988" y="1657604"/>
                  </a:lnTo>
                  <a:lnTo>
                    <a:pt x="1805559" y="1657604"/>
                  </a:lnTo>
                  <a:lnTo>
                    <a:pt x="1805559" y="1040257"/>
                  </a:lnTo>
                  <a:cubicBezTo>
                    <a:pt x="1805559" y="1038479"/>
                    <a:pt x="1806829" y="1037082"/>
                    <a:pt x="1808607" y="1036828"/>
                  </a:cubicBezTo>
                  <a:cubicBezTo>
                    <a:pt x="1810385" y="1036574"/>
                    <a:pt x="1811909" y="1037717"/>
                    <a:pt x="1812290" y="1039368"/>
                  </a:cubicBezTo>
                  <a:lnTo>
                    <a:pt x="1965325" y="1656715"/>
                  </a:lnTo>
                  <a:lnTo>
                    <a:pt x="1962023" y="1657477"/>
                  </a:lnTo>
                  <a:lnTo>
                    <a:pt x="1962023" y="1654048"/>
                  </a:lnTo>
                  <a:lnTo>
                    <a:pt x="2302764" y="1654048"/>
                  </a:lnTo>
                  <a:lnTo>
                    <a:pt x="2302764" y="1657477"/>
                  </a:lnTo>
                  <a:lnTo>
                    <a:pt x="2299335" y="1657477"/>
                  </a:lnTo>
                  <a:lnTo>
                    <a:pt x="2299335" y="265303"/>
                  </a:lnTo>
                  <a:lnTo>
                    <a:pt x="2302764" y="265303"/>
                  </a:lnTo>
                  <a:lnTo>
                    <a:pt x="2302764" y="268732"/>
                  </a:lnTo>
                  <a:lnTo>
                    <a:pt x="1972437" y="268732"/>
                  </a:lnTo>
                  <a:lnTo>
                    <a:pt x="1972437" y="265303"/>
                  </a:lnTo>
                  <a:lnTo>
                    <a:pt x="1975866" y="265303"/>
                  </a:lnTo>
                  <a:lnTo>
                    <a:pt x="1975866" y="876808"/>
                  </a:lnTo>
                  <a:cubicBezTo>
                    <a:pt x="1975866" y="878586"/>
                    <a:pt x="1974596" y="879983"/>
                    <a:pt x="1972945" y="880237"/>
                  </a:cubicBezTo>
                  <a:cubicBezTo>
                    <a:pt x="1971294" y="880491"/>
                    <a:pt x="1969643" y="879348"/>
                    <a:pt x="1969135" y="877697"/>
                  </a:cubicBezTo>
                  <a:lnTo>
                    <a:pt x="1801495" y="266192"/>
                  </a:lnTo>
                  <a:lnTo>
                    <a:pt x="1804797" y="265303"/>
                  </a:lnTo>
                  <a:lnTo>
                    <a:pt x="1804797" y="268732"/>
                  </a:lnTo>
                  <a:lnTo>
                    <a:pt x="1478661" y="268732"/>
                  </a:lnTo>
                  <a:close/>
                  <a:moveTo>
                    <a:pt x="972693" y="261874"/>
                  </a:moveTo>
                  <a:lnTo>
                    <a:pt x="1361186" y="261874"/>
                  </a:lnTo>
                  <a:cubicBezTo>
                    <a:pt x="1363091" y="261874"/>
                    <a:pt x="1364615" y="263398"/>
                    <a:pt x="1364615" y="265303"/>
                  </a:cubicBezTo>
                  <a:lnTo>
                    <a:pt x="1364615" y="1657604"/>
                  </a:lnTo>
                  <a:cubicBezTo>
                    <a:pt x="1364615" y="1659509"/>
                    <a:pt x="1363091" y="1661033"/>
                    <a:pt x="1361186" y="1661033"/>
                  </a:cubicBezTo>
                  <a:lnTo>
                    <a:pt x="972693" y="1661033"/>
                  </a:lnTo>
                  <a:cubicBezTo>
                    <a:pt x="970788" y="1661033"/>
                    <a:pt x="969264" y="1659509"/>
                    <a:pt x="969264" y="1657604"/>
                  </a:cubicBezTo>
                  <a:lnTo>
                    <a:pt x="969264" y="265303"/>
                  </a:lnTo>
                  <a:cubicBezTo>
                    <a:pt x="969264" y="263398"/>
                    <a:pt x="970788" y="261874"/>
                    <a:pt x="972693" y="261874"/>
                  </a:cubicBezTo>
                  <a:moveTo>
                    <a:pt x="972693" y="268732"/>
                  </a:moveTo>
                  <a:lnTo>
                    <a:pt x="972693" y="265303"/>
                  </a:lnTo>
                  <a:lnTo>
                    <a:pt x="976122" y="265303"/>
                  </a:lnTo>
                  <a:lnTo>
                    <a:pt x="976122" y="1657604"/>
                  </a:lnTo>
                  <a:lnTo>
                    <a:pt x="972693" y="1657604"/>
                  </a:lnTo>
                  <a:lnTo>
                    <a:pt x="972693" y="1654175"/>
                  </a:lnTo>
                  <a:lnTo>
                    <a:pt x="1361186" y="1654175"/>
                  </a:lnTo>
                  <a:lnTo>
                    <a:pt x="1361186" y="1657604"/>
                  </a:lnTo>
                  <a:lnTo>
                    <a:pt x="1357757" y="1657604"/>
                  </a:lnTo>
                  <a:lnTo>
                    <a:pt x="1357757" y="265303"/>
                  </a:lnTo>
                  <a:lnTo>
                    <a:pt x="1361186" y="265303"/>
                  </a:lnTo>
                  <a:lnTo>
                    <a:pt x="1361186" y="268732"/>
                  </a:lnTo>
                  <a:lnTo>
                    <a:pt x="972693" y="268732"/>
                  </a:lnTo>
                  <a:close/>
                  <a:moveTo>
                    <a:pt x="3429" y="261874"/>
                  </a:moveTo>
                  <a:lnTo>
                    <a:pt x="284861" y="261874"/>
                  </a:lnTo>
                  <a:lnTo>
                    <a:pt x="284861" y="265303"/>
                  </a:lnTo>
                  <a:lnTo>
                    <a:pt x="284861" y="261874"/>
                  </a:lnTo>
                  <a:cubicBezTo>
                    <a:pt x="456438" y="261874"/>
                    <a:pt x="574040" y="270129"/>
                    <a:pt x="637794" y="286639"/>
                  </a:cubicBezTo>
                  <a:cubicBezTo>
                    <a:pt x="701421" y="303276"/>
                    <a:pt x="750316" y="330835"/>
                    <a:pt x="784352" y="369697"/>
                  </a:cubicBezTo>
                  <a:cubicBezTo>
                    <a:pt x="818261" y="408432"/>
                    <a:pt x="839343" y="451104"/>
                    <a:pt x="847598" y="497713"/>
                  </a:cubicBezTo>
                  <a:lnTo>
                    <a:pt x="844169" y="498348"/>
                  </a:lnTo>
                  <a:lnTo>
                    <a:pt x="847598" y="497713"/>
                  </a:lnTo>
                  <a:cubicBezTo>
                    <a:pt x="855853" y="543941"/>
                    <a:pt x="859917" y="631952"/>
                    <a:pt x="859917" y="761365"/>
                  </a:cubicBezTo>
                  <a:lnTo>
                    <a:pt x="856488" y="761365"/>
                  </a:lnTo>
                  <a:lnTo>
                    <a:pt x="859917" y="761365"/>
                  </a:lnTo>
                  <a:lnTo>
                    <a:pt x="859917" y="1236980"/>
                  </a:lnTo>
                  <a:lnTo>
                    <a:pt x="856488" y="1236980"/>
                  </a:lnTo>
                  <a:lnTo>
                    <a:pt x="859917" y="1236980"/>
                  </a:lnTo>
                  <a:cubicBezTo>
                    <a:pt x="859917" y="1360170"/>
                    <a:pt x="853821" y="1443990"/>
                    <a:pt x="841502" y="1488186"/>
                  </a:cubicBezTo>
                  <a:cubicBezTo>
                    <a:pt x="829183" y="1532509"/>
                    <a:pt x="807085" y="1567688"/>
                    <a:pt x="775462" y="1593469"/>
                  </a:cubicBezTo>
                  <a:cubicBezTo>
                    <a:pt x="743839" y="1619123"/>
                    <a:pt x="705866" y="1636776"/>
                    <a:pt x="661670" y="1646428"/>
                  </a:cubicBezTo>
                  <a:cubicBezTo>
                    <a:pt x="617347" y="1656207"/>
                    <a:pt x="552196" y="1661033"/>
                    <a:pt x="465963" y="1661033"/>
                  </a:cubicBezTo>
                  <a:lnTo>
                    <a:pt x="465963" y="1657604"/>
                  </a:lnTo>
                  <a:lnTo>
                    <a:pt x="465963" y="1661033"/>
                  </a:lnTo>
                  <a:lnTo>
                    <a:pt x="3429" y="1661033"/>
                  </a:lnTo>
                  <a:cubicBezTo>
                    <a:pt x="1524" y="1661033"/>
                    <a:pt x="0" y="1659509"/>
                    <a:pt x="0" y="1657604"/>
                  </a:cubicBezTo>
                  <a:lnTo>
                    <a:pt x="0" y="265303"/>
                  </a:lnTo>
                  <a:cubicBezTo>
                    <a:pt x="0" y="263398"/>
                    <a:pt x="1524" y="261874"/>
                    <a:pt x="3429" y="261874"/>
                  </a:cubicBezTo>
                  <a:moveTo>
                    <a:pt x="3429" y="268732"/>
                  </a:moveTo>
                  <a:lnTo>
                    <a:pt x="3429" y="265303"/>
                  </a:lnTo>
                  <a:lnTo>
                    <a:pt x="6858" y="265303"/>
                  </a:lnTo>
                  <a:lnTo>
                    <a:pt x="6858" y="1657604"/>
                  </a:lnTo>
                  <a:lnTo>
                    <a:pt x="3429" y="1657604"/>
                  </a:lnTo>
                  <a:lnTo>
                    <a:pt x="3429" y="1654175"/>
                  </a:lnTo>
                  <a:lnTo>
                    <a:pt x="466090" y="1654175"/>
                  </a:lnTo>
                  <a:cubicBezTo>
                    <a:pt x="552069" y="1654175"/>
                    <a:pt x="616712" y="1649349"/>
                    <a:pt x="660273" y="1639824"/>
                  </a:cubicBezTo>
                  <a:lnTo>
                    <a:pt x="661035" y="1643126"/>
                  </a:lnTo>
                  <a:lnTo>
                    <a:pt x="660273" y="1639824"/>
                  </a:lnTo>
                  <a:cubicBezTo>
                    <a:pt x="703580" y="1630299"/>
                    <a:pt x="740537" y="1613027"/>
                    <a:pt x="771271" y="1588135"/>
                  </a:cubicBezTo>
                  <a:lnTo>
                    <a:pt x="773430" y="1590802"/>
                  </a:lnTo>
                  <a:lnTo>
                    <a:pt x="771271" y="1588135"/>
                  </a:lnTo>
                  <a:cubicBezTo>
                    <a:pt x="801624" y="1563370"/>
                    <a:pt x="822960" y="1529461"/>
                    <a:pt x="835025" y="1486408"/>
                  </a:cubicBezTo>
                  <a:lnTo>
                    <a:pt x="838327" y="1487297"/>
                  </a:lnTo>
                  <a:lnTo>
                    <a:pt x="835025" y="1486408"/>
                  </a:lnTo>
                  <a:cubicBezTo>
                    <a:pt x="847090" y="1443228"/>
                    <a:pt x="853186" y="1360297"/>
                    <a:pt x="853186" y="1236980"/>
                  </a:cubicBezTo>
                  <a:lnTo>
                    <a:pt x="853186" y="761365"/>
                  </a:lnTo>
                  <a:cubicBezTo>
                    <a:pt x="853186" y="631952"/>
                    <a:pt x="849122" y="544449"/>
                    <a:pt x="840867" y="498983"/>
                  </a:cubicBezTo>
                  <a:cubicBezTo>
                    <a:pt x="832866" y="453644"/>
                    <a:pt x="812292" y="412242"/>
                    <a:pt x="779145" y="374269"/>
                  </a:cubicBezTo>
                  <a:lnTo>
                    <a:pt x="781685" y="371983"/>
                  </a:lnTo>
                  <a:lnTo>
                    <a:pt x="779145" y="374269"/>
                  </a:lnTo>
                  <a:cubicBezTo>
                    <a:pt x="746125" y="336677"/>
                    <a:pt x="698627" y="309626"/>
                    <a:pt x="635889" y="293243"/>
                  </a:cubicBezTo>
                  <a:lnTo>
                    <a:pt x="636778" y="289941"/>
                  </a:lnTo>
                  <a:lnTo>
                    <a:pt x="635889" y="293243"/>
                  </a:lnTo>
                  <a:cubicBezTo>
                    <a:pt x="573151" y="276987"/>
                    <a:pt x="456311" y="268732"/>
                    <a:pt x="284734" y="268732"/>
                  </a:cubicBezTo>
                  <a:lnTo>
                    <a:pt x="3429" y="268732"/>
                  </a:lnTo>
                  <a:close/>
                  <a:moveTo>
                    <a:pt x="1040257" y="0"/>
                  </a:moveTo>
                  <a:lnTo>
                    <a:pt x="1294384" y="0"/>
                  </a:lnTo>
                  <a:cubicBezTo>
                    <a:pt x="1296289" y="0"/>
                    <a:pt x="1297813" y="1524"/>
                    <a:pt x="1297813" y="3429"/>
                  </a:cubicBezTo>
                  <a:lnTo>
                    <a:pt x="1297813" y="255905"/>
                  </a:lnTo>
                  <a:cubicBezTo>
                    <a:pt x="1297813" y="257810"/>
                    <a:pt x="1296289" y="259334"/>
                    <a:pt x="1294384" y="259334"/>
                  </a:cubicBezTo>
                  <a:lnTo>
                    <a:pt x="1040257" y="259334"/>
                  </a:lnTo>
                  <a:cubicBezTo>
                    <a:pt x="1038352" y="259334"/>
                    <a:pt x="1036828" y="257810"/>
                    <a:pt x="1036828" y="255905"/>
                  </a:cubicBezTo>
                  <a:lnTo>
                    <a:pt x="1036828" y="3429"/>
                  </a:lnTo>
                  <a:cubicBezTo>
                    <a:pt x="1036828" y="1524"/>
                    <a:pt x="1038352" y="0"/>
                    <a:pt x="1040257" y="0"/>
                  </a:cubicBezTo>
                  <a:moveTo>
                    <a:pt x="1040257" y="6858"/>
                  </a:moveTo>
                  <a:lnTo>
                    <a:pt x="1040257" y="3429"/>
                  </a:lnTo>
                  <a:lnTo>
                    <a:pt x="1043686" y="3429"/>
                  </a:lnTo>
                  <a:lnTo>
                    <a:pt x="1043686" y="255905"/>
                  </a:lnTo>
                  <a:lnTo>
                    <a:pt x="1040257" y="255905"/>
                  </a:lnTo>
                  <a:lnTo>
                    <a:pt x="1040257" y="252476"/>
                  </a:lnTo>
                  <a:lnTo>
                    <a:pt x="1294384" y="252476"/>
                  </a:lnTo>
                  <a:lnTo>
                    <a:pt x="1294384" y="255905"/>
                  </a:lnTo>
                  <a:lnTo>
                    <a:pt x="1290955" y="255905"/>
                  </a:lnTo>
                  <a:lnTo>
                    <a:pt x="1290955" y="3429"/>
                  </a:lnTo>
                  <a:lnTo>
                    <a:pt x="1294384" y="3429"/>
                  </a:lnTo>
                  <a:lnTo>
                    <a:pt x="1294384" y="6858"/>
                  </a:lnTo>
                  <a:lnTo>
                    <a:pt x="1040257" y="6858"/>
                  </a:lnTo>
                  <a:close/>
                </a:path>
              </a:pathLst>
            </a:custGeom>
            <a:solidFill>
              <a:srgbClr val="438086"/>
            </a:solidFill>
            <a:ln w="12700">
              <a:solidFill>
                <a:srgbClr val="000000"/>
              </a:solidFill>
            </a:ln>
          </p:spPr>
        </p:sp>
      </p:grpSp>
      <p:sp>
        <p:nvSpPr>
          <p:cNvPr name="TextBox 7" id="7"/>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8" id="8"/>
          <p:cNvSpPr txBox="true"/>
          <p:nvPr/>
        </p:nvSpPr>
        <p:spPr>
          <a:xfrm rot="0">
            <a:off x="15212187" y="14549"/>
            <a:ext cx="431711"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14 </a:t>
            </a:r>
          </a:p>
        </p:txBody>
      </p:sp>
      <p:sp>
        <p:nvSpPr>
          <p:cNvPr name="TextBox 9" id="9"/>
          <p:cNvSpPr txBox="true"/>
          <p:nvPr/>
        </p:nvSpPr>
        <p:spPr>
          <a:xfrm rot="0">
            <a:off x="3772657" y="4919320"/>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0" id="10"/>
          <p:cNvSpPr txBox="true"/>
          <p:nvPr/>
        </p:nvSpPr>
        <p:spPr>
          <a:xfrm rot="0">
            <a:off x="3772657" y="6153760"/>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1" id="11"/>
          <p:cNvSpPr txBox="true"/>
          <p:nvPr/>
        </p:nvSpPr>
        <p:spPr>
          <a:xfrm rot="0">
            <a:off x="3772657" y="7388200"/>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2" id="12"/>
          <p:cNvSpPr txBox="true"/>
          <p:nvPr/>
        </p:nvSpPr>
        <p:spPr>
          <a:xfrm rot="0">
            <a:off x="9035415" y="4546964"/>
            <a:ext cx="100384" cy="430716"/>
          </a:xfrm>
          <a:prstGeom prst="rect">
            <a:avLst/>
          </a:prstGeom>
        </p:spPr>
        <p:txBody>
          <a:bodyPr anchor="t" rtlCol="false" tIns="0" lIns="0" bIns="0" rIns="0">
            <a:spAutoFit/>
          </a:bodyPr>
          <a:lstStyle/>
          <a:p>
            <a:pPr algn="l">
              <a:lnSpc>
                <a:spcPts val="3226"/>
              </a:lnSpc>
            </a:pPr>
            <a:r>
              <a:rPr lang="en-US" b="true" sz="2700">
                <a:solidFill>
                  <a:srgbClr val="0070C0"/>
                </a:solidFill>
                <a:latin typeface="Arimo Bold"/>
                <a:ea typeface="Arimo Bold"/>
                <a:cs typeface="Arimo Bold"/>
                <a:sym typeface="Arimo Bold"/>
              </a:rPr>
              <a:t> </a:t>
            </a:r>
          </a:p>
        </p:txBody>
      </p:sp>
      <p:sp>
        <p:nvSpPr>
          <p:cNvPr name="TextBox 13" id="13"/>
          <p:cNvSpPr txBox="true"/>
          <p:nvPr/>
        </p:nvSpPr>
        <p:spPr>
          <a:xfrm rot="0">
            <a:off x="4201282" y="4967664"/>
            <a:ext cx="10111149" cy="3331845"/>
          </a:xfrm>
          <a:prstGeom prst="rect">
            <a:avLst/>
          </a:prstGeom>
        </p:spPr>
        <p:txBody>
          <a:bodyPr anchor="t" rtlCol="false" tIns="0" lIns="0" bIns="0" rIns="0">
            <a:spAutoFit/>
          </a:bodyPr>
          <a:lstStyle/>
          <a:p>
            <a:pPr algn="l">
              <a:lnSpc>
                <a:spcPts val="3226"/>
              </a:lnSpc>
            </a:pPr>
            <a:r>
              <a:rPr lang="en-US" sz="2700">
                <a:solidFill>
                  <a:srgbClr val="000000"/>
                </a:solidFill>
                <a:latin typeface="Calibri (MS)"/>
                <a:ea typeface="Calibri (MS)"/>
                <a:cs typeface="Calibri (MS)"/>
                <a:sym typeface="Calibri (MS)"/>
              </a:rPr>
              <a:t>Hırsızlık, gasp, rüşvet, kumar ve faiz yoluyla elde edilen kazancın haram olduğunu belirtir. Helal kazancın önemini vurgular. Çalışanlara iyi davranılmasını, emeklerinin karşılığının bekletilmeden verilmesini emreder. Zor durumda olanlara borç verilmesini, borcunu ödeyemeyecek durumda olanlara da kolaylık sağlanmasını tavsiye eder.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124576" y="1507241"/>
            <a:ext cx="4224771" cy="659130"/>
          </a:xfrm>
          <a:prstGeom prst="rect">
            <a:avLst/>
          </a:prstGeom>
        </p:spPr>
        <p:txBody>
          <a:bodyPr anchor="t" rtlCol="false" tIns="0" lIns="0" bIns="0" rIns="0">
            <a:spAutoFit/>
          </a:bodyPr>
          <a:lstStyle/>
          <a:p>
            <a:pPr algn="l">
              <a:lnSpc>
                <a:spcPts val="5040"/>
              </a:lnSpc>
            </a:pPr>
            <a:r>
              <a:rPr lang="en-US" sz="3600">
                <a:solidFill>
                  <a:srgbClr val="0070C0"/>
                </a:solidFill>
                <a:latin typeface="Calibri (MS)"/>
                <a:ea typeface="Calibri (MS)"/>
                <a:cs typeface="Calibri (MS)"/>
                <a:sym typeface="Calibri (MS)"/>
              </a:rPr>
              <a:t>2. Dinin Temel Gayesi </a:t>
            </a:r>
          </a:p>
        </p:txBody>
      </p:sp>
      <p:sp>
        <p:nvSpPr>
          <p:cNvPr name="TextBox 4" id="4"/>
          <p:cNvSpPr txBox="true"/>
          <p:nvPr/>
        </p:nvSpPr>
        <p:spPr>
          <a:xfrm rot="0">
            <a:off x="3613023" y="3384618"/>
            <a:ext cx="623892" cy="784860"/>
          </a:xfrm>
          <a:prstGeom prst="rect">
            <a:avLst/>
          </a:prstGeom>
        </p:spPr>
        <p:txBody>
          <a:bodyPr anchor="t" rtlCol="false" tIns="0" lIns="0" bIns="0" rIns="0">
            <a:spAutoFit/>
          </a:bodyPr>
          <a:lstStyle/>
          <a:p>
            <a:pPr algn="l">
              <a:lnSpc>
                <a:spcPts val="6750"/>
              </a:lnSpc>
            </a:pPr>
            <a:r>
              <a:rPr lang="en-US" sz="2700" spc="2">
                <a:solidFill>
                  <a:srgbClr val="000000"/>
                </a:solidFill>
                <a:latin typeface="Calibri (MS)"/>
                <a:ea typeface="Calibri (MS)"/>
                <a:cs typeface="Calibri (MS)"/>
                <a:sym typeface="Calibri (MS)"/>
              </a:rPr>
              <a:t>DİN </a:t>
            </a:r>
          </a:p>
        </p:txBody>
      </p:sp>
      <p:sp>
        <p:nvSpPr>
          <p:cNvPr name="TextBox 5" id="5"/>
          <p:cNvSpPr txBox="true"/>
          <p:nvPr/>
        </p:nvSpPr>
        <p:spPr>
          <a:xfrm rot="0">
            <a:off x="3613023" y="4283045"/>
            <a:ext cx="7817634" cy="80862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•Bireyin ve toplumun huzur ve mutluluğunu amaçlar. </a:t>
            </a:r>
          </a:p>
        </p:txBody>
      </p:sp>
      <p:sp>
        <p:nvSpPr>
          <p:cNvPr name="TextBox 6" id="6"/>
          <p:cNvSpPr txBox="true"/>
          <p:nvPr/>
        </p:nvSpPr>
        <p:spPr>
          <a:xfrm rot="0">
            <a:off x="3613023" y="5220305"/>
            <a:ext cx="9740803" cy="80862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•Toplumda düzen ve refahı sağlamak, kargaşa ve anarşiyi önlemek, </a:t>
            </a:r>
          </a:p>
        </p:txBody>
      </p:sp>
      <p:sp>
        <p:nvSpPr>
          <p:cNvPr name="TextBox 7" id="7"/>
          <p:cNvSpPr txBox="true"/>
          <p:nvPr/>
        </p:nvSpPr>
        <p:spPr>
          <a:xfrm rot="0">
            <a:off x="3997457" y="6434895"/>
            <a:ext cx="9450467" cy="1369695"/>
          </a:xfrm>
          <a:prstGeom prst="rect">
            <a:avLst/>
          </a:prstGeom>
        </p:spPr>
        <p:txBody>
          <a:bodyPr anchor="t" rtlCol="false" tIns="0" lIns="0" bIns="0" rIns="0">
            <a:spAutoFit/>
          </a:bodyPr>
          <a:lstStyle/>
          <a:p>
            <a:pPr algn="l">
              <a:lnSpc>
                <a:spcPts val="3690"/>
              </a:lnSpc>
            </a:pPr>
            <a:r>
              <a:rPr lang="en-US" sz="2700">
                <a:solidFill>
                  <a:srgbClr val="000000"/>
                </a:solidFill>
                <a:latin typeface="Calibri (MS)"/>
                <a:ea typeface="Calibri (MS)"/>
                <a:cs typeface="Calibri (MS)"/>
                <a:sym typeface="Calibri (MS)"/>
              </a:rPr>
              <a:t> </a:t>
            </a:r>
          </a:p>
          <a:p>
            <a:pPr algn="l">
              <a:lnSpc>
                <a:spcPts val="3690"/>
              </a:lnSpc>
            </a:pPr>
            <a:r>
              <a:rPr lang="en-US" sz="2700">
                <a:solidFill>
                  <a:srgbClr val="000000"/>
                </a:solidFill>
                <a:latin typeface="Calibri (MS)"/>
                <a:ea typeface="Calibri (MS)"/>
                <a:cs typeface="Calibri (MS)"/>
                <a:sym typeface="Calibri (MS)"/>
              </a:rPr>
              <a:t>İnsanları dengeli davranmaya yöneltir, kendisine ve çevresine karşı </a:t>
            </a:r>
          </a:p>
          <a:p>
            <a:pPr algn="l">
              <a:lnSpc>
                <a:spcPts val="2789"/>
              </a:lnSpc>
            </a:pPr>
            <a:r>
              <a:rPr lang="en-US" sz="2700">
                <a:solidFill>
                  <a:srgbClr val="000000"/>
                </a:solidFill>
                <a:latin typeface="Calibri (MS)"/>
                <a:ea typeface="Calibri (MS)"/>
                <a:cs typeface="Calibri (MS)"/>
                <a:sym typeface="Calibri (MS)"/>
              </a:rPr>
              <a:t>duyarlı olunması gerektiğini hatırlatır. </a:t>
            </a:r>
          </a:p>
        </p:txBody>
      </p:sp>
      <p:sp>
        <p:nvSpPr>
          <p:cNvPr name="TextBox 8" id="8"/>
          <p:cNvSpPr txBox="true"/>
          <p:nvPr/>
        </p:nvSpPr>
        <p:spPr>
          <a:xfrm rot="0">
            <a:off x="3613023" y="6893281"/>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9" id="9"/>
          <p:cNvSpPr txBox="true"/>
          <p:nvPr/>
        </p:nvSpPr>
        <p:spPr>
          <a:xfrm rot="0">
            <a:off x="3997457" y="5956425"/>
            <a:ext cx="6063486"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böylece</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güvenli</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bir</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ortam</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oluşturmak</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ister.</a:t>
            </a:r>
          </a:p>
        </p:txBody>
      </p:sp>
      <p:sp>
        <p:nvSpPr>
          <p:cNvPr name="TextBox 10" id="10"/>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1" id="11"/>
          <p:cNvSpPr txBox="true"/>
          <p:nvPr/>
        </p:nvSpPr>
        <p:spPr>
          <a:xfrm rot="0">
            <a:off x="15224760" y="14549"/>
            <a:ext cx="418895"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15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766571" y="3661986"/>
            <a:ext cx="174179" cy="4514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a:t>
            </a:r>
          </a:p>
        </p:txBody>
      </p:sp>
      <p:sp>
        <p:nvSpPr>
          <p:cNvPr name="TextBox 4" id="4"/>
          <p:cNvSpPr txBox="true"/>
          <p:nvPr/>
        </p:nvSpPr>
        <p:spPr>
          <a:xfrm rot="0">
            <a:off x="4150619" y="3661986"/>
            <a:ext cx="10066115" cy="86296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İnsanın aklına, kalbine ve duygularınahitap ederek onu olgun bir insan hâline getirir. </a:t>
            </a:r>
          </a:p>
        </p:txBody>
      </p:sp>
      <p:sp>
        <p:nvSpPr>
          <p:cNvPr name="TextBox 5" id="5"/>
          <p:cNvSpPr txBox="true"/>
          <p:nvPr/>
        </p:nvSpPr>
        <p:spPr>
          <a:xfrm rot="0">
            <a:off x="3766571" y="4677351"/>
            <a:ext cx="174179"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a:t>
            </a:r>
          </a:p>
        </p:txBody>
      </p:sp>
      <p:sp>
        <p:nvSpPr>
          <p:cNvPr name="TextBox 6" id="6"/>
          <p:cNvSpPr txBox="true"/>
          <p:nvPr/>
        </p:nvSpPr>
        <p:spPr>
          <a:xfrm rot="0">
            <a:off x="4150619" y="4677351"/>
            <a:ext cx="7427843"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İyiye ve doğruya, güzele ve faydalı olana yönlendirir. </a:t>
            </a:r>
          </a:p>
        </p:txBody>
      </p:sp>
      <p:sp>
        <p:nvSpPr>
          <p:cNvPr name="TextBox 7" id="7"/>
          <p:cNvSpPr txBox="true"/>
          <p:nvPr/>
        </p:nvSpPr>
        <p:spPr>
          <a:xfrm rot="0">
            <a:off x="3766571" y="5614611"/>
            <a:ext cx="174179"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a:t>
            </a:r>
          </a:p>
        </p:txBody>
      </p:sp>
      <p:sp>
        <p:nvSpPr>
          <p:cNvPr name="TextBox 8" id="8"/>
          <p:cNvSpPr txBox="true"/>
          <p:nvPr/>
        </p:nvSpPr>
        <p:spPr>
          <a:xfrm rot="0">
            <a:off x="4150619" y="5614611"/>
            <a:ext cx="10117879"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İnsana yaratıcısını tanıtır. Rabbine nasıl yaklaşacağının yollarını gösterir. </a:t>
            </a:r>
          </a:p>
        </p:txBody>
      </p:sp>
      <p:sp>
        <p:nvSpPr>
          <p:cNvPr name="TextBox 9" id="9"/>
          <p:cNvSpPr txBox="true"/>
          <p:nvPr/>
        </p:nvSpPr>
        <p:spPr>
          <a:xfrm rot="0">
            <a:off x="3766571" y="6551871"/>
            <a:ext cx="7450003"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•Gerçek hayatın ahiret hayatı olduğu bilgisini verir. </a:t>
            </a:r>
          </a:p>
        </p:txBody>
      </p:sp>
      <p:sp>
        <p:nvSpPr>
          <p:cNvPr name="TextBox 10" id="10"/>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1" id="11"/>
          <p:cNvSpPr txBox="true"/>
          <p:nvPr/>
        </p:nvSpPr>
        <p:spPr>
          <a:xfrm rot="0">
            <a:off x="15211044" y="14549"/>
            <a:ext cx="432883"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16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214116" y="1957959"/>
            <a:ext cx="11689461" cy="3202686"/>
          </a:xfrm>
          <a:custGeom>
            <a:avLst/>
            <a:gdLst/>
            <a:ahLst/>
            <a:cxnLst/>
            <a:rect r="r" b="b" t="t" l="l"/>
            <a:pathLst>
              <a:path h="3202686" w="11689461">
                <a:moveTo>
                  <a:pt x="0" y="0"/>
                </a:moveTo>
                <a:lnTo>
                  <a:pt x="11689461" y="0"/>
                </a:lnTo>
                <a:lnTo>
                  <a:pt x="11689461" y="3202686"/>
                </a:lnTo>
                <a:lnTo>
                  <a:pt x="0" y="3202686"/>
                </a:lnTo>
                <a:lnTo>
                  <a:pt x="0" y="0"/>
                </a:lnTo>
                <a:close/>
              </a:path>
            </a:pathLst>
          </a:custGeom>
          <a:blipFill>
            <a:blip r:embed="rId4"/>
            <a:stretch>
              <a:fillRect l="0" t="0" r="0" b="0"/>
            </a:stretch>
          </a:blipFill>
        </p:spPr>
      </p:sp>
      <p:sp>
        <p:nvSpPr>
          <p:cNvPr name="Freeform 4" id="4"/>
          <p:cNvSpPr/>
          <p:nvPr/>
        </p:nvSpPr>
        <p:spPr>
          <a:xfrm flipH="false" flipV="false" rot="0">
            <a:off x="3994842" y="2549461"/>
            <a:ext cx="10041198" cy="1460940"/>
          </a:xfrm>
          <a:custGeom>
            <a:avLst/>
            <a:gdLst/>
            <a:ahLst/>
            <a:cxnLst/>
            <a:rect r="r" b="b" t="t" l="l"/>
            <a:pathLst>
              <a:path h="1460940" w="10041198">
                <a:moveTo>
                  <a:pt x="0" y="0"/>
                </a:moveTo>
                <a:lnTo>
                  <a:pt x="10041198" y="0"/>
                </a:lnTo>
                <a:lnTo>
                  <a:pt x="10041198" y="1460940"/>
                </a:lnTo>
                <a:lnTo>
                  <a:pt x="0" y="14609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4135760" y="5085778"/>
            <a:ext cx="10286043" cy="333184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Din, amaçlarını gerçekleştirmek için beş temel esas belirlemiştir. Bunlara zaruratıhamse denir. İslam dininin emir, yasak ve öğütlerinin tümü bu esasları korumaya yöneliktir. Zaruratıhamse renk, ırk ya da din gözetmeksizin tüm insanlar için geçerlidir. </a:t>
            </a:r>
          </a:p>
        </p:txBody>
      </p:sp>
      <p:sp>
        <p:nvSpPr>
          <p:cNvPr name="TextBox 6" id="6"/>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7" id="7"/>
          <p:cNvSpPr txBox="true"/>
          <p:nvPr/>
        </p:nvSpPr>
        <p:spPr>
          <a:xfrm rot="0">
            <a:off x="15232761" y="14549"/>
            <a:ext cx="410737"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17 </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4369689" y="1224539"/>
            <a:ext cx="9144000" cy="8776340"/>
          </a:xfrm>
          <a:custGeom>
            <a:avLst/>
            <a:gdLst/>
            <a:ahLst/>
            <a:cxnLst/>
            <a:rect r="r" b="b" t="t" l="l"/>
            <a:pathLst>
              <a:path h="8776340" w="9144000">
                <a:moveTo>
                  <a:pt x="0" y="0"/>
                </a:moveTo>
                <a:lnTo>
                  <a:pt x="9144000" y="0"/>
                </a:lnTo>
                <a:lnTo>
                  <a:pt x="9144000" y="8776340"/>
                </a:lnTo>
                <a:lnTo>
                  <a:pt x="0" y="8776340"/>
                </a:lnTo>
                <a:lnTo>
                  <a:pt x="0" y="0"/>
                </a:lnTo>
                <a:close/>
              </a:path>
            </a:pathLst>
          </a:custGeom>
          <a:blipFill>
            <a:blip r:embed="rId4"/>
            <a:stretch>
              <a:fillRect l="0" t="0" r="0" b="0"/>
            </a:stretch>
          </a:blipFill>
        </p:spPr>
      </p:sp>
      <p:sp>
        <p:nvSpPr>
          <p:cNvPr name="Freeform 4" id="4"/>
          <p:cNvSpPr/>
          <p:nvPr/>
        </p:nvSpPr>
        <p:spPr>
          <a:xfrm flipH="false" flipV="false" rot="0">
            <a:off x="10114593" y="605404"/>
            <a:ext cx="5982648" cy="327084"/>
          </a:xfrm>
          <a:custGeom>
            <a:avLst/>
            <a:gdLst/>
            <a:ahLst/>
            <a:cxnLst/>
            <a:rect r="r" b="b" t="t" l="l"/>
            <a:pathLst>
              <a:path h="327084" w="5982648">
                <a:moveTo>
                  <a:pt x="0" y="0"/>
                </a:moveTo>
                <a:lnTo>
                  <a:pt x="5982647" y="0"/>
                </a:lnTo>
                <a:lnTo>
                  <a:pt x="5982647" y="327084"/>
                </a:lnTo>
                <a:lnTo>
                  <a:pt x="0" y="3270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7888600" y="5084936"/>
            <a:ext cx="2351308" cy="852449"/>
          </a:xfrm>
          <a:prstGeom prst="rect">
            <a:avLst/>
          </a:prstGeom>
        </p:spPr>
        <p:txBody>
          <a:bodyPr anchor="t" rtlCol="false" tIns="0" lIns="0" bIns="0" rIns="0">
            <a:spAutoFit/>
          </a:bodyPr>
          <a:lstStyle/>
          <a:p>
            <a:pPr algn="l">
              <a:lnSpc>
                <a:spcPts val="3143"/>
              </a:lnSpc>
            </a:pPr>
            <a:r>
              <a:rPr lang="en-US" sz="2628">
                <a:solidFill>
                  <a:srgbClr val="0070C0"/>
                </a:solidFill>
                <a:latin typeface="Calibri (MS)"/>
                <a:ea typeface="Calibri (MS)"/>
                <a:cs typeface="Calibri (MS)"/>
                <a:sym typeface="Calibri (MS)"/>
              </a:rPr>
              <a:t> Zaruratıhamse </a:t>
            </a:r>
          </a:p>
          <a:p>
            <a:pPr algn="l">
              <a:lnSpc>
                <a:spcPts val="3229"/>
              </a:lnSpc>
            </a:pPr>
            <a:r>
              <a:rPr lang="en-US" sz="2700">
                <a:solidFill>
                  <a:srgbClr val="0070C0"/>
                </a:solidFill>
                <a:latin typeface="Calibri (MS)"/>
                <a:ea typeface="Calibri (MS)"/>
                <a:cs typeface="Calibri (MS)"/>
                <a:sym typeface="Calibri (MS)"/>
              </a:rPr>
              <a:t>(Beş Temel Esas) </a:t>
            </a:r>
          </a:p>
        </p:txBody>
      </p:sp>
      <p:sp>
        <p:nvSpPr>
          <p:cNvPr name="TextBox 6" id="6"/>
          <p:cNvSpPr txBox="true"/>
          <p:nvPr/>
        </p:nvSpPr>
        <p:spPr>
          <a:xfrm rot="0">
            <a:off x="5187320" y="4636961"/>
            <a:ext cx="1594756" cy="911061"/>
          </a:xfrm>
          <a:prstGeom prst="rect">
            <a:avLst/>
          </a:prstGeom>
        </p:spPr>
        <p:txBody>
          <a:bodyPr anchor="t" rtlCol="false" tIns="0" lIns="0" bIns="0" rIns="0">
            <a:spAutoFit/>
          </a:bodyPr>
          <a:lstStyle/>
          <a:p>
            <a:pPr algn="ctr">
              <a:lnSpc>
                <a:spcPts val="3779"/>
              </a:lnSpc>
            </a:pPr>
            <a:r>
              <a:rPr lang="en-US" sz="2700">
                <a:solidFill>
                  <a:srgbClr val="000000"/>
                </a:solidFill>
                <a:latin typeface="Calibri (MS)"/>
                <a:ea typeface="Calibri (MS)"/>
                <a:cs typeface="Calibri (MS)"/>
                <a:sym typeface="Calibri (MS)"/>
              </a:rPr>
              <a:t>Neslin Korunması </a:t>
            </a:r>
          </a:p>
        </p:txBody>
      </p:sp>
      <p:sp>
        <p:nvSpPr>
          <p:cNvPr name="TextBox 7" id="7"/>
          <p:cNvSpPr txBox="true"/>
          <p:nvPr/>
        </p:nvSpPr>
        <p:spPr>
          <a:xfrm rot="0">
            <a:off x="6780662" y="8180637"/>
            <a:ext cx="1595056" cy="862965"/>
          </a:xfrm>
          <a:prstGeom prst="rect">
            <a:avLst/>
          </a:prstGeom>
        </p:spPr>
        <p:txBody>
          <a:bodyPr anchor="t" rtlCol="false" tIns="0" lIns="0" bIns="0" rIns="0">
            <a:spAutoFit/>
          </a:bodyPr>
          <a:lstStyle/>
          <a:p>
            <a:pPr algn="ctr">
              <a:lnSpc>
                <a:spcPts val="3240"/>
              </a:lnSpc>
            </a:pPr>
            <a:r>
              <a:rPr lang="en-US" sz="2700" spc="2">
                <a:solidFill>
                  <a:srgbClr val="000000"/>
                </a:solidFill>
                <a:latin typeface="Calibri (MS)"/>
                <a:ea typeface="Calibri (MS)"/>
                <a:cs typeface="Calibri (MS)"/>
                <a:sym typeface="Calibri (MS)"/>
              </a:rPr>
              <a:t>Malın Korunması </a:t>
            </a:r>
          </a:p>
        </p:txBody>
      </p:sp>
      <p:sp>
        <p:nvSpPr>
          <p:cNvPr name="TextBox 8" id="8"/>
          <p:cNvSpPr txBox="true"/>
          <p:nvPr/>
        </p:nvSpPr>
        <p:spPr>
          <a:xfrm rot="0">
            <a:off x="7968996" y="2171886"/>
            <a:ext cx="1594656"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Canın Korunması </a:t>
            </a:r>
          </a:p>
        </p:txBody>
      </p:sp>
      <p:sp>
        <p:nvSpPr>
          <p:cNvPr name="TextBox 9" id="9"/>
          <p:cNvSpPr txBox="true"/>
          <p:nvPr/>
        </p:nvSpPr>
        <p:spPr>
          <a:xfrm rot="0">
            <a:off x="10253096" y="7695633"/>
            <a:ext cx="1594656"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Dinin Korunması </a:t>
            </a:r>
          </a:p>
        </p:txBody>
      </p:sp>
      <p:sp>
        <p:nvSpPr>
          <p:cNvPr name="TextBox 10" id="10"/>
          <p:cNvSpPr txBox="true"/>
          <p:nvPr/>
        </p:nvSpPr>
        <p:spPr>
          <a:xfrm rot="0">
            <a:off x="11250163" y="4176331"/>
            <a:ext cx="1594756" cy="911061"/>
          </a:xfrm>
          <a:prstGeom prst="rect">
            <a:avLst/>
          </a:prstGeom>
        </p:spPr>
        <p:txBody>
          <a:bodyPr anchor="t" rtlCol="false" tIns="0" lIns="0" bIns="0" rIns="0">
            <a:spAutoFit/>
          </a:bodyPr>
          <a:lstStyle/>
          <a:p>
            <a:pPr algn="ctr">
              <a:lnSpc>
                <a:spcPts val="3779"/>
              </a:lnSpc>
            </a:pPr>
            <a:r>
              <a:rPr lang="en-US" sz="2700">
                <a:solidFill>
                  <a:srgbClr val="000000"/>
                </a:solidFill>
                <a:latin typeface="Calibri (MS)"/>
                <a:ea typeface="Calibri (MS)"/>
                <a:cs typeface="Calibri (MS)"/>
                <a:sym typeface="Calibri (MS)"/>
              </a:rPr>
              <a:t>Aklın Korunması </a:t>
            </a:r>
          </a:p>
        </p:txBody>
      </p:sp>
      <p:sp>
        <p:nvSpPr>
          <p:cNvPr name="TextBox 11" id="11"/>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2" id="12"/>
          <p:cNvSpPr txBox="true"/>
          <p:nvPr/>
        </p:nvSpPr>
        <p:spPr>
          <a:xfrm rot="0">
            <a:off x="15200757" y="14549"/>
            <a:ext cx="443370"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18 </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563031" y="2668548"/>
            <a:ext cx="11340117" cy="4096683"/>
          </a:xfrm>
          <a:custGeom>
            <a:avLst/>
            <a:gdLst/>
            <a:ahLst/>
            <a:cxnLst/>
            <a:rect r="r" b="b" t="t" l="l"/>
            <a:pathLst>
              <a:path h="4096683" w="11340117">
                <a:moveTo>
                  <a:pt x="0" y="0"/>
                </a:moveTo>
                <a:lnTo>
                  <a:pt x="11340117" y="0"/>
                </a:lnTo>
                <a:lnTo>
                  <a:pt x="11340117" y="4096683"/>
                </a:lnTo>
                <a:lnTo>
                  <a:pt x="0" y="40966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5211044" y="14549"/>
            <a:ext cx="432883"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19 </a:t>
            </a:r>
          </a:p>
        </p:txBody>
      </p:sp>
      <p:sp>
        <p:nvSpPr>
          <p:cNvPr name="TextBox 5" id="5"/>
          <p:cNvSpPr txBox="true"/>
          <p:nvPr/>
        </p:nvSpPr>
        <p:spPr>
          <a:xfrm rot="0">
            <a:off x="7709921" y="2753492"/>
            <a:ext cx="3275367" cy="1141095"/>
          </a:xfrm>
          <a:prstGeom prst="rect">
            <a:avLst/>
          </a:prstGeom>
        </p:spPr>
        <p:txBody>
          <a:bodyPr anchor="t" rtlCol="false" tIns="0" lIns="0" bIns="0" rIns="0">
            <a:spAutoFit/>
          </a:bodyPr>
          <a:lstStyle/>
          <a:p>
            <a:pPr algn="ctr">
              <a:lnSpc>
                <a:spcPts val="4320"/>
              </a:lnSpc>
            </a:pPr>
            <a:r>
              <a:rPr lang="en-US" sz="3600">
                <a:solidFill>
                  <a:srgbClr val="FFFFFF"/>
                </a:solidFill>
                <a:latin typeface="Calibri (MS)"/>
                <a:ea typeface="Calibri (MS)"/>
                <a:cs typeface="Calibri (MS)"/>
                <a:sym typeface="Calibri (MS)"/>
              </a:rPr>
              <a:t> Zaruratıhamse (Beş Temel Esas) </a:t>
            </a:r>
          </a:p>
        </p:txBody>
      </p:sp>
      <p:sp>
        <p:nvSpPr>
          <p:cNvPr name="TextBox 6" id="6"/>
          <p:cNvSpPr txBox="true"/>
          <p:nvPr/>
        </p:nvSpPr>
        <p:spPr>
          <a:xfrm rot="0">
            <a:off x="3947536" y="5420677"/>
            <a:ext cx="1594656"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Canın Korunması </a:t>
            </a:r>
          </a:p>
        </p:txBody>
      </p:sp>
      <p:sp>
        <p:nvSpPr>
          <p:cNvPr name="TextBox 7" id="7"/>
          <p:cNvSpPr txBox="true"/>
          <p:nvPr/>
        </p:nvSpPr>
        <p:spPr>
          <a:xfrm rot="0">
            <a:off x="6216020" y="5410005"/>
            <a:ext cx="1594656"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Aklın Korunması </a:t>
            </a:r>
          </a:p>
        </p:txBody>
      </p:sp>
      <p:sp>
        <p:nvSpPr>
          <p:cNvPr name="TextBox 8" id="8"/>
          <p:cNvSpPr txBox="true"/>
          <p:nvPr/>
        </p:nvSpPr>
        <p:spPr>
          <a:xfrm rot="0">
            <a:off x="8524494" y="5420677"/>
            <a:ext cx="1595056"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Dinin Korunması </a:t>
            </a:r>
          </a:p>
        </p:txBody>
      </p:sp>
      <p:sp>
        <p:nvSpPr>
          <p:cNvPr name="TextBox 9" id="9"/>
          <p:cNvSpPr txBox="true"/>
          <p:nvPr/>
        </p:nvSpPr>
        <p:spPr>
          <a:xfrm rot="0">
            <a:off x="10810880" y="5420677"/>
            <a:ext cx="1594656" cy="862965"/>
          </a:xfrm>
          <a:prstGeom prst="rect">
            <a:avLst/>
          </a:prstGeom>
        </p:spPr>
        <p:txBody>
          <a:bodyPr anchor="t" rtlCol="false" tIns="0" lIns="0" bIns="0" rIns="0">
            <a:spAutoFit/>
          </a:bodyPr>
          <a:lstStyle/>
          <a:p>
            <a:pPr algn="ctr">
              <a:lnSpc>
                <a:spcPts val="3240"/>
              </a:lnSpc>
            </a:pPr>
            <a:r>
              <a:rPr lang="en-US" sz="2700" spc="2">
                <a:solidFill>
                  <a:srgbClr val="000000"/>
                </a:solidFill>
                <a:latin typeface="Calibri (MS)"/>
                <a:ea typeface="Calibri (MS)"/>
                <a:cs typeface="Calibri (MS)"/>
                <a:sym typeface="Calibri (MS)"/>
              </a:rPr>
              <a:t>Malın Korunması </a:t>
            </a:r>
          </a:p>
        </p:txBody>
      </p:sp>
      <p:sp>
        <p:nvSpPr>
          <p:cNvPr name="TextBox 10" id="10"/>
          <p:cNvSpPr txBox="true"/>
          <p:nvPr/>
        </p:nvSpPr>
        <p:spPr>
          <a:xfrm rot="0">
            <a:off x="13054203" y="5423349"/>
            <a:ext cx="1594656"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Neslin Korunması </a:t>
            </a:r>
          </a:p>
        </p:txBody>
      </p:sp>
      <p:sp>
        <p:nvSpPr>
          <p:cNvPr name="TextBox 11" id="11"/>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684068" y="3793617"/>
            <a:ext cx="5490400" cy="3834194"/>
          </a:xfrm>
          <a:custGeom>
            <a:avLst/>
            <a:gdLst/>
            <a:ahLst/>
            <a:cxnLst/>
            <a:rect r="r" b="b" t="t" l="l"/>
            <a:pathLst>
              <a:path h="3834194" w="5490400">
                <a:moveTo>
                  <a:pt x="0" y="0"/>
                </a:moveTo>
                <a:lnTo>
                  <a:pt x="5490400" y="0"/>
                </a:lnTo>
                <a:lnTo>
                  <a:pt x="5490400" y="3834193"/>
                </a:lnTo>
                <a:lnTo>
                  <a:pt x="0" y="3834193"/>
                </a:lnTo>
                <a:lnTo>
                  <a:pt x="0" y="0"/>
                </a:lnTo>
                <a:close/>
              </a:path>
            </a:pathLst>
          </a:custGeom>
          <a:blipFill>
            <a:blip r:embed="rId4"/>
            <a:stretch>
              <a:fillRect l="0" t="0" r="0" b="0"/>
            </a:stretch>
          </a:blipFill>
        </p:spPr>
      </p:sp>
      <p:sp>
        <p:nvSpPr>
          <p:cNvPr name="Freeform 4" id="4"/>
          <p:cNvSpPr/>
          <p:nvPr/>
        </p:nvSpPr>
        <p:spPr>
          <a:xfrm flipH="true" flipV="false" rot="0">
            <a:off x="9792081" y="3955352"/>
            <a:ext cx="5292662" cy="3515111"/>
          </a:xfrm>
          <a:custGeom>
            <a:avLst/>
            <a:gdLst/>
            <a:ahLst/>
            <a:cxnLst/>
            <a:rect r="r" b="b" t="t" l="l"/>
            <a:pathLst>
              <a:path h="3515111" w="5292662">
                <a:moveTo>
                  <a:pt x="5292662" y="0"/>
                </a:moveTo>
                <a:lnTo>
                  <a:pt x="0" y="0"/>
                </a:lnTo>
                <a:lnTo>
                  <a:pt x="0" y="3515110"/>
                </a:lnTo>
                <a:lnTo>
                  <a:pt x="5292662" y="3515110"/>
                </a:lnTo>
                <a:lnTo>
                  <a:pt x="5292662" y="0"/>
                </a:lnTo>
                <a:close/>
              </a:path>
            </a:pathLst>
          </a:custGeom>
          <a:blipFill>
            <a:blip r:embed="rId5"/>
            <a:stretch>
              <a:fillRect l="0" t="0" r="0" b="0"/>
            </a:stretch>
          </a:blipFill>
        </p:spPr>
      </p:sp>
      <p:sp>
        <p:nvSpPr>
          <p:cNvPr name="Freeform 5" id="5"/>
          <p:cNvSpPr/>
          <p:nvPr/>
        </p:nvSpPr>
        <p:spPr>
          <a:xfrm flipH="false" flipV="false" rot="0">
            <a:off x="10114593" y="605404"/>
            <a:ext cx="5996935" cy="327084"/>
          </a:xfrm>
          <a:custGeom>
            <a:avLst/>
            <a:gdLst/>
            <a:ahLst/>
            <a:cxnLst/>
            <a:rect r="r" b="b" t="t" l="l"/>
            <a:pathLst>
              <a:path h="327084" w="5996935">
                <a:moveTo>
                  <a:pt x="0" y="0"/>
                </a:moveTo>
                <a:lnTo>
                  <a:pt x="5996935" y="0"/>
                </a:lnTo>
                <a:lnTo>
                  <a:pt x="5996935" y="327084"/>
                </a:lnTo>
                <a:lnTo>
                  <a:pt x="0" y="32708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6" id="6"/>
          <p:cNvGrpSpPr/>
          <p:nvPr/>
        </p:nvGrpSpPr>
        <p:grpSpPr>
          <a:xfrm rot="0">
            <a:off x="12299823" y="7158609"/>
            <a:ext cx="3702177" cy="537210"/>
            <a:chOff x="0" y="0"/>
            <a:chExt cx="3290824" cy="477520"/>
          </a:xfrm>
        </p:grpSpPr>
        <p:sp>
          <p:nvSpPr>
            <p:cNvPr name="Freeform 7" id="7"/>
            <p:cNvSpPr/>
            <p:nvPr/>
          </p:nvSpPr>
          <p:spPr>
            <a:xfrm flipH="false" flipV="false" rot="0">
              <a:off x="0" y="0"/>
              <a:ext cx="3290824" cy="477520"/>
            </a:xfrm>
            <a:custGeom>
              <a:avLst/>
              <a:gdLst/>
              <a:ahLst/>
              <a:cxnLst/>
              <a:rect r="r" b="b" t="t" l="l"/>
              <a:pathLst>
                <a:path h="477520" w="3290824">
                  <a:moveTo>
                    <a:pt x="0" y="0"/>
                  </a:moveTo>
                  <a:lnTo>
                    <a:pt x="0" y="477520"/>
                  </a:lnTo>
                  <a:lnTo>
                    <a:pt x="3290824" y="477520"/>
                  </a:lnTo>
                  <a:lnTo>
                    <a:pt x="3290824" y="368427"/>
                  </a:lnTo>
                  <a:lnTo>
                    <a:pt x="75184" y="368427"/>
                  </a:lnTo>
                  <a:lnTo>
                    <a:pt x="75184" y="42037"/>
                  </a:lnTo>
                  <a:lnTo>
                    <a:pt x="3290824" y="42037"/>
                  </a:lnTo>
                  <a:lnTo>
                    <a:pt x="3290824" y="0"/>
                  </a:lnTo>
                  <a:close/>
                </a:path>
              </a:pathLst>
            </a:custGeom>
            <a:blipFill>
              <a:blip r:embed="rId8"/>
              <a:stretch>
                <a:fillRect l="0" t="0" r="0" b="0"/>
              </a:stretch>
            </a:blipFill>
          </p:spPr>
        </p:sp>
      </p:grpSp>
      <p:grpSp>
        <p:nvGrpSpPr>
          <p:cNvPr name="Group 8" id="8"/>
          <p:cNvGrpSpPr/>
          <p:nvPr/>
        </p:nvGrpSpPr>
        <p:grpSpPr>
          <a:xfrm rot="0">
            <a:off x="12318111" y="7160895"/>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395"/>
                  </a:lnTo>
                  <a:lnTo>
                    <a:pt x="58928" y="366395"/>
                  </a:lnTo>
                  <a:lnTo>
                    <a:pt x="58928" y="40005"/>
                  </a:lnTo>
                  <a:lnTo>
                    <a:pt x="1322832" y="40005"/>
                  </a:lnTo>
                  <a:lnTo>
                    <a:pt x="1322832" y="0"/>
                  </a:lnTo>
                  <a:close/>
                </a:path>
              </a:pathLst>
            </a:custGeom>
            <a:blipFill>
              <a:blip r:embed="rId9"/>
              <a:stretch>
                <a:fillRect l="0" t="0" r="0" b="0"/>
              </a:stretch>
            </a:blipFill>
          </p:spPr>
        </p:sp>
      </p:grpSp>
      <p:sp>
        <p:nvSpPr>
          <p:cNvPr name="Freeform 10" id="10"/>
          <p:cNvSpPr/>
          <p:nvPr/>
        </p:nvSpPr>
        <p:spPr>
          <a:xfrm flipH="false" flipV="false" rot="0">
            <a:off x="5572225" y="1774122"/>
            <a:ext cx="6872288" cy="569114"/>
          </a:xfrm>
          <a:custGeom>
            <a:avLst/>
            <a:gdLst/>
            <a:ahLst/>
            <a:cxnLst/>
            <a:rect r="r" b="b" t="t" l="l"/>
            <a:pathLst>
              <a:path h="569114" w="6872288">
                <a:moveTo>
                  <a:pt x="0" y="0"/>
                </a:moveTo>
                <a:lnTo>
                  <a:pt x="6872288" y="0"/>
                </a:lnTo>
                <a:lnTo>
                  <a:pt x="6872288" y="569114"/>
                </a:lnTo>
                <a:lnTo>
                  <a:pt x="0" y="56911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12274863" y="7103459"/>
            <a:ext cx="3822378" cy="633894"/>
          </a:xfrm>
          <a:custGeom>
            <a:avLst/>
            <a:gdLst/>
            <a:ahLst/>
            <a:cxnLst/>
            <a:rect r="r" b="b" t="t" l="l"/>
            <a:pathLst>
              <a:path h="633894" w="3822378">
                <a:moveTo>
                  <a:pt x="0" y="0"/>
                </a:moveTo>
                <a:lnTo>
                  <a:pt x="3822377" y="0"/>
                </a:lnTo>
                <a:lnTo>
                  <a:pt x="3822377" y="633894"/>
                </a:lnTo>
                <a:lnTo>
                  <a:pt x="0" y="63389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2" id="12"/>
          <p:cNvSpPr txBox="true"/>
          <p:nvPr/>
        </p:nvSpPr>
        <p:spPr>
          <a:xfrm rot="0">
            <a:off x="3816091" y="3141212"/>
            <a:ext cx="122558" cy="471511"/>
          </a:xfrm>
          <a:prstGeom prst="rect">
            <a:avLst/>
          </a:prstGeom>
        </p:spPr>
        <p:txBody>
          <a:bodyPr anchor="t" rtlCol="false" tIns="0" lIns="0" bIns="0" rIns="0">
            <a:spAutoFit/>
          </a:bodyPr>
          <a:lstStyle/>
          <a:p>
            <a:pPr algn="l">
              <a:lnSpc>
                <a:spcPts val="3784"/>
              </a:lnSpc>
            </a:pPr>
            <a:r>
              <a:rPr lang="en-US" sz="2703">
                <a:solidFill>
                  <a:srgbClr val="000000"/>
                </a:solidFill>
                <a:latin typeface="Arial"/>
                <a:ea typeface="Arial"/>
                <a:cs typeface="Arial"/>
                <a:sym typeface="Arial"/>
              </a:rPr>
              <a:t>•</a:t>
            </a:r>
          </a:p>
        </p:txBody>
      </p:sp>
      <p:sp>
        <p:nvSpPr>
          <p:cNvPr name="TextBox 13" id="13"/>
          <p:cNvSpPr txBox="true"/>
          <p:nvPr/>
        </p:nvSpPr>
        <p:spPr>
          <a:xfrm rot="0">
            <a:off x="4245102" y="3141988"/>
            <a:ext cx="5612601" cy="5026119"/>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Yaşama hakkı ırk, renk ayırt etmeksizin </a:t>
            </a:r>
          </a:p>
          <a:p>
            <a:pPr algn="l">
              <a:lnSpc>
                <a:spcPts val="3240"/>
              </a:lnSpc>
            </a:pPr>
            <a:r>
              <a:rPr lang="en-US" sz="2700">
                <a:solidFill>
                  <a:srgbClr val="000000"/>
                </a:solidFill>
                <a:latin typeface="Calibri (MS)"/>
                <a:ea typeface="Calibri (MS)"/>
                <a:cs typeface="Calibri (MS)"/>
                <a:sym typeface="Calibri (MS)"/>
              </a:rPr>
              <a:t>herkesin doğuştangetirdiğibir haktır. Bir kişinin başka birini öldürme hakkı olmadığı gibi kendi canına kıyma, yaşamını sonlandırma hakkı da yoktur. Kendinin ya da başkasının canını tehlikeye sokacak her davranış yasaktır. İşveren ve çalışanlar iş güvenliğinin sağlanması konusunda sorumludurlar. </a:t>
            </a:r>
          </a:p>
        </p:txBody>
      </p:sp>
      <p:sp>
        <p:nvSpPr>
          <p:cNvPr name="TextBox 14" id="14"/>
          <p:cNvSpPr txBox="true"/>
          <p:nvPr/>
        </p:nvSpPr>
        <p:spPr>
          <a:xfrm rot="0">
            <a:off x="7767071" y="1702079"/>
            <a:ext cx="2634058" cy="585378"/>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 Canın Korunması </a:t>
            </a:r>
          </a:p>
        </p:txBody>
      </p:sp>
      <p:sp>
        <p:nvSpPr>
          <p:cNvPr name="TextBox 15" id="15"/>
          <p:cNvSpPr txBox="true"/>
          <p:nvPr/>
        </p:nvSpPr>
        <p:spPr>
          <a:xfrm rot="0">
            <a:off x="3816091" y="4376009"/>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6" id="16"/>
          <p:cNvSpPr txBox="true"/>
          <p:nvPr/>
        </p:nvSpPr>
        <p:spPr>
          <a:xfrm rot="0">
            <a:off x="3816091" y="6021929"/>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7" id="17"/>
          <p:cNvSpPr txBox="true"/>
          <p:nvPr/>
        </p:nvSpPr>
        <p:spPr>
          <a:xfrm rot="0">
            <a:off x="3816091" y="7256369"/>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8" id="18"/>
          <p:cNvSpPr txBox="true"/>
          <p:nvPr/>
        </p:nvSpPr>
        <p:spPr>
          <a:xfrm rot="0">
            <a:off x="12522322" y="7214573"/>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3.4 </a:t>
            </a:r>
          </a:p>
        </p:txBody>
      </p:sp>
      <p:sp>
        <p:nvSpPr>
          <p:cNvPr name="TextBox 19" id="19"/>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20" id="20"/>
          <p:cNvSpPr txBox="true"/>
          <p:nvPr/>
        </p:nvSpPr>
        <p:spPr>
          <a:xfrm rot="0">
            <a:off x="15150465" y="14549"/>
            <a:ext cx="494676"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20 </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24135" y="3397953"/>
            <a:ext cx="4794499" cy="4059550"/>
          </a:xfrm>
          <a:custGeom>
            <a:avLst/>
            <a:gdLst/>
            <a:ahLst/>
            <a:cxnLst/>
            <a:rect r="r" b="b" t="t" l="l"/>
            <a:pathLst>
              <a:path h="4059550" w="4794499">
                <a:moveTo>
                  <a:pt x="0" y="0"/>
                </a:moveTo>
                <a:lnTo>
                  <a:pt x="4794499" y="0"/>
                </a:lnTo>
                <a:lnTo>
                  <a:pt x="4794499" y="4059550"/>
                </a:lnTo>
                <a:lnTo>
                  <a:pt x="0" y="4059550"/>
                </a:lnTo>
                <a:lnTo>
                  <a:pt x="0" y="0"/>
                </a:lnTo>
                <a:close/>
              </a:path>
            </a:pathLst>
          </a:custGeom>
          <a:blipFill>
            <a:blip r:embed="rId4"/>
            <a:stretch>
              <a:fillRect l="0" t="0" r="0" b="0"/>
            </a:stretch>
          </a:blipFill>
        </p:spPr>
      </p:sp>
      <p:sp>
        <p:nvSpPr>
          <p:cNvPr name="Freeform 4" id="4"/>
          <p:cNvSpPr/>
          <p:nvPr/>
        </p:nvSpPr>
        <p:spPr>
          <a:xfrm flipH="false" flipV="false" rot="0">
            <a:off x="10224135" y="3397953"/>
            <a:ext cx="4794499" cy="4059550"/>
          </a:xfrm>
          <a:custGeom>
            <a:avLst/>
            <a:gdLst/>
            <a:ahLst/>
            <a:cxnLst/>
            <a:rect r="r" b="b" t="t" l="l"/>
            <a:pathLst>
              <a:path h="4059550" w="4794499">
                <a:moveTo>
                  <a:pt x="0" y="0"/>
                </a:moveTo>
                <a:lnTo>
                  <a:pt x="4794499" y="0"/>
                </a:lnTo>
                <a:lnTo>
                  <a:pt x="4794499" y="4059550"/>
                </a:lnTo>
                <a:lnTo>
                  <a:pt x="0" y="4059550"/>
                </a:lnTo>
                <a:lnTo>
                  <a:pt x="0" y="0"/>
                </a:lnTo>
                <a:close/>
              </a:path>
            </a:pathLst>
          </a:custGeom>
          <a:blipFill>
            <a:blip r:embed="rId4"/>
            <a:stretch>
              <a:fillRect l="0" t="0" r="0" b="0"/>
            </a:stretch>
          </a:blipFill>
        </p:spPr>
      </p:sp>
      <p:sp>
        <p:nvSpPr>
          <p:cNvPr name="Freeform 5" id="5"/>
          <p:cNvSpPr/>
          <p:nvPr/>
        </p:nvSpPr>
        <p:spPr>
          <a:xfrm flipH="false" flipV="false" rot="0">
            <a:off x="5572225" y="1774122"/>
            <a:ext cx="6872288" cy="569114"/>
          </a:xfrm>
          <a:custGeom>
            <a:avLst/>
            <a:gdLst/>
            <a:ahLst/>
            <a:cxnLst/>
            <a:rect r="r" b="b" t="t" l="l"/>
            <a:pathLst>
              <a:path h="569114" w="6872288">
                <a:moveTo>
                  <a:pt x="0" y="0"/>
                </a:moveTo>
                <a:lnTo>
                  <a:pt x="6872288" y="0"/>
                </a:lnTo>
                <a:lnTo>
                  <a:pt x="6872288" y="569114"/>
                </a:lnTo>
                <a:lnTo>
                  <a:pt x="0" y="56911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0000964" y="3252306"/>
            <a:ext cx="5180833" cy="4382648"/>
          </a:xfrm>
          <a:custGeom>
            <a:avLst/>
            <a:gdLst/>
            <a:ahLst/>
            <a:cxnLst/>
            <a:rect r="r" b="b" t="t" l="l"/>
            <a:pathLst>
              <a:path h="4382648" w="5180833">
                <a:moveTo>
                  <a:pt x="0" y="0"/>
                </a:moveTo>
                <a:lnTo>
                  <a:pt x="5180833" y="0"/>
                </a:lnTo>
                <a:lnTo>
                  <a:pt x="5180833" y="4382648"/>
                </a:lnTo>
                <a:lnTo>
                  <a:pt x="0" y="43826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7" id="7"/>
          <p:cNvGrpSpPr/>
          <p:nvPr/>
        </p:nvGrpSpPr>
        <p:grpSpPr>
          <a:xfrm rot="0">
            <a:off x="12225528" y="7267194"/>
            <a:ext cx="3776472" cy="537210"/>
            <a:chOff x="0" y="0"/>
            <a:chExt cx="3356864" cy="477520"/>
          </a:xfrm>
        </p:grpSpPr>
        <p:sp>
          <p:nvSpPr>
            <p:cNvPr name="Freeform 8" id="8"/>
            <p:cNvSpPr/>
            <p:nvPr/>
          </p:nvSpPr>
          <p:spPr>
            <a:xfrm flipH="false" flipV="false" rot="0">
              <a:off x="0" y="0"/>
              <a:ext cx="3356864" cy="477520"/>
            </a:xfrm>
            <a:custGeom>
              <a:avLst/>
              <a:gdLst/>
              <a:ahLst/>
              <a:cxnLst/>
              <a:rect r="r" b="b" t="t" l="l"/>
              <a:pathLst>
                <a:path h="477520" w="3356864">
                  <a:moveTo>
                    <a:pt x="0" y="0"/>
                  </a:moveTo>
                  <a:lnTo>
                    <a:pt x="0" y="477520"/>
                  </a:lnTo>
                  <a:lnTo>
                    <a:pt x="3356864" y="477520"/>
                  </a:lnTo>
                  <a:lnTo>
                    <a:pt x="3356864" y="367919"/>
                  </a:lnTo>
                  <a:lnTo>
                    <a:pt x="75692" y="367919"/>
                  </a:lnTo>
                  <a:lnTo>
                    <a:pt x="75692" y="41529"/>
                  </a:lnTo>
                  <a:lnTo>
                    <a:pt x="3356864" y="41529"/>
                  </a:lnTo>
                  <a:lnTo>
                    <a:pt x="3356864" y="0"/>
                  </a:lnTo>
                  <a:close/>
                </a:path>
              </a:pathLst>
            </a:custGeom>
            <a:blipFill>
              <a:blip r:embed="rId9"/>
              <a:stretch>
                <a:fillRect l="0" t="0" r="0" b="0"/>
              </a:stretch>
            </a:blipFill>
          </p:spPr>
        </p:sp>
      </p:grpSp>
      <p:grpSp>
        <p:nvGrpSpPr>
          <p:cNvPr name="Group 9" id="9"/>
          <p:cNvGrpSpPr/>
          <p:nvPr/>
        </p:nvGrpSpPr>
        <p:grpSpPr>
          <a:xfrm rot="0">
            <a:off x="12243816" y="7269480"/>
            <a:ext cx="1488186" cy="595503"/>
            <a:chOff x="0" y="0"/>
            <a:chExt cx="1322832" cy="529336"/>
          </a:xfrm>
        </p:grpSpPr>
        <p:sp>
          <p:nvSpPr>
            <p:cNvPr name="Freeform 10" id="10"/>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5887"/>
                  </a:lnTo>
                  <a:lnTo>
                    <a:pt x="59436" y="365887"/>
                  </a:lnTo>
                  <a:lnTo>
                    <a:pt x="59436" y="39497"/>
                  </a:lnTo>
                  <a:lnTo>
                    <a:pt x="1322832" y="39497"/>
                  </a:lnTo>
                  <a:lnTo>
                    <a:pt x="1322832" y="0"/>
                  </a:lnTo>
                  <a:close/>
                </a:path>
              </a:pathLst>
            </a:custGeom>
            <a:blipFill>
              <a:blip r:embed="rId10"/>
              <a:stretch>
                <a:fillRect l="0" t="0" r="0" b="0"/>
              </a:stretch>
            </a:blipFill>
          </p:spPr>
        </p:sp>
      </p:grpSp>
      <p:sp>
        <p:nvSpPr>
          <p:cNvPr name="Freeform 11" id="11"/>
          <p:cNvSpPr/>
          <p:nvPr/>
        </p:nvSpPr>
        <p:spPr>
          <a:xfrm flipH="false" flipV="false" rot="0">
            <a:off x="12201139" y="7211473"/>
            <a:ext cx="3896101" cy="633894"/>
          </a:xfrm>
          <a:custGeom>
            <a:avLst/>
            <a:gdLst/>
            <a:ahLst/>
            <a:cxnLst/>
            <a:rect r="r" b="b" t="t" l="l"/>
            <a:pathLst>
              <a:path h="633894" w="3896101">
                <a:moveTo>
                  <a:pt x="0" y="0"/>
                </a:moveTo>
                <a:lnTo>
                  <a:pt x="3896101" y="0"/>
                </a:lnTo>
                <a:lnTo>
                  <a:pt x="3896101" y="633893"/>
                </a:lnTo>
                <a:lnTo>
                  <a:pt x="0" y="63389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2" id="12"/>
          <p:cNvSpPr txBox="true"/>
          <p:nvPr/>
        </p:nvSpPr>
        <p:spPr>
          <a:xfrm rot="0">
            <a:off x="3601979" y="3672678"/>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3" id="13"/>
          <p:cNvSpPr txBox="true"/>
          <p:nvPr/>
        </p:nvSpPr>
        <p:spPr>
          <a:xfrm rot="0">
            <a:off x="3601979" y="4907118"/>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4" id="14"/>
          <p:cNvSpPr txBox="true"/>
          <p:nvPr/>
        </p:nvSpPr>
        <p:spPr>
          <a:xfrm rot="0">
            <a:off x="3601979" y="6141558"/>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5" id="15"/>
          <p:cNvSpPr txBox="true"/>
          <p:nvPr/>
        </p:nvSpPr>
        <p:spPr>
          <a:xfrm rot="0">
            <a:off x="4030604" y="3309556"/>
            <a:ext cx="5659079" cy="374332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 </a:t>
            </a:r>
          </a:p>
          <a:p>
            <a:pPr algn="l">
              <a:lnSpc>
                <a:spcPts val="3240"/>
              </a:lnSpc>
            </a:pPr>
            <a:r>
              <a:rPr lang="en-US" sz="2700">
                <a:solidFill>
                  <a:srgbClr val="000000"/>
                </a:solidFill>
                <a:latin typeface="Calibri (MS)"/>
                <a:ea typeface="Calibri (MS)"/>
                <a:cs typeface="Calibri (MS)"/>
                <a:sym typeface="Calibri (MS)"/>
              </a:rPr>
              <a:t>Nesil; bir kimsenin zürriyeti, evlat ve torunları, soyu, sülalesi demektir. Neslin devamı ve sağlıklı bir toplum için aile önemlidir. Ebeveynler, çocukların yetişmesi ve terbiyelerinden sorumludur. </a:t>
            </a:r>
          </a:p>
        </p:txBody>
      </p:sp>
      <p:sp>
        <p:nvSpPr>
          <p:cNvPr name="TextBox 16" id="16"/>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7" id="17"/>
          <p:cNvSpPr txBox="true"/>
          <p:nvPr/>
        </p:nvSpPr>
        <p:spPr>
          <a:xfrm rot="0">
            <a:off x="15213330" y="14549"/>
            <a:ext cx="430554"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21 </a:t>
            </a:r>
          </a:p>
        </p:txBody>
      </p:sp>
      <p:sp>
        <p:nvSpPr>
          <p:cNvPr name="TextBox 18" id="18"/>
          <p:cNvSpPr txBox="true"/>
          <p:nvPr/>
        </p:nvSpPr>
        <p:spPr>
          <a:xfrm rot="0">
            <a:off x="7723637" y="1719610"/>
            <a:ext cx="2723840" cy="550302"/>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 Neslin Korunması </a:t>
            </a:r>
          </a:p>
        </p:txBody>
      </p:sp>
      <p:sp>
        <p:nvSpPr>
          <p:cNvPr name="TextBox 19" id="19"/>
          <p:cNvSpPr txBox="true"/>
          <p:nvPr/>
        </p:nvSpPr>
        <p:spPr>
          <a:xfrm rot="0">
            <a:off x="12448413" y="7322401"/>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3.5 </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572225" y="1774122"/>
            <a:ext cx="6872288" cy="569114"/>
          </a:xfrm>
          <a:custGeom>
            <a:avLst/>
            <a:gdLst/>
            <a:ahLst/>
            <a:cxnLst/>
            <a:rect r="r" b="b" t="t" l="l"/>
            <a:pathLst>
              <a:path h="569114" w="6872288">
                <a:moveTo>
                  <a:pt x="0" y="0"/>
                </a:moveTo>
                <a:lnTo>
                  <a:pt x="6872288" y="0"/>
                </a:lnTo>
                <a:lnTo>
                  <a:pt x="6872288" y="569114"/>
                </a:lnTo>
                <a:lnTo>
                  <a:pt x="0" y="5691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0589324" y="3415284"/>
            <a:ext cx="4387405" cy="4073466"/>
          </a:xfrm>
          <a:custGeom>
            <a:avLst/>
            <a:gdLst/>
            <a:ahLst/>
            <a:cxnLst/>
            <a:rect r="r" b="b" t="t" l="l"/>
            <a:pathLst>
              <a:path h="4073466" w="4387405">
                <a:moveTo>
                  <a:pt x="0" y="0"/>
                </a:moveTo>
                <a:lnTo>
                  <a:pt x="4387405" y="0"/>
                </a:lnTo>
                <a:lnTo>
                  <a:pt x="4387405" y="4073466"/>
                </a:lnTo>
                <a:lnTo>
                  <a:pt x="0" y="4073466"/>
                </a:lnTo>
                <a:lnTo>
                  <a:pt x="0" y="0"/>
                </a:lnTo>
                <a:close/>
              </a:path>
            </a:pathLst>
          </a:custGeom>
          <a:blipFill>
            <a:blip r:embed="rId6"/>
            <a:stretch>
              <a:fillRect l="0" t="0" r="0" b="0"/>
            </a:stretch>
          </a:blipFill>
        </p:spPr>
      </p:sp>
      <p:sp>
        <p:nvSpPr>
          <p:cNvPr name="Freeform 5" id="5"/>
          <p:cNvSpPr/>
          <p:nvPr/>
        </p:nvSpPr>
        <p:spPr>
          <a:xfrm flipH="false" flipV="false" rot="0">
            <a:off x="10433018" y="3252306"/>
            <a:ext cx="4658297" cy="4382648"/>
          </a:xfrm>
          <a:custGeom>
            <a:avLst/>
            <a:gdLst/>
            <a:ahLst/>
            <a:cxnLst/>
            <a:rect r="r" b="b" t="t" l="l"/>
            <a:pathLst>
              <a:path h="4382648" w="4658297">
                <a:moveTo>
                  <a:pt x="0" y="0"/>
                </a:moveTo>
                <a:lnTo>
                  <a:pt x="4658297" y="0"/>
                </a:lnTo>
                <a:lnTo>
                  <a:pt x="4658297" y="4382648"/>
                </a:lnTo>
                <a:lnTo>
                  <a:pt x="0" y="43826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6" id="6"/>
          <p:cNvSpPr txBox="true"/>
          <p:nvPr/>
        </p:nvSpPr>
        <p:spPr>
          <a:xfrm rot="0">
            <a:off x="3772657" y="3936711"/>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7" id="7"/>
          <p:cNvSpPr txBox="true"/>
          <p:nvPr/>
        </p:nvSpPr>
        <p:spPr>
          <a:xfrm rot="0">
            <a:off x="3772657" y="5582631"/>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8" id="8"/>
          <p:cNvSpPr txBox="true"/>
          <p:nvPr/>
        </p:nvSpPr>
        <p:spPr>
          <a:xfrm rot="0">
            <a:off x="4201282" y="3985069"/>
            <a:ext cx="5756662" cy="292036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İnanç, ibadet ve ahlak gibi konularda sorumlu olabilmenin ön şartı akıl sahibi olmaktır. İslam; aklı engelleyen, beyin ve sinir sistemini etkileyerek bireyi iradesiz kılan unsurları yasaklar. </a:t>
            </a:r>
          </a:p>
        </p:txBody>
      </p:sp>
      <p:sp>
        <p:nvSpPr>
          <p:cNvPr name="TextBox 9" id="9"/>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0" id="10"/>
          <p:cNvSpPr txBox="true"/>
          <p:nvPr/>
        </p:nvSpPr>
        <p:spPr>
          <a:xfrm rot="0">
            <a:off x="15168753" y="14549"/>
            <a:ext cx="476017"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22 </a:t>
            </a:r>
          </a:p>
        </p:txBody>
      </p:sp>
      <p:sp>
        <p:nvSpPr>
          <p:cNvPr name="TextBox 11" id="11"/>
          <p:cNvSpPr txBox="true"/>
          <p:nvPr/>
        </p:nvSpPr>
        <p:spPr>
          <a:xfrm rot="0">
            <a:off x="7803647" y="1719610"/>
            <a:ext cx="2559448" cy="550302"/>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 Aklın Korunması </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709785" y="3850381"/>
            <a:ext cx="5567367" cy="3887914"/>
          </a:xfrm>
          <a:custGeom>
            <a:avLst/>
            <a:gdLst/>
            <a:ahLst/>
            <a:cxnLst/>
            <a:rect r="r" b="b" t="t" l="l"/>
            <a:pathLst>
              <a:path h="3887914" w="5567367">
                <a:moveTo>
                  <a:pt x="0" y="0"/>
                </a:moveTo>
                <a:lnTo>
                  <a:pt x="5567367" y="0"/>
                </a:lnTo>
                <a:lnTo>
                  <a:pt x="5567367" y="3887915"/>
                </a:lnTo>
                <a:lnTo>
                  <a:pt x="0" y="3887915"/>
                </a:lnTo>
                <a:lnTo>
                  <a:pt x="0" y="0"/>
                </a:lnTo>
                <a:close/>
              </a:path>
            </a:pathLst>
          </a:custGeom>
          <a:blipFill>
            <a:blip r:embed="rId4"/>
            <a:stretch>
              <a:fillRect l="0" t="0" r="0" b="0"/>
            </a:stretch>
          </a:blipFill>
        </p:spPr>
      </p:sp>
      <p:sp>
        <p:nvSpPr>
          <p:cNvPr name="Freeform 4" id="4"/>
          <p:cNvSpPr/>
          <p:nvPr/>
        </p:nvSpPr>
        <p:spPr>
          <a:xfrm flipH="false" flipV="false" rot="0">
            <a:off x="10114593" y="605404"/>
            <a:ext cx="5996935" cy="327084"/>
          </a:xfrm>
          <a:custGeom>
            <a:avLst/>
            <a:gdLst/>
            <a:ahLst/>
            <a:cxnLst/>
            <a:rect r="r" b="b" t="t" l="l"/>
            <a:pathLst>
              <a:path h="327084" w="5996935">
                <a:moveTo>
                  <a:pt x="0" y="0"/>
                </a:moveTo>
                <a:lnTo>
                  <a:pt x="5996935" y="0"/>
                </a:lnTo>
                <a:lnTo>
                  <a:pt x="5996935" y="327084"/>
                </a:lnTo>
                <a:lnTo>
                  <a:pt x="0" y="3270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9893994" y="4080696"/>
            <a:ext cx="5190749" cy="3439101"/>
          </a:xfrm>
          <a:custGeom>
            <a:avLst/>
            <a:gdLst/>
            <a:ahLst/>
            <a:cxnLst/>
            <a:rect r="r" b="b" t="t" l="l"/>
            <a:pathLst>
              <a:path h="3439101" w="5190749">
                <a:moveTo>
                  <a:pt x="0" y="0"/>
                </a:moveTo>
                <a:lnTo>
                  <a:pt x="5190749" y="0"/>
                </a:lnTo>
                <a:lnTo>
                  <a:pt x="5190749" y="3439101"/>
                </a:lnTo>
                <a:lnTo>
                  <a:pt x="0" y="3439101"/>
                </a:lnTo>
                <a:lnTo>
                  <a:pt x="0" y="0"/>
                </a:lnTo>
                <a:close/>
              </a:path>
            </a:pathLst>
          </a:custGeom>
          <a:blipFill>
            <a:blip r:embed="rId7"/>
            <a:stretch>
              <a:fillRect l="0" t="0" r="0" b="0"/>
            </a:stretch>
          </a:blipFill>
        </p:spPr>
      </p:sp>
      <p:grpSp>
        <p:nvGrpSpPr>
          <p:cNvPr name="Group 6" id="6"/>
          <p:cNvGrpSpPr/>
          <p:nvPr/>
        </p:nvGrpSpPr>
        <p:grpSpPr>
          <a:xfrm rot="0">
            <a:off x="12352401" y="7374636"/>
            <a:ext cx="3649599" cy="537210"/>
            <a:chOff x="0" y="0"/>
            <a:chExt cx="3244088" cy="477520"/>
          </a:xfrm>
        </p:grpSpPr>
        <p:sp>
          <p:nvSpPr>
            <p:cNvPr name="Freeform 7" id="7"/>
            <p:cNvSpPr/>
            <p:nvPr/>
          </p:nvSpPr>
          <p:spPr>
            <a:xfrm flipH="false" flipV="false" rot="0">
              <a:off x="0" y="0"/>
              <a:ext cx="3244088" cy="477520"/>
            </a:xfrm>
            <a:custGeom>
              <a:avLst/>
              <a:gdLst/>
              <a:ahLst/>
              <a:cxnLst/>
              <a:rect r="r" b="b" t="t" l="l"/>
              <a:pathLst>
                <a:path h="477520" w="3244088">
                  <a:moveTo>
                    <a:pt x="0" y="0"/>
                  </a:moveTo>
                  <a:lnTo>
                    <a:pt x="0" y="477520"/>
                  </a:lnTo>
                  <a:lnTo>
                    <a:pt x="3244088" y="477520"/>
                  </a:lnTo>
                  <a:lnTo>
                    <a:pt x="3244088" y="368427"/>
                  </a:lnTo>
                  <a:lnTo>
                    <a:pt x="75565" y="368427"/>
                  </a:lnTo>
                  <a:lnTo>
                    <a:pt x="75565" y="42037"/>
                  </a:lnTo>
                  <a:lnTo>
                    <a:pt x="3244088" y="42037"/>
                  </a:lnTo>
                  <a:lnTo>
                    <a:pt x="3244088" y="0"/>
                  </a:lnTo>
                  <a:close/>
                </a:path>
              </a:pathLst>
            </a:custGeom>
            <a:blipFill>
              <a:blip r:embed="rId8"/>
              <a:stretch>
                <a:fillRect l="0" t="0" r="0" b="0"/>
              </a:stretch>
            </a:blipFill>
          </p:spPr>
        </p:sp>
      </p:grpSp>
      <p:grpSp>
        <p:nvGrpSpPr>
          <p:cNvPr name="Group 8" id="8"/>
          <p:cNvGrpSpPr/>
          <p:nvPr/>
        </p:nvGrpSpPr>
        <p:grpSpPr>
          <a:xfrm rot="0">
            <a:off x="12370689" y="7376922"/>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395"/>
                  </a:lnTo>
                  <a:lnTo>
                    <a:pt x="59309" y="366395"/>
                  </a:lnTo>
                  <a:lnTo>
                    <a:pt x="59309" y="40005"/>
                  </a:lnTo>
                  <a:lnTo>
                    <a:pt x="1322832" y="40005"/>
                  </a:lnTo>
                  <a:lnTo>
                    <a:pt x="1322832" y="0"/>
                  </a:lnTo>
                  <a:close/>
                </a:path>
              </a:pathLst>
            </a:custGeom>
            <a:blipFill>
              <a:blip r:embed="rId9"/>
              <a:stretch>
                <a:fillRect l="0" t="0" r="0" b="0"/>
              </a:stretch>
            </a:blipFill>
          </p:spPr>
        </p:sp>
      </p:grpSp>
      <p:sp>
        <p:nvSpPr>
          <p:cNvPr name="Freeform 10" id="10"/>
          <p:cNvSpPr/>
          <p:nvPr/>
        </p:nvSpPr>
        <p:spPr>
          <a:xfrm flipH="false" flipV="false" rot="0">
            <a:off x="5572225" y="1774122"/>
            <a:ext cx="6872288" cy="569114"/>
          </a:xfrm>
          <a:custGeom>
            <a:avLst/>
            <a:gdLst/>
            <a:ahLst/>
            <a:cxnLst/>
            <a:rect r="r" b="b" t="t" l="l"/>
            <a:pathLst>
              <a:path h="569114" w="6872288">
                <a:moveTo>
                  <a:pt x="0" y="0"/>
                </a:moveTo>
                <a:lnTo>
                  <a:pt x="6872288" y="0"/>
                </a:lnTo>
                <a:lnTo>
                  <a:pt x="6872288" y="569114"/>
                </a:lnTo>
                <a:lnTo>
                  <a:pt x="0" y="56911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12327641" y="7319486"/>
            <a:ext cx="3769614" cy="633894"/>
          </a:xfrm>
          <a:custGeom>
            <a:avLst/>
            <a:gdLst/>
            <a:ahLst/>
            <a:cxnLst/>
            <a:rect r="r" b="b" t="t" l="l"/>
            <a:pathLst>
              <a:path h="633894" w="3769614">
                <a:moveTo>
                  <a:pt x="0" y="0"/>
                </a:moveTo>
                <a:lnTo>
                  <a:pt x="3769614" y="0"/>
                </a:lnTo>
                <a:lnTo>
                  <a:pt x="3769614" y="633894"/>
                </a:lnTo>
                <a:lnTo>
                  <a:pt x="0" y="63389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2" id="12"/>
          <p:cNvSpPr txBox="true"/>
          <p:nvPr/>
        </p:nvSpPr>
        <p:spPr>
          <a:xfrm rot="0">
            <a:off x="3601979" y="6005170"/>
            <a:ext cx="122415" cy="1551189"/>
          </a:xfrm>
          <a:prstGeom prst="rect">
            <a:avLst/>
          </a:prstGeom>
        </p:spPr>
        <p:txBody>
          <a:bodyPr anchor="t" rtlCol="false" tIns="0" lIns="0" bIns="0" rIns="0">
            <a:spAutoFit/>
          </a:bodyPr>
          <a:lstStyle/>
          <a:p>
            <a:pPr algn="just">
              <a:lnSpc>
                <a:spcPts val="6480"/>
              </a:lnSpc>
            </a:pPr>
            <a:r>
              <a:rPr lang="en-US" sz="2700">
                <a:solidFill>
                  <a:srgbClr val="000000"/>
                </a:solidFill>
                <a:latin typeface="Arial"/>
                <a:ea typeface="Arial"/>
                <a:cs typeface="Arial"/>
                <a:sym typeface="Arial"/>
              </a:rPr>
              <a:t>• •</a:t>
            </a:r>
          </a:p>
        </p:txBody>
      </p:sp>
      <p:sp>
        <p:nvSpPr>
          <p:cNvPr name="TextBox 13" id="13"/>
          <p:cNvSpPr txBox="true"/>
          <p:nvPr/>
        </p:nvSpPr>
        <p:spPr>
          <a:xfrm rot="0">
            <a:off x="4030604" y="6310689"/>
            <a:ext cx="5295490" cy="168592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Kazanç, helal yoldan elde edilmelidir. İslam; hırsızlık, kumar, faiz ve rüşveti yasaklar. </a:t>
            </a:r>
          </a:p>
        </p:txBody>
      </p:sp>
      <p:sp>
        <p:nvSpPr>
          <p:cNvPr name="TextBox 14" id="14"/>
          <p:cNvSpPr txBox="true"/>
          <p:nvPr/>
        </p:nvSpPr>
        <p:spPr>
          <a:xfrm rot="0">
            <a:off x="3601979" y="3429224"/>
            <a:ext cx="122415" cy="423429"/>
          </a:xfrm>
          <a:prstGeom prst="rect">
            <a:avLst/>
          </a:prstGeom>
        </p:spPr>
        <p:txBody>
          <a:bodyPr anchor="t" rtlCol="false" tIns="0" lIns="0" bIns="0" rIns="0">
            <a:spAutoFit/>
          </a:bodyPr>
          <a:lstStyle/>
          <a:p>
            <a:pPr algn="l">
              <a:lnSpc>
                <a:spcPts val="3240"/>
              </a:lnSpc>
            </a:pPr>
            <a:r>
              <a:rPr lang="en-US" sz="2700">
                <a:solidFill>
                  <a:srgbClr val="000000"/>
                </a:solidFill>
                <a:latin typeface="Arial"/>
                <a:ea typeface="Arial"/>
                <a:cs typeface="Arial"/>
                <a:sym typeface="Arial"/>
              </a:rPr>
              <a:t>•</a:t>
            </a:r>
          </a:p>
        </p:txBody>
      </p:sp>
      <p:sp>
        <p:nvSpPr>
          <p:cNvPr name="TextBox 15" id="15"/>
          <p:cNvSpPr txBox="true"/>
          <p:nvPr/>
        </p:nvSpPr>
        <p:spPr>
          <a:xfrm rot="0">
            <a:off x="4030604" y="3429957"/>
            <a:ext cx="5528277" cy="2509356"/>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Malın korunması, her insan için geçerli bir haktır. Hiç kimse başkasının malını, mülkünü ya da kazancını zorla alamaz ve izinsiz </a:t>
            </a:r>
          </a:p>
          <a:p>
            <a:pPr algn="just">
              <a:lnSpc>
                <a:spcPts val="3784"/>
              </a:lnSpc>
            </a:pPr>
            <a:r>
              <a:rPr lang="en-US" sz="2703">
                <a:solidFill>
                  <a:srgbClr val="000000"/>
                </a:solidFill>
                <a:latin typeface="Calibri (MS)"/>
                <a:ea typeface="Calibri (MS)"/>
                <a:cs typeface="Calibri (MS)"/>
                <a:sym typeface="Calibri (MS)"/>
              </a:rPr>
              <a:t>bir</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şekilde</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kullanamaz.</a:t>
            </a:r>
          </a:p>
        </p:txBody>
      </p:sp>
      <p:sp>
        <p:nvSpPr>
          <p:cNvPr name="TextBox 16" id="16"/>
          <p:cNvSpPr txBox="true"/>
          <p:nvPr/>
        </p:nvSpPr>
        <p:spPr>
          <a:xfrm rot="0">
            <a:off x="3601979" y="4663664"/>
            <a:ext cx="122415" cy="423429"/>
          </a:xfrm>
          <a:prstGeom prst="rect">
            <a:avLst/>
          </a:prstGeom>
        </p:spPr>
        <p:txBody>
          <a:bodyPr anchor="t" rtlCol="false" tIns="0" lIns="0" bIns="0" rIns="0">
            <a:spAutoFit/>
          </a:bodyPr>
          <a:lstStyle/>
          <a:p>
            <a:pPr algn="l">
              <a:lnSpc>
                <a:spcPts val="3240"/>
              </a:lnSpc>
            </a:pPr>
            <a:r>
              <a:rPr lang="en-US" sz="2700">
                <a:solidFill>
                  <a:srgbClr val="000000"/>
                </a:solidFill>
                <a:latin typeface="Arial"/>
                <a:ea typeface="Arial"/>
                <a:cs typeface="Arial"/>
                <a:sym typeface="Arial"/>
              </a:rPr>
              <a:t>•</a:t>
            </a:r>
          </a:p>
        </p:txBody>
      </p:sp>
      <p:sp>
        <p:nvSpPr>
          <p:cNvPr name="TextBox 17" id="17"/>
          <p:cNvSpPr txBox="true"/>
          <p:nvPr/>
        </p:nvSpPr>
        <p:spPr>
          <a:xfrm rot="0">
            <a:off x="7753355" y="1745070"/>
            <a:ext cx="2639744" cy="522570"/>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 Malın Korunması </a:t>
            </a:r>
          </a:p>
        </p:txBody>
      </p:sp>
      <p:sp>
        <p:nvSpPr>
          <p:cNvPr name="TextBox 18" id="18"/>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9" id="19"/>
          <p:cNvSpPr txBox="true"/>
          <p:nvPr/>
        </p:nvSpPr>
        <p:spPr>
          <a:xfrm rot="0">
            <a:off x="15171039" y="14549"/>
            <a:ext cx="473688"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23 </a:t>
            </a:r>
          </a:p>
        </p:txBody>
      </p:sp>
      <p:sp>
        <p:nvSpPr>
          <p:cNvPr name="TextBox 20" id="20"/>
          <p:cNvSpPr txBox="true"/>
          <p:nvPr/>
        </p:nvSpPr>
        <p:spPr>
          <a:xfrm rot="0">
            <a:off x="12575286" y="7430600"/>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3.6 </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709785" y="3739325"/>
            <a:ext cx="5507931" cy="3846581"/>
          </a:xfrm>
          <a:custGeom>
            <a:avLst/>
            <a:gdLst/>
            <a:ahLst/>
            <a:cxnLst/>
            <a:rect r="r" b="b" t="t" l="l"/>
            <a:pathLst>
              <a:path h="3846581" w="5507931">
                <a:moveTo>
                  <a:pt x="0" y="0"/>
                </a:moveTo>
                <a:lnTo>
                  <a:pt x="5507931" y="0"/>
                </a:lnTo>
                <a:lnTo>
                  <a:pt x="5507931" y="3846580"/>
                </a:lnTo>
                <a:lnTo>
                  <a:pt x="0" y="3846580"/>
                </a:lnTo>
                <a:lnTo>
                  <a:pt x="0" y="0"/>
                </a:lnTo>
                <a:close/>
              </a:path>
            </a:pathLst>
          </a:custGeom>
          <a:blipFill>
            <a:blip r:embed="rId4"/>
            <a:stretch>
              <a:fillRect l="0" t="0" r="0" b="0"/>
            </a:stretch>
          </a:blipFill>
        </p:spPr>
      </p:sp>
      <p:sp>
        <p:nvSpPr>
          <p:cNvPr name="Freeform 4" id="4"/>
          <p:cNvSpPr/>
          <p:nvPr/>
        </p:nvSpPr>
        <p:spPr>
          <a:xfrm flipH="false" flipV="false" rot="0">
            <a:off x="10114593" y="605404"/>
            <a:ext cx="5982648" cy="327084"/>
          </a:xfrm>
          <a:custGeom>
            <a:avLst/>
            <a:gdLst/>
            <a:ahLst/>
            <a:cxnLst/>
            <a:rect r="r" b="b" t="t" l="l"/>
            <a:pathLst>
              <a:path h="327084" w="5982648">
                <a:moveTo>
                  <a:pt x="0" y="0"/>
                </a:moveTo>
                <a:lnTo>
                  <a:pt x="5982647" y="0"/>
                </a:lnTo>
                <a:lnTo>
                  <a:pt x="5982647" y="327084"/>
                </a:lnTo>
                <a:lnTo>
                  <a:pt x="0" y="3270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9873620" y="3937821"/>
            <a:ext cx="5210937" cy="3473963"/>
          </a:xfrm>
          <a:custGeom>
            <a:avLst/>
            <a:gdLst/>
            <a:ahLst/>
            <a:cxnLst/>
            <a:rect r="r" b="b" t="t" l="l"/>
            <a:pathLst>
              <a:path h="3473963" w="5210937">
                <a:moveTo>
                  <a:pt x="0" y="0"/>
                </a:moveTo>
                <a:lnTo>
                  <a:pt x="5210937" y="0"/>
                </a:lnTo>
                <a:lnTo>
                  <a:pt x="5210937" y="3473963"/>
                </a:lnTo>
                <a:lnTo>
                  <a:pt x="0" y="3473963"/>
                </a:lnTo>
                <a:lnTo>
                  <a:pt x="0" y="0"/>
                </a:lnTo>
                <a:close/>
              </a:path>
            </a:pathLst>
          </a:custGeom>
          <a:blipFill>
            <a:blip r:embed="rId7"/>
            <a:stretch>
              <a:fillRect l="0" t="0" r="0" b="0"/>
            </a:stretch>
          </a:blipFill>
        </p:spPr>
      </p:sp>
      <p:grpSp>
        <p:nvGrpSpPr>
          <p:cNvPr name="Group 6" id="6"/>
          <p:cNvGrpSpPr/>
          <p:nvPr/>
        </p:nvGrpSpPr>
        <p:grpSpPr>
          <a:xfrm rot="0">
            <a:off x="12246102" y="7132320"/>
            <a:ext cx="3755898" cy="537210"/>
            <a:chOff x="0" y="0"/>
            <a:chExt cx="3338576" cy="477520"/>
          </a:xfrm>
        </p:grpSpPr>
        <p:sp>
          <p:nvSpPr>
            <p:cNvPr name="Freeform 7" id="7"/>
            <p:cNvSpPr/>
            <p:nvPr/>
          </p:nvSpPr>
          <p:spPr>
            <a:xfrm flipH="false" flipV="false" rot="0">
              <a:off x="0" y="0"/>
              <a:ext cx="3338576" cy="477520"/>
            </a:xfrm>
            <a:custGeom>
              <a:avLst/>
              <a:gdLst/>
              <a:ahLst/>
              <a:cxnLst/>
              <a:rect r="r" b="b" t="t" l="l"/>
              <a:pathLst>
                <a:path h="477520" w="3338576">
                  <a:moveTo>
                    <a:pt x="0" y="0"/>
                  </a:moveTo>
                  <a:lnTo>
                    <a:pt x="0" y="477520"/>
                  </a:lnTo>
                  <a:lnTo>
                    <a:pt x="3338576" y="477520"/>
                  </a:lnTo>
                  <a:lnTo>
                    <a:pt x="3338576" y="368427"/>
                  </a:lnTo>
                  <a:lnTo>
                    <a:pt x="75565" y="368427"/>
                  </a:lnTo>
                  <a:lnTo>
                    <a:pt x="75565" y="42037"/>
                  </a:lnTo>
                  <a:lnTo>
                    <a:pt x="3338576" y="42037"/>
                  </a:lnTo>
                  <a:lnTo>
                    <a:pt x="3338576" y="0"/>
                  </a:lnTo>
                  <a:close/>
                </a:path>
              </a:pathLst>
            </a:custGeom>
            <a:blipFill>
              <a:blip r:embed="rId8"/>
              <a:stretch>
                <a:fillRect l="0" t="0" r="0" b="0"/>
              </a:stretch>
            </a:blipFill>
          </p:spPr>
        </p:sp>
      </p:grpSp>
      <p:grpSp>
        <p:nvGrpSpPr>
          <p:cNvPr name="Group 8" id="8"/>
          <p:cNvGrpSpPr/>
          <p:nvPr/>
        </p:nvGrpSpPr>
        <p:grpSpPr>
          <a:xfrm rot="0">
            <a:off x="12264390" y="7134606"/>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395"/>
                  </a:lnTo>
                  <a:lnTo>
                    <a:pt x="59309" y="366395"/>
                  </a:lnTo>
                  <a:lnTo>
                    <a:pt x="59309" y="40005"/>
                  </a:lnTo>
                  <a:lnTo>
                    <a:pt x="1322832" y="40005"/>
                  </a:lnTo>
                  <a:lnTo>
                    <a:pt x="1322832" y="0"/>
                  </a:lnTo>
                  <a:close/>
                </a:path>
              </a:pathLst>
            </a:custGeom>
            <a:blipFill>
              <a:blip r:embed="rId9"/>
              <a:stretch>
                <a:fillRect l="0" t="0" r="0" b="0"/>
              </a:stretch>
            </a:blipFill>
          </p:spPr>
        </p:sp>
      </p:grpSp>
      <p:sp>
        <p:nvSpPr>
          <p:cNvPr name="Freeform 10" id="10"/>
          <p:cNvSpPr/>
          <p:nvPr/>
        </p:nvSpPr>
        <p:spPr>
          <a:xfrm flipH="false" flipV="false" rot="0">
            <a:off x="5572225" y="1774122"/>
            <a:ext cx="6872288" cy="569114"/>
          </a:xfrm>
          <a:custGeom>
            <a:avLst/>
            <a:gdLst/>
            <a:ahLst/>
            <a:cxnLst/>
            <a:rect r="r" b="b" t="t" l="l"/>
            <a:pathLst>
              <a:path h="569114" w="6872288">
                <a:moveTo>
                  <a:pt x="0" y="0"/>
                </a:moveTo>
                <a:lnTo>
                  <a:pt x="6872288" y="0"/>
                </a:lnTo>
                <a:lnTo>
                  <a:pt x="6872288" y="569114"/>
                </a:lnTo>
                <a:lnTo>
                  <a:pt x="0" y="56911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12221528" y="7077170"/>
            <a:ext cx="3875727" cy="633693"/>
          </a:xfrm>
          <a:custGeom>
            <a:avLst/>
            <a:gdLst/>
            <a:ahLst/>
            <a:cxnLst/>
            <a:rect r="r" b="b" t="t" l="l"/>
            <a:pathLst>
              <a:path h="633693" w="3875727">
                <a:moveTo>
                  <a:pt x="0" y="0"/>
                </a:moveTo>
                <a:lnTo>
                  <a:pt x="3875727" y="0"/>
                </a:lnTo>
                <a:lnTo>
                  <a:pt x="3875727" y="633694"/>
                </a:lnTo>
                <a:lnTo>
                  <a:pt x="0" y="63369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2" id="12"/>
          <p:cNvSpPr txBox="true"/>
          <p:nvPr/>
        </p:nvSpPr>
        <p:spPr>
          <a:xfrm rot="0">
            <a:off x="3448431" y="3720327"/>
            <a:ext cx="122558" cy="471511"/>
          </a:xfrm>
          <a:prstGeom prst="rect">
            <a:avLst/>
          </a:prstGeom>
        </p:spPr>
        <p:txBody>
          <a:bodyPr anchor="t" rtlCol="false" tIns="0" lIns="0" bIns="0" rIns="0">
            <a:spAutoFit/>
          </a:bodyPr>
          <a:lstStyle/>
          <a:p>
            <a:pPr algn="l">
              <a:lnSpc>
                <a:spcPts val="3784"/>
              </a:lnSpc>
            </a:pPr>
            <a:r>
              <a:rPr lang="en-US" sz="2703">
                <a:solidFill>
                  <a:srgbClr val="000000"/>
                </a:solidFill>
                <a:latin typeface="Arial"/>
                <a:ea typeface="Arial"/>
                <a:cs typeface="Arial"/>
                <a:sym typeface="Arial"/>
              </a:rPr>
              <a:t>•</a:t>
            </a:r>
          </a:p>
        </p:txBody>
      </p:sp>
      <p:sp>
        <p:nvSpPr>
          <p:cNvPr name="TextBox 13" id="13"/>
          <p:cNvSpPr txBox="true"/>
          <p:nvPr/>
        </p:nvSpPr>
        <p:spPr>
          <a:xfrm rot="0">
            <a:off x="3877442" y="3357177"/>
            <a:ext cx="5691268" cy="374371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 </a:t>
            </a:r>
          </a:p>
          <a:p>
            <a:pPr algn="l">
              <a:lnSpc>
                <a:spcPts val="3240"/>
              </a:lnSpc>
            </a:pPr>
            <a:r>
              <a:rPr lang="en-US" sz="2700">
                <a:solidFill>
                  <a:srgbClr val="000000"/>
                </a:solidFill>
                <a:latin typeface="Calibri (MS)"/>
                <a:ea typeface="Calibri (MS)"/>
                <a:cs typeface="Calibri (MS)"/>
                <a:sym typeface="Calibri (MS)"/>
              </a:rPr>
              <a:t>İnancını korumak ve inancına uygun yaşamak Müslümana düşen görevlerdendir. İslam’ın doğru şekilde öğrenilmesi dinin korunması için önemlidir. Dine zarar veren bidat ve hurafeler yasaklanmıştır. </a:t>
            </a:r>
          </a:p>
        </p:txBody>
      </p:sp>
      <p:sp>
        <p:nvSpPr>
          <p:cNvPr name="TextBox 14" id="14"/>
          <p:cNvSpPr txBox="true"/>
          <p:nvPr/>
        </p:nvSpPr>
        <p:spPr>
          <a:xfrm rot="0">
            <a:off x="7787645" y="1745070"/>
            <a:ext cx="2569793" cy="522570"/>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 Dinin Korunması </a:t>
            </a:r>
          </a:p>
        </p:txBody>
      </p:sp>
      <p:sp>
        <p:nvSpPr>
          <p:cNvPr name="TextBox 15" id="15"/>
          <p:cNvSpPr txBox="true"/>
          <p:nvPr/>
        </p:nvSpPr>
        <p:spPr>
          <a:xfrm rot="0">
            <a:off x="3448431" y="4955124"/>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6" id="16"/>
          <p:cNvSpPr txBox="true"/>
          <p:nvPr/>
        </p:nvSpPr>
        <p:spPr>
          <a:xfrm rot="0">
            <a:off x="3448431" y="6189564"/>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7" id="17"/>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8" id="18"/>
          <p:cNvSpPr txBox="true"/>
          <p:nvPr/>
        </p:nvSpPr>
        <p:spPr>
          <a:xfrm rot="0">
            <a:off x="15167610" y="14549"/>
            <a:ext cx="477188"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24 </a:t>
            </a:r>
          </a:p>
        </p:txBody>
      </p:sp>
      <p:sp>
        <p:nvSpPr>
          <p:cNvPr name="TextBox 19" id="19"/>
          <p:cNvSpPr txBox="true"/>
          <p:nvPr/>
        </p:nvSpPr>
        <p:spPr>
          <a:xfrm rot="0">
            <a:off x="12468987" y="7187913"/>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3.7 </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709785" y="3739325"/>
            <a:ext cx="5507931" cy="3846581"/>
          </a:xfrm>
          <a:custGeom>
            <a:avLst/>
            <a:gdLst/>
            <a:ahLst/>
            <a:cxnLst/>
            <a:rect r="r" b="b" t="t" l="l"/>
            <a:pathLst>
              <a:path h="3846581" w="5507931">
                <a:moveTo>
                  <a:pt x="0" y="0"/>
                </a:moveTo>
                <a:lnTo>
                  <a:pt x="5507931" y="0"/>
                </a:lnTo>
                <a:lnTo>
                  <a:pt x="5507931" y="3846580"/>
                </a:lnTo>
                <a:lnTo>
                  <a:pt x="0" y="3846580"/>
                </a:lnTo>
                <a:lnTo>
                  <a:pt x="0" y="0"/>
                </a:lnTo>
                <a:close/>
              </a:path>
            </a:pathLst>
          </a:custGeom>
          <a:blipFill>
            <a:blip r:embed="rId4"/>
            <a:stretch>
              <a:fillRect l="0" t="0" r="0" b="0"/>
            </a:stretch>
          </a:blipFill>
        </p:spPr>
      </p:sp>
      <p:sp>
        <p:nvSpPr>
          <p:cNvPr name="Freeform 4" id="4"/>
          <p:cNvSpPr/>
          <p:nvPr/>
        </p:nvSpPr>
        <p:spPr>
          <a:xfrm flipH="false" flipV="false" rot="0">
            <a:off x="9879706" y="3926591"/>
            <a:ext cx="5204836" cy="3485193"/>
          </a:xfrm>
          <a:custGeom>
            <a:avLst/>
            <a:gdLst/>
            <a:ahLst/>
            <a:cxnLst/>
            <a:rect r="r" b="b" t="t" l="l"/>
            <a:pathLst>
              <a:path h="3485193" w="5204836">
                <a:moveTo>
                  <a:pt x="0" y="0"/>
                </a:moveTo>
                <a:lnTo>
                  <a:pt x="5204836" y="0"/>
                </a:lnTo>
                <a:lnTo>
                  <a:pt x="5204836" y="3485193"/>
                </a:lnTo>
                <a:lnTo>
                  <a:pt x="0" y="3485193"/>
                </a:lnTo>
                <a:lnTo>
                  <a:pt x="0" y="0"/>
                </a:lnTo>
                <a:close/>
              </a:path>
            </a:pathLst>
          </a:custGeom>
          <a:blipFill>
            <a:blip r:embed="rId5"/>
            <a:stretch>
              <a:fillRect l="0" t="0" r="0" b="0"/>
            </a:stretch>
          </a:blipFill>
        </p:spPr>
      </p:sp>
      <p:grpSp>
        <p:nvGrpSpPr>
          <p:cNvPr name="Group 5" id="5"/>
          <p:cNvGrpSpPr/>
          <p:nvPr/>
        </p:nvGrpSpPr>
        <p:grpSpPr>
          <a:xfrm rot="0">
            <a:off x="12307824" y="7158609"/>
            <a:ext cx="3694176" cy="537210"/>
            <a:chOff x="0" y="0"/>
            <a:chExt cx="3283712" cy="477520"/>
          </a:xfrm>
        </p:grpSpPr>
        <p:sp>
          <p:nvSpPr>
            <p:cNvPr name="Freeform 6" id="6"/>
            <p:cNvSpPr/>
            <p:nvPr/>
          </p:nvSpPr>
          <p:spPr>
            <a:xfrm flipH="false" flipV="false" rot="0">
              <a:off x="0" y="0"/>
              <a:ext cx="3283712" cy="477520"/>
            </a:xfrm>
            <a:custGeom>
              <a:avLst/>
              <a:gdLst/>
              <a:ahLst/>
              <a:cxnLst/>
              <a:rect r="r" b="b" t="t" l="l"/>
              <a:pathLst>
                <a:path h="477520" w="3283712">
                  <a:moveTo>
                    <a:pt x="0" y="0"/>
                  </a:moveTo>
                  <a:lnTo>
                    <a:pt x="0" y="477520"/>
                  </a:lnTo>
                  <a:lnTo>
                    <a:pt x="3283712" y="477520"/>
                  </a:lnTo>
                  <a:lnTo>
                    <a:pt x="3283712" y="368427"/>
                  </a:lnTo>
                  <a:lnTo>
                    <a:pt x="75819" y="368427"/>
                  </a:lnTo>
                  <a:lnTo>
                    <a:pt x="75819" y="42037"/>
                  </a:lnTo>
                  <a:lnTo>
                    <a:pt x="3283712" y="42037"/>
                  </a:lnTo>
                  <a:lnTo>
                    <a:pt x="3283712" y="0"/>
                  </a:lnTo>
                  <a:close/>
                </a:path>
              </a:pathLst>
            </a:custGeom>
            <a:blipFill>
              <a:blip r:embed="rId6"/>
              <a:stretch>
                <a:fillRect l="0" t="0" r="0" b="0"/>
              </a:stretch>
            </a:blipFill>
          </p:spPr>
        </p:sp>
      </p:grpSp>
      <p:grpSp>
        <p:nvGrpSpPr>
          <p:cNvPr name="Group 7" id="7"/>
          <p:cNvGrpSpPr/>
          <p:nvPr/>
        </p:nvGrpSpPr>
        <p:grpSpPr>
          <a:xfrm rot="0">
            <a:off x="12327255" y="7160895"/>
            <a:ext cx="1488186" cy="595503"/>
            <a:chOff x="0" y="0"/>
            <a:chExt cx="1322832" cy="529336"/>
          </a:xfrm>
        </p:grpSpPr>
        <p:sp>
          <p:nvSpPr>
            <p:cNvPr name="Freeform 8" id="8"/>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395"/>
                  </a:lnTo>
                  <a:lnTo>
                    <a:pt x="58547" y="366395"/>
                  </a:lnTo>
                  <a:lnTo>
                    <a:pt x="58547" y="40005"/>
                  </a:lnTo>
                  <a:lnTo>
                    <a:pt x="1322832" y="40005"/>
                  </a:lnTo>
                  <a:lnTo>
                    <a:pt x="1322832" y="0"/>
                  </a:lnTo>
                  <a:close/>
                </a:path>
              </a:pathLst>
            </a:custGeom>
            <a:blipFill>
              <a:blip r:embed="rId7"/>
              <a:stretch>
                <a:fillRect l="0" t="0" r="0" b="0"/>
              </a:stretch>
            </a:blipFill>
          </p:spPr>
        </p:sp>
      </p:grpSp>
      <p:sp>
        <p:nvSpPr>
          <p:cNvPr name="Freeform 9" id="9"/>
          <p:cNvSpPr/>
          <p:nvPr/>
        </p:nvSpPr>
        <p:spPr>
          <a:xfrm flipH="false" flipV="false" rot="0">
            <a:off x="10114593" y="605404"/>
            <a:ext cx="5982648" cy="327084"/>
          </a:xfrm>
          <a:custGeom>
            <a:avLst/>
            <a:gdLst/>
            <a:ahLst/>
            <a:cxnLst/>
            <a:rect r="r" b="b" t="t" l="l"/>
            <a:pathLst>
              <a:path h="327084" w="5982648">
                <a:moveTo>
                  <a:pt x="0" y="0"/>
                </a:moveTo>
                <a:lnTo>
                  <a:pt x="5982647" y="0"/>
                </a:lnTo>
                <a:lnTo>
                  <a:pt x="5982647" y="327084"/>
                </a:lnTo>
                <a:lnTo>
                  <a:pt x="0" y="32708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12283635" y="7103459"/>
            <a:ext cx="3813620" cy="633894"/>
          </a:xfrm>
          <a:custGeom>
            <a:avLst/>
            <a:gdLst/>
            <a:ahLst/>
            <a:cxnLst/>
            <a:rect r="r" b="b" t="t" l="l"/>
            <a:pathLst>
              <a:path h="633894" w="3813620">
                <a:moveTo>
                  <a:pt x="0" y="0"/>
                </a:moveTo>
                <a:lnTo>
                  <a:pt x="3813620" y="0"/>
                </a:lnTo>
                <a:lnTo>
                  <a:pt x="3813620" y="633894"/>
                </a:lnTo>
                <a:lnTo>
                  <a:pt x="0" y="63389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3108960" y="2157608"/>
            <a:ext cx="8340642" cy="659130"/>
          </a:xfrm>
          <a:prstGeom prst="rect">
            <a:avLst/>
          </a:prstGeom>
        </p:spPr>
        <p:txBody>
          <a:bodyPr anchor="t" rtlCol="false" tIns="0" lIns="0" bIns="0" rIns="0">
            <a:spAutoFit/>
          </a:bodyPr>
          <a:lstStyle/>
          <a:p>
            <a:pPr algn="l">
              <a:lnSpc>
                <a:spcPts val="5040"/>
              </a:lnSpc>
            </a:pPr>
            <a:r>
              <a:rPr lang="en-US" sz="3600">
                <a:solidFill>
                  <a:srgbClr val="0070C0"/>
                </a:solidFill>
                <a:latin typeface="Calibri (MS)"/>
                <a:ea typeface="Calibri (MS)"/>
                <a:cs typeface="Calibri (MS)"/>
                <a:sym typeface="Calibri (MS)"/>
              </a:rPr>
              <a:t>3. Bir Peygamber Tanıyorum: Hz. Yusuf (as) </a:t>
            </a:r>
          </a:p>
        </p:txBody>
      </p:sp>
      <p:sp>
        <p:nvSpPr>
          <p:cNvPr name="TextBox 12" id="12"/>
          <p:cNvSpPr txBox="true"/>
          <p:nvPr/>
        </p:nvSpPr>
        <p:spPr>
          <a:xfrm rot="0">
            <a:off x="5252828" y="6061200"/>
            <a:ext cx="79138" cy="451928"/>
          </a:xfrm>
          <a:prstGeom prst="rect">
            <a:avLst/>
          </a:prstGeom>
        </p:spPr>
        <p:txBody>
          <a:bodyPr anchor="t" rtlCol="false" tIns="0" lIns="0" bIns="0" rIns="0">
            <a:spAutoFit/>
          </a:bodyPr>
          <a:lstStyle/>
          <a:p>
            <a:pPr algn="l">
              <a:lnSpc>
                <a:spcPts val="3243"/>
              </a:lnSpc>
            </a:pPr>
            <a:r>
              <a:rPr lang="en-US" sz="2703">
                <a:solidFill>
                  <a:srgbClr val="000000"/>
                </a:solidFill>
                <a:latin typeface="Calibri (MS)"/>
                <a:ea typeface="Calibri (MS)"/>
                <a:cs typeface="Calibri (MS)"/>
                <a:sym typeface="Calibri (MS)"/>
              </a:rPr>
              <a:t> </a:t>
            </a:r>
          </a:p>
        </p:txBody>
      </p:sp>
      <p:sp>
        <p:nvSpPr>
          <p:cNvPr name="TextBox 13" id="13"/>
          <p:cNvSpPr txBox="true"/>
          <p:nvPr/>
        </p:nvSpPr>
        <p:spPr>
          <a:xfrm rot="0">
            <a:off x="3997457" y="6472995"/>
            <a:ext cx="3855268" cy="4514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Mısır’da köle olarak satıldı. </a:t>
            </a:r>
          </a:p>
        </p:txBody>
      </p:sp>
      <p:sp>
        <p:nvSpPr>
          <p:cNvPr name="TextBox 14" id="14"/>
          <p:cNvSpPr txBox="true"/>
          <p:nvPr/>
        </p:nvSpPr>
        <p:spPr>
          <a:xfrm rot="0">
            <a:off x="3613023" y="3853248"/>
            <a:ext cx="174179"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a:t>
            </a:r>
          </a:p>
        </p:txBody>
      </p:sp>
      <p:sp>
        <p:nvSpPr>
          <p:cNvPr name="TextBox 15" id="15"/>
          <p:cNvSpPr txBox="true"/>
          <p:nvPr/>
        </p:nvSpPr>
        <p:spPr>
          <a:xfrm rot="0">
            <a:off x="3997457" y="3853248"/>
            <a:ext cx="3127762"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Hz. Yakub’un oğludur. </a:t>
            </a:r>
          </a:p>
        </p:txBody>
      </p:sp>
      <p:sp>
        <p:nvSpPr>
          <p:cNvPr name="TextBox 16" id="16"/>
          <p:cNvSpPr txBox="true"/>
          <p:nvPr/>
        </p:nvSpPr>
        <p:spPr>
          <a:xfrm rot="0">
            <a:off x="3613023" y="4790508"/>
            <a:ext cx="174179"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a:t>
            </a:r>
          </a:p>
        </p:txBody>
      </p:sp>
      <p:sp>
        <p:nvSpPr>
          <p:cNvPr name="TextBox 17" id="17"/>
          <p:cNvSpPr txBox="true"/>
          <p:nvPr/>
        </p:nvSpPr>
        <p:spPr>
          <a:xfrm rot="0">
            <a:off x="3997457" y="4790508"/>
            <a:ext cx="5501845"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Ağabeyleri onu kıskanarak kuyuya attı. </a:t>
            </a:r>
          </a:p>
        </p:txBody>
      </p:sp>
      <p:sp>
        <p:nvSpPr>
          <p:cNvPr name="TextBox 18" id="18"/>
          <p:cNvSpPr txBox="true"/>
          <p:nvPr/>
        </p:nvSpPr>
        <p:spPr>
          <a:xfrm rot="0">
            <a:off x="3613023" y="6013575"/>
            <a:ext cx="174379"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a:t>
            </a:r>
          </a:p>
        </p:txBody>
      </p:sp>
      <p:sp>
        <p:nvSpPr>
          <p:cNvPr name="TextBox 19" id="19"/>
          <p:cNvSpPr txBox="true"/>
          <p:nvPr/>
        </p:nvSpPr>
        <p:spPr>
          <a:xfrm rot="0">
            <a:off x="3997457" y="6013575"/>
            <a:ext cx="5418163"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Kendisinibulankervancılartarafından </a:t>
            </a:r>
          </a:p>
        </p:txBody>
      </p:sp>
      <p:sp>
        <p:nvSpPr>
          <p:cNvPr name="TextBox 20" id="20"/>
          <p:cNvSpPr txBox="true"/>
          <p:nvPr/>
        </p:nvSpPr>
        <p:spPr>
          <a:xfrm rot="0">
            <a:off x="12531095" y="7214573"/>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3.8 </a:t>
            </a:r>
          </a:p>
        </p:txBody>
      </p:sp>
      <p:sp>
        <p:nvSpPr>
          <p:cNvPr name="TextBox 21" id="21"/>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22" id="22"/>
          <p:cNvSpPr txBox="true"/>
          <p:nvPr/>
        </p:nvSpPr>
        <p:spPr>
          <a:xfrm rot="0">
            <a:off x="15180183" y="14549"/>
            <a:ext cx="464358"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25 </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937249" y="7251759"/>
            <a:ext cx="7354405"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•Onları affederek ailesiyle yeniden bir araya geldi. </a:t>
            </a:r>
          </a:p>
        </p:txBody>
      </p:sp>
      <p:sp>
        <p:nvSpPr>
          <p:cNvPr name="TextBox 4" id="4"/>
          <p:cNvSpPr txBox="true"/>
          <p:nvPr/>
        </p:nvSpPr>
        <p:spPr>
          <a:xfrm rot="0">
            <a:off x="3937249" y="2907497"/>
            <a:ext cx="7071098" cy="1079173"/>
          </a:xfrm>
          <a:prstGeom prst="rect">
            <a:avLst/>
          </a:prstGeom>
        </p:spPr>
        <p:txBody>
          <a:bodyPr anchor="t" rtlCol="false" tIns="0" lIns="0" bIns="0" rIns="0">
            <a:spAutoFit/>
          </a:bodyPr>
          <a:lstStyle/>
          <a:p>
            <a:pPr algn="l">
              <a:lnSpc>
                <a:spcPts val="4921"/>
              </a:lnSpc>
            </a:pPr>
            <a:r>
              <a:rPr lang="en-US" sz="3600">
                <a:solidFill>
                  <a:srgbClr val="000000"/>
                </a:solidFill>
                <a:latin typeface="Georgia"/>
                <a:ea typeface="Georgia"/>
                <a:cs typeface="Georgia"/>
                <a:sym typeface="Georgia"/>
              </a:rPr>
              <a:t> </a:t>
            </a:r>
          </a:p>
          <a:p>
            <a:pPr algn="l">
              <a:lnSpc>
                <a:spcPts val="3690"/>
              </a:lnSpc>
            </a:pPr>
            <a:r>
              <a:rPr lang="en-US" sz="2700">
                <a:solidFill>
                  <a:srgbClr val="000000"/>
                </a:solidFill>
                <a:latin typeface="Calibri (MS)"/>
                <a:ea typeface="Calibri (MS)"/>
                <a:cs typeface="Calibri (MS)"/>
                <a:sym typeface="Calibri (MS)"/>
              </a:rPr>
              <a:t>•Gençlik çağında bir iftira sonucu zindana atıldı. </a:t>
            </a:r>
          </a:p>
        </p:txBody>
      </p:sp>
      <p:sp>
        <p:nvSpPr>
          <p:cNvPr name="TextBox 5" id="5"/>
          <p:cNvSpPr txBox="true"/>
          <p:nvPr/>
        </p:nvSpPr>
        <p:spPr>
          <a:xfrm rot="0">
            <a:off x="3937249" y="4153857"/>
            <a:ext cx="8190709"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•Hükümdarın rüyasını yorumlayıp özgürlüğüne kavuştu. </a:t>
            </a:r>
          </a:p>
        </p:txBody>
      </p:sp>
      <p:sp>
        <p:nvSpPr>
          <p:cNvPr name="TextBox 6" id="6"/>
          <p:cNvSpPr txBox="true"/>
          <p:nvPr/>
        </p:nvSpPr>
        <p:spPr>
          <a:xfrm rot="0">
            <a:off x="3937249" y="5091117"/>
            <a:ext cx="8124258" cy="784860"/>
          </a:xfrm>
          <a:prstGeom prst="rect">
            <a:avLst/>
          </a:prstGeom>
        </p:spPr>
        <p:txBody>
          <a:bodyPr anchor="t" rtlCol="false" tIns="0" lIns="0" bIns="0" rIns="0">
            <a:spAutoFit/>
          </a:bodyPr>
          <a:lstStyle/>
          <a:p>
            <a:pPr algn="l">
              <a:lnSpc>
                <a:spcPts val="6750"/>
              </a:lnSpc>
            </a:pPr>
            <a:r>
              <a:rPr lang="en-US" sz="2700">
                <a:solidFill>
                  <a:srgbClr val="000000"/>
                </a:solidFill>
                <a:latin typeface="Calibri (MS)"/>
                <a:ea typeface="Calibri (MS)"/>
                <a:cs typeface="Calibri (MS)"/>
                <a:sym typeface="Calibri (MS)"/>
              </a:rPr>
              <a:t>•Mısır’da hazineden sorumlu kişi olarak görevlendirildi. </a:t>
            </a:r>
          </a:p>
        </p:txBody>
      </p:sp>
      <p:sp>
        <p:nvSpPr>
          <p:cNvPr name="TextBox 7" id="7"/>
          <p:cNvSpPr txBox="true"/>
          <p:nvPr/>
        </p:nvSpPr>
        <p:spPr>
          <a:xfrm rot="0">
            <a:off x="3937249" y="6314184"/>
            <a:ext cx="6074373"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•Kıtlık zamanında kardeşleri ile karşılaştı. </a:t>
            </a:r>
          </a:p>
        </p:txBody>
      </p:sp>
      <p:sp>
        <p:nvSpPr>
          <p:cNvPr name="TextBox 8" id="8"/>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9" id="9"/>
          <p:cNvSpPr txBox="true"/>
          <p:nvPr/>
        </p:nvSpPr>
        <p:spPr>
          <a:xfrm rot="0">
            <a:off x="15166467" y="14549"/>
            <a:ext cx="478346"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26 </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923087" y="1456754"/>
            <a:ext cx="8698616" cy="636265"/>
          </a:xfrm>
          <a:custGeom>
            <a:avLst/>
            <a:gdLst/>
            <a:ahLst/>
            <a:cxnLst/>
            <a:rect r="r" b="b" t="t" l="l"/>
            <a:pathLst>
              <a:path h="636265" w="8698616">
                <a:moveTo>
                  <a:pt x="0" y="0"/>
                </a:moveTo>
                <a:lnTo>
                  <a:pt x="8698615" y="0"/>
                </a:lnTo>
                <a:lnTo>
                  <a:pt x="8698615" y="636265"/>
                </a:lnTo>
                <a:lnTo>
                  <a:pt x="0" y="6362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795300">
            <a:off x="3462433" y="5875377"/>
            <a:ext cx="4003615" cy="3645041"/>
            <a:chOff x="0" y="0"/>
            <a:chExt cx="3558769" cy="3240037"/>
          </a:xfrm>
        </p:grpSpPr>
        <p:sp>
          <p:nvSpPr>
            <p:cNvPr name="Freeform 5" id="5"/>
            <p:cNvSpPr/>
            <p:nvPr/>
          </p:nvSpPr>
          <p:spPr>
            <a:xfrm flipH="false" flipV="false" rot="0">
              <a:off x="0" y="0"/>
              <a:ext cx="3558794" cy="3240024"/>
            </a:xfrm>
            <a:custGeom>
              <a:avLst/>
              <a:gdLst/>
              <a:ahLst/>
              <a:cxnLst/>
              <a:rect r="r" b="b" t="t" l="l"/>
              <a:pathLst>
                <a:path h="3240024" w="3558794">
                  <a:moveTo>
                    <a:pt x="127" y="0"/>
                  </a:moveTo>
                  <a:lnTo>
                    <a:pt x="0" y="3240024"/>
                  </a:lnTo>
                  <a:lnTo>
                    <a:pt x="3558667" y="3240024"/>
                  </a:lnTo>
                  <a:lnTo>
                    <a:pt x="3558794" y="0"/>
                  </a:lnTo>
                  <a:lnTo>
                    <a:pt x="127" y="0"/>
                  </a:lnTo>
                  <a:close/>
                </a:path>
              </a:pathLst>
            </a:custGeom>
            <a:blipFill>
              <a:blip r:embed="rId6"/>
              <a:stretch>
                <a:fillRect l="0" t="0" r="0" b="0"/>
              </a:stretch>
            </a:blipFill>
          </p:spPr>
        </p:sp>
      </p:grpSp>
      <p:sp>
        <p:nvSpPr>
          <p:cNvPr name="Freeform 6" id="6"/>
          <p:cNvSpPr/>
          <p:nvPr/>
        </p:nvSpPr>
        <p:spPr>
          <a:xfrm flipH="false" flipV="false" rot="0">
            <a:off x="3143207" y="2143125"/>
            <a:ext cx="3898016" cy="3643312"/>
          </a:xfrm>
          <a:custGeom>
            <a:avLst/>
            <a:gdLst/>
            <a:ahLst/>
            <a:cxnLst/>
            <a:rect r="r" b="b" t="t" l="l"/>
            <a:pathLst>
              <a:path h="3643312" w="3898016">
                <a:moveTo>
                  <a:pt x="0" y="0"/>
                </a:moveTo>
                <a:lnTo>
                  <a:pt x="3898016" y="0"/>
                </a:lnTo>
                <a:lnTo>
                  <a:pt x="3898016" y="3643313"/>
                </a:lnTo>
                <a:lnTo>
                  <a:pt x="0" y="3643313"/>
                </a:lnTo>
                <a:lnTo>
                  <a:pt x="0" y="0"/>
                </a:lnTo>
                <a:close/>
              </a:path>
            </a:pathLst>
          </a:custGeom>
          <a:blipFill>
            <a:blip r:embed="rId7"/>
            <a:stretch>
              <a:fillRect l="0" t="0" r="0" b="0"/>
            </a:stretch>
          </a:blipFill>
        </p:spPr>
      </p:sp>
      <p:sp>
        <p:nvSpPr>
          <p:cNvPr name="Freeform 7" id="7"/>
          <p:cNvSpPr/>
          <p:nvPr/>
        </p:nvSpPr>
        <p:spPr>
          <a:xfrm flipH="false" flipV="false" rot="0">
            <a:off x="11504109" y="5572068"/>
            <a:ext cx="3898773" cy="3584834"/>
          </a:xfrm>
          <a:custGeom>
            <a:avLst/>
            <a:gdLst/>
            <a:ahLst/>
            <a:cxnLst/>
            <a:rect r="r" b="b" t="t" l="l"/>
            <a:pathLst>
              <a:path h="3584834" w="3898773">
                <a:moveTo>
                  <a:pt x="0" y="0"/>
                </a:moveTo>
                <a:lnTo>
                  <a:pt x="3898773" y="0"/>
                </a:lnTo>
                <a:lnTo>
                  <a:pt x="3898773" y="3584834"/>
                </a:lnTo>
                <a:lnTo>
                  <a:pt x="0" y="3584834"/>
                </a:lnTo>
                <a:lnTo>
                  <a:pt x="0" y="0"/>
                </a:lnTo>
                <a:close/>
              </a:path>
            </a:pathLst>
          </a:custGeom>
          <a:blipFill>
            <a:blip r:embed="rId8"/>
            <a:stretch>
              <a:fillRect l="0" t="0" r="0" b="0"/>
            </a:stretch>
          </a:blipFill>
        </p:spPr>
      </p:sp>
      <p:sp>
        <p:nvSpPr>
          <p:cNvPr name="Freeform 8" id="8"/>
          <p:cNvSpPr/>
          <p:nvPr/>
        </p:nvSpPr>
        <p:spPr>
          <a:xfrm flipH="false" flipV="false" rot="0">
            <a:off x="7404540" y="2250181"/>
            <a:ext cx="3899730" cy="3645027"/>
          </a:xfrm>
          <a:custGeom>
            <a:avLst/>
            <a:gdLst/>
            <a:ahLst/>
            <a:cxnLst/>
            <a:rect r="r" b="b" t="t" l="l"/>
            <a:pathLst>
              <a:path h="3645027" w="3899730">
                <a:moveTo>
                  <a:pt x="0" y="0"/>
                </a:moveTo>
                <a:lnTo>
                  <a:pt x="3899730" y="0"/>
                </a:lnTo>
                <a:lnTo>
                  <a:pt x="3899730" y="3645027"/>
                </a:lnTo>
                <a:lnTo>
                  <a:pt x="0" y="3645027"/>
                </a:lnTo>
                <a:lnTo>
                  <a:pt x="0" y="0"/>
                </a:lnTo>
                <a:close/>
              </a:path>
            </a:pathLst>
          </a:custGeom>
          <a:blipFill>
            <a:blip r:embed="rId9"/>
            <a:stretch>
              <a:fillRect l="0" t="0" r="0" b="0"/>
            </a:stretch>
          </a:blipFill>
        </p:spPr>
      </p:sp>
      <p:sp>
        <p:nvSpPr>
          <p:cNvPr name="Freeform 9" id="9"/>
          <p:cNvSpPr/>
          <p:nvPr/>
        </p:nvSpPr>
        <p:spPr>
          <a:xfrm flipH="false" flipV="false" rot="0">
            <a:off x="7536556" y="6007565"/>
            <a:ext cx="3964310" cy="3645027"/>
          </a:xfrm>
          <a:custGeom>
            <a:avLst/>
            <a:gdLst/>
            <a:ahLst/>
            <a:cxnLst/>
            <a:rect r="r" b="b" t="t" l="l"/>
            <a:pathLst>
              <a:path h="3645027" w="3964310">
                <a:moveTo>
                  <a:pt x="0" y="0"/>
                </a:moveTo>
                <a:lnTo>
                  <a:pt x="3964310" y="0"/>
                </a:lnTo>
                <a:lnTo>
                  <a:pt x="3964310" y="3645027"/>
                </a:lnTo>
                <a:lnTo>
                  <a:pt x="0" y="3645027"/>
                </a:lnTo>
                <a:lnTo>
                  <a:pt x="0" y="0"/>
                </a:lnTo>
                <a:close/>
              </a:path>
            </a:pathLst>
          </a:custGeom>
          <a:blipFill>
            <a:blip r:embed="rId10"/>
            <a:stretch>
              <a:fillRect l="0" t="0" r="0" b="0"/>
            </a:stretch>
          </a:blipFill>
        </p:spPr>
      </p:sp>
      <p:sp>
        <p:nvSpPr>
          <p:cNvPr name="Freeform 10" id="10"/>
          <p:cNvSpPr/>
          <p:nvPr/>
        </p:nvSpPr>
        <p:spPr>
          <a:xfrm flipH="false" flipV="false" rot="0">
            <a:off x="11493822" y="2035869"/>
            <a:ext cx="3914961" cy="3645027"/>
          </a:xfrm>
          <a:custGeom>
            <a:avLst/>
            <a:gdLst/>
            <a:ahLst/>
            <a:cxnLst/>
            <a:rect r="r" b="b" t="t" l="l"/>
            <a:pathLst>
              <a:path h="3645027" w="3914961">
                <a:moveTo>
                  <a:pt x="0" y="0"/>
                </a:moveTo>
                <a:lnTo>
                  <a:pt x="3914961" y="0"/>
                </a:lnTo>
                <a:lnTo>
                  <a:pt x="3914961" y="3645027"/>
                </a:lnTo>
                <a:lnTo>
                  <a:pt x="0" y="3645027"/>
                </a:lnTo>
                <a:lnTo>
                  <a:pt x="0" y="0"/>
                </a:lnTo>
                <a:close/>
              </a:path>
            </a:pathLst>
          </a:custGeom>
          <a:blipFill>
            <a:blip r:embed="rId11"/>
            <a:stretch>
              <a:fillRect l="0" t="0" r="0" b="0"/>
            </a:stretch>
          </a:blipFill>
        </p:spPr>
      </p:sp>
      <p:sp>
        <p:nvSpPr>
          <p:cNvPr name="Freeform 11" id="11"/>
          <p:cNvSpPr/>
          <p:nvPr/>
        </p:nvSpPr>
        <p:spPr>
          <a:xfrm flipH="false" flipV="false" rot="0">
            <a:off x="10114593" y="605404"/>
            <a:ext cx="5982648" cy="327084"/>
          </a:xfrm>
          <a:custGeom>
            <a:avLst/>
            <a:gdLst/>
            <a:ahLst/>
            <a:cxnLst/>
            <a:rect r="r" b="b" t="t" l="l"/>
            <a:pathLst>
              <a:path h="327084" w="5982648">
                <a:moveTo>
                  <a:pt x="0" y="0"/>
                </a:moveTo>
                <a:lnTo>
                  <a:pt x="5982647" y="0"/>
                </a:lnTo>
                <a:lnTo>
                  <a:pt x="5982647" y="327084"/>
                </a:lnTo>
                <a:lnTo>
                  <a:pt x="0" y="32708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2" id="12"/>
          <p:cNvSpPr txBox="true"/>
          <p:nvPr/>
        </p:nvSpPr>
        <p:spPr>
          <a:xfrm rot="0">
            <a:off x="10593095" y="770777"/>
            <a:ext cx="64822" cy="431516"/>
          </a:xfrm>
          <a:prstGeom prst="rect">
            <a:avLst/>
          </a:prstGeom>
        </p:spPr>
        <p:txBody>
          <a:bodyPr anchor="t" rtlCol="false" tIns="0" lIns="0" bIns="0" rIns="0">
            <a:spAutoFit/>
          </a:bodyPr>
          <a:lstStyle/>
          <a:p>
            <a:pPr algn="l">
              <a:lnSpc>
                <a:spcPts val="3553"/>
              </a:lnSpc>
            </a:pPr>
            <a:r>
              <a:rPr lang="en-US" sz="1800">
                <a:solidFill>
                  <a:srgbClr val="000000"/>
                </a:solidFill>
                <a:latin typeface="Helvetica"/>
                <a:ea typeface="Helvetica"/>
                <a:cs typeface="Helvetica"/>
                <a:sym typeface="Helvetica"/>
              </a:rPr>
              <a:t> </a:t>
            </a:r>
          </a:p>
        </p:txBody>
      </p:sp>
      <p:sp>
        <p:nvSpPr>
          <p:cNvPr name="TextBox 13" id="13"/>
          <p:cNvSpPr txBox="true"/>
          <p:nvPr/>
        </p:nvSpPr>
        <p:spPr>
          <a:xfrm rot="0">
            <a:off x="6089518" y="1217676"/>
            <a:ext cx="6492912" cy="859155"/>
          </a:xfrm>
          <a:prstGeom prst="rect">
            <a:avLst/>
          </a:prstGeom>
        </p:spPr>
        <p:txBody>
          <a:bodyPr anchor="t" rtlCol="false" tIns="0" lIns="0" bIns="0" rIns="0">
            <a:spAutoFit/>
          </a:bodyPr>
          <a:lstStyle/>
          <a:p>
            <a:pPr algn="l">
              <a:lnSpc>
                <a:spcPts val="7106"/>
              </a:lnSpc>
            </a:pPr>
            <a:r>
              <a:rPr lang="en-US" sz="3600">
                <a:solidFill>
                  <a:srgbClr val="000000"/>
                </a:solidFill>
                <a:latin typeface="Calibri (MS)"/>
                <a:ea typeface="Calibri (MS)"/>
                <a:cs typeface="Calibri (MS)"/>
                <a:sym typeface="Calibri (MS)"/>
              </a:rPr>
              <a:t>Hz. Yusuf’un Öne Çıkan Özellikleri</a:t>
            </a:r>
          </a:p>
        </p:txBody>
      </p:sp>
      <p:sp>
        <p:nvSpPr>
          <p:cNvPr name="TextBox 14" id="14"/>
          <p:cNvSpPr txBox="true"/>
          <p:nvPr/>
        </p:nvSpPr>
        <p:spPr>
          <a:xfrm rot="0">
            <a:off x="4183380" y="3798384"/>
            <a:ext cx="2129795"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İffetli yaşamak </a:t>
            </a:r>
          </a:p>
        </p:txBody>
      </p:sp>
      <p:sp>
        <p:nvSpPr>
          <p:cNvPr name="TextBox 15" id="15"/>
          <p:cNvSpPr txBox="true"/>
          <p:nvPr/>
        </p:nvSpPr>
        <p:spPr>
          <a:xfrm rot="0">
            <a:off x="4076695" y="7157280"/>
            <a:ext cx="2867658" cy="1276731"/>
          </a:xfrm>
          <a:prstGeom prst="rect">
            <a:avLst/>
          </a:prstGeom>
        </p:spPr>
        <p:txBody>
          <a:bodyPr anchor="t" rtlCol="false" tIns="0" lIns="0" bIns="0" rIns="0">
            <a:spAutoFit/>
          </a:bodyPr>
          <a:lstStyle/>
          <a:p>
            <a:pPr algn="ctr">
              <a:lnSpc>
                <a:spcPts val="3250"/>
              </a:lnSpc>
            </a:pPr>
            <a:r>
              <a:rPr lang="en-US" sz="2700">
                <a:solidFill>
                  <a:srgbClr val="000000"/>
                </a:solidFill>
                <a:latin typeface="Calibri (MS)"/>
                <a:ea typeface="Calibri (MS)"/>
                <a:cs typeface="Calibri (MS)"/>
                <a:sym typeface="Calibri (MS)"/>
              </a:rPr>
              <a:t>Tüm sıkıntılara karşı sabır ve tevekkül göstermek </a:t>
            </a:r>
          </a:p>
        </p:txBody>
      </p:sp>
      <p:sp>
        <p:nvSpPr>
          <p:cNvPr name="TextBox 16" id="16"/>
          <p:cNvSpPr txBox="true"/>
          <p:nvPr/>
        </p:nvSpPr>
        <p:spPr>
          <a:xfrm rot="0">
            <a:off x="8687943" y="3479106"/>
            <a:ext cx="1579897" cy="127444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Vefa ve sadakat göstermek </a:t>
            </a:r>
          </a:p>
        </p:txBody>
      </p:sp>
      <p:sp>
        <p:nvSpPr>
          <p:cNvPr name="TextBox 17" id="17"/>
          <p:cNvSpPr txBox="true"/>
          <p:nvPr/>
        </p:nvSpPr>
        <p:spPr>
          <a:xfrm rot="0">
            <a:off x="8785855" y="7138221"/>
            <a:ext cx="1591399" cy="168592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Kendisine yapılan kötülükleri affetmek </a:t>
            </a:r>
          </a:p>
        </p:txBody>
      </p:sp>
      <p:sp>
        <p:nvSpPr>
          <p:cNvPr name="TextBox 18" id="18"/>
          <p:cNvSpPr txBox="true"/>
          <p:nvPr/>
        </p:nvSpPr>
        <p:spPr>
          <a:xfrm rot="0">
            <a:off x="12698730" y="3157538"/>
            <a:ext cx="1879249" cy="168592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Yüce Allah’ın emir ve yasaklarına uymak </a:t>
            </a:r>
          </a:p>
        </p:txBody>
      </p:sp>
      <p:sp>
        <p:nvSpPr>
          <p:cNvPr name="TextBox 19" id="19"/>
          <p:cNvSpPr txBox="true"/>
          <p:nvPr/>
        </p:nvSpPr>
        <p:spPr>
          <a:xfrm rot="0">
            <a:off x="12528423" y="6801036"/>
            <a:ext cx="2164999" cy="1274831"/>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Merhametli ve alçak gönüllü olmak </a:t>
            </a:r>
          </a:p>
        </p:txBody>
      </p:sp>
      <p:sp>
        <p:nvSpPr>
          <p:cNvPr name="TextBox 20" id="20"/>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3.Ünite:DİNVEHAYAT </a:t>
            </a:r>
          </a:p>
        </p:txBody>
      </p:sp>
      <p:sp>
        <p:nvSpPr>
          <p:cNvPr name="TextBox 21" id="21"/>
          <p:cNvSpPr txBox="true"/>
          <p:nvPr/>
        </p:nvSpPr>
        <p:spPr>
          <a:xfrm rot="0">
            <a:off x="15188184" y="14549"/>
            <a:ext cx="456200"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27 </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229486" y="2875216"/>
            <a:ext cx="9829043" cy="5184648"/>
          </a:xfrm>
          <a:custGeom>
            <a:avLst/>
            <a:gdLst/>
            <a:ahLst/>
            <a:cxnLst/>
            <a:rect r="r" b="b" t="t" l="l"/>
            <a:pathLst>
              <a:path h="5184648" w="9829043">
                <a:moveTo>
                  <a:pt x="0" y="0"/>
                </a:moveTo>
                <a:lnTo>
                  <a:pt x="9829043" y="0"/>
                </a:lnTo>
                <a:lnTo>
                  <a:pt x="9829043" y="5184648"/>
                </a:lnTo>
                <a:lnTo>
                  <a:pt x="0" y="5184648"/>
                </a:lnTo>
                <a:lnTo>
                  <a:pt x="0" y="0"/>
                </a:lnTo>
                <a:close/>
              </a:path>
            </a:pathLst>
          </a:custGeom>
          <a:blipFill>
            <a:blip r:embed="rId4"/>
            <a:stretch>
              <a:fillRect l="0" t="0" r="0" b="0"/>
            </a:stretch>
          </a:blipFill>
        </p:spPr>
      </p:sp>
      <p:sp>
        <p:nvSpPr>
          <p:cNvPr name="TextBox 4" id="4"/>
          <p:cNvSpPr txBox="true"/>
          <p:nvPr/>
        </p:nvSpPr>
        <p:spPr>
          <a:xfrm rot="0">
            <a:off x="3066283" y="1685020"/>
            <a:ext cx="8442841" cy="753370"/>
          </a:xfrm>
          <a:prstGeom prst="rect">
            <a:avLst/>
          </a:prstGeom>
        </p:spPr>
        <p:txBody>
          <a:bodyPr anchor="t" rtlCol="false" tIns="0" lIns="0" bIns="0" rIns="0">
            <a:spAutoFit/>
          </a:bodyPr>
          <a:lstStyle/>
          <a:p>
            <a:pPr algn="l">
              <a:lnSpc>
                <a:spcPts val="5040"/>
              </a:lnSpc>
            </a:pPr>
            <a:r>
              <a:rPr lang="en-US" sz="3600">
                <a:solidFill>
                  <a:srgbClr val="0070C0"/>
                </a:solidFill>
                <a:latin typeface="Calibri (MS)"/>
                <a:ea typeface="Calibri (MS)"/>
                <a:cs typeface="Calibri (MS)"/>
                <a:sym typeface="Calibri (MS)"/>
              </a:rPr>
              <a:t>4. Bir Sure Tanıyorum: Asr Suresi ve Anlamı</a:t>
            </a:r>
            <a:r>
              <a:rPr lang="en-US" sz="3600">
                <a:solidFill>
                  <a:srgbClr val="424456"/>
                </a:solidFill>
                <a:latin typeface="Calibri (MS)"/>
                <a:ea typeface="Calibri (MS)"/>
                <a:cs typeface="Calibri (MS)"/>
                <a:sym typeface="Calibri (MS)"/>
              </a:rPr>
              <a:t> </a:t>
            </a:r>
          </a:p>
        </p:txBody>
      </p:sp>
      <p:sp>
        <p:nvSpPr>
          <p:cNvPr name="TextBox 5" id="5"/>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6" id="6"/>
          <p:cNvSpPr txBox="true"/>
          <p:nvPr/>
        </p:nvSpPr>
        <p:spPr>
          <a:xfrm rot="0">
            <a:off x="15156180" y="14549"/>
            <a:ext cx="488847"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28 </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05068" y="2175515"/>
            <a:ext cx="5321236" cy="3906588"/>
          </a:xfrm>
          <a:custGeom>
            <a:avLst/>
            <a:gdLst/>
            <a:ahLst/>
            <a:cxnLst/>
            <a:rect r="r" b="b" t="t" l="l"/>
            <a:pathLst>
              <a:path h="3906588" w="5321236">
                <a:moveTo>
                  <a:pt x="0" y="0"/>
                </a:moveTo>
                <a:lnTo>
                  <a:pt x="5321237" y="0"/>
                </a:lnTo>
                <a:lnTo>
                  <a:pt x="5321237" y="3906588"/>
                </a:lnTo>
                <a:lnTo>
                  <a:pt x="0" y="39065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062461" y="2175515"/>
            <a:ext cx="6252596" cy="3906588"/>
          </a:xfrm>
          <a:custGeom>
            <a:avLst/>
            <a:gdLst/>
            <a:ahLst/>
            <a:cxnLst/>
            <a:rect r="r" b="b" t="t" l="l"/>
            <a:pathLst>
              <a:path h="3906588" w="6252596">
                <a:moveTo>
                  <a:pt x="0" y="0"/>
                </a:moveTo>
                <a:lnTo>
                  <a:pt x="6252596" y="0"/>
                </a:lnTo>
                <a:lnTo>
                  <a:pt x="6252596" y="3906588"/>
                </a:lnTo>
                <a:lnTo>
                  <a:pt x="0" y="39065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15166467" y="14549"/>
            <a:ext cx="478346"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29 </a:t>
            </a:r>
          </a:p>
        </p:txBody>
      </p:sp>
      <p:sp>
        <p:nvSpPr>
          <p:cNvPr name="TextBox 6" id="6"/>
          <p:cNvSpPr txBox="true"/>
          <p:nvPr/>
        </p:nvSpPr>
        <p:spPr>
          <a:xfrm rot="0">
            <a:off x="4296151" y="2239708"/>
            <a:ext cx="3687775" cy="1274445"/>
          </a:xfrm>
          <a:prstGeom prst="rect">
            <a:avLst/>
          </a:prstGeom>
        </p:spPr>
        <p:txBody>
          <a:bodyPr anchor="t" rtlCol="false" tIns="0" lIns="0" bIns="0" rIns="0">
            <a:spAutoFit/>
          </a:bodyPr>
          <a:lstStyle/>
          <a:p>
            <a:pPr algn="ctr">
              <a:lnSpc>
                <a:spcPts val="3240"/>
              </a:lnSpc>
            </a:pPr>
            <a:r>
              <a:rPr lang="en-US" sz="2700">
                <a:solidFill>
                  <a:srgbClr val="0070C0"/>
                </a:solidFill>
                <a:latin typeface="Calibri (MS)"/>
                <a:ea typeface="Calibri (MS)"/>
                <a:cs typeface="Calibri (MS)"/>
                <a:sym typeface="Calibri (MS)"/>
              </a:rPr>
              <a:t>Okunuşu </a:t>
            </a:r>
            <a:r>
              <a:rPr lang="en-US" sz="2700">
                <a:solidFill>
                  <a:srgbClr val="000000"/>
                </a:solidFill>
                <a:latin typeface="Calibri (MS)"/>
                <a:ea typeface="Calibri (MS)"/>
                <a:cs typeface="Calibri (MS)"/>
                <a:sym typeface="Calibri (MS)"/>
              </a:rPr>
              <a:t>Bismillâhirraḥmânirraḥîm </a:t>
            </a:r>
          </a:p>
        </p:txBody>
      </p:sp>
      <p:sp>
        <p:nvSpPr>
          <p:cNvPr name="TextBox 7" id="7"/>
          <p:cNvSpPr txBox="true"/>
          <p:nvPr/>
        </p:nvSpPr>
        <p:spPr>
          <a:xfrm rot="0">
            <a:off x="3556630" y="3474148"/>
            <a:ext cx="5119097" cy="209779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1. Vel asr 2. İnnelinsâne lefî ḫusr 3. İllelleẕîne âmenû / Ve amilussâliḥâti / Vetevâsav bilhaḳḳi / Vetevâsav bissabr </a:t>
            </a:r>
          </a:p>
        </p:txBody>
      </p:sp>
      <p:sp>
        <p:nvSpPr>
          <p:cNvPr name="TextBox 8" id="8"/>
          <p:cNvSpPr txBox="true"/>
          <p:nvPr/>
        </p:nvSpPr>
        <p:spPr>
          <a:xfrm rot="0">
            <a:off x="9580240" y="2239708"/>
            <a:ext cx="5399261" cy="1274445"/>
          </a:xfrm>
          <a:prstGeom prst="rect">
            <a:avLst/>
          </a:prstGeom>
        </p:spPr>
        <p:txBody>
          <a:bodyPr anchor="t" rtlCol="false" tIns="0" lIns="0" bIns="0" rIns="0">
            <a:spAutoFit/>
          </a:bodyPr>
          <a:lstStyle/>
          <a:p>
            <a:pPr algn="ctr">
              <a:lnSpc>
                <a:spcPts val="3240"/>
              </a:lnSpc>
            </a:pPr>
            <a:r>
              <a:rPr lang="en-US" sz="2700">
                <a:solidFill>
                  <a:srgbClr val="0070C0"/>
                </a:solidFill>
                <a:latin typeface="Calibri (MS)"/>
                <a:ea typeface="Calibri (MS)"/>
                <a:cs typeface="Calibri (MS)"/>
                <a:sym typeface="Calibri (MS)"/>
              </a:rPr>
              <a:t>Anlamı </a:t>
            </a:r>
            <a:r>
              <a:rPr lang="en-US" sz="2700">
                <a:solidFill>
                  <a:srgbClr val="000000"/>
                </a:solidFill>
                <a:latin typeface="Calibri (MS)"/>
                <a:ea typeface="Calibri (MS)"/>
                <a:cs typeface="Calibri (MS)"/>
                <a:sym typeface="Calibri (MS)"/>
              </a:rPr>
              <a:t>Rahman ve Rahîm olan Allah’ın adıyla </a:t>
            </a:r>
          </a:p>
        </p:txBody>
      </p:sp>
      <p:sp>
        <p:nvSpPr>
          <p:cNvPr name="TextBox 9" id="9"/>
          <p:cNvSpPr txBox="true"/>
          <p:nvPr/>
        </p:nvSpPr>
        <p:spPr>
          <a:xfrm rot="0">
            <a:off x="9214480" y="3474148"/>
            <a:ext cx="5896566" cy="250927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1. Ant olsun zamana ki 2. İnsan gerçekten ziyan içindedir. 3. Ancak iman edip de salih ameller işleyenler, birbirlerine hakkı tavsiye edenler, birbirlerine sabrı tavsiye edenler başka (onlar ziyanda değillerdir). </a:t>
            </a:r>
          </a:p>
        </p:txBody>
      </p:sp>
      <p:sp>
        <p:nvSpPr>
          <p:cNvPr name="TextBox 10" id="10"/>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856089" y="3921633"/>
            <a:ext cx="5228653" cy="3490150"/>
          </a:xfrm>
          <a:custGeom>
            <a:avLst/>
            <a:gdLst/>
            <a:ahLst/>
            <a:cxnLst/>
            <a:rect r="r" b="b" t="t" l="l"/>
            <a:pathLst>
              <a:path h="3490150" w="5228653">
                <a:moveTo>
                  <a:pt x="0" y="0"/>
                </a:moveTo>
                <a:lnTo>
                  <a:pt x="5228653" y="0"/>
                </a:lnTo>
                <a:lnTo>
                  <a:pt x="5228653" y="3490151"/>
                </a:lnTo>
                <a:lnTo>
                  <a:pt x="0" y="3490151"/>
                </a:lnTo>
                <a:lnTo>
                  <a:pt x="0" y="0"/>
                </a:lnTo>
                <a:close/>
              </a:path>
            </a:pathLst>
          </a:custGeom>
          <a:blipFill>
            <a:blip r:embed="rId4"/>
            <a:stretch>
              <a:fillRect l="0" t="0" r="0" b="0"/>
            </a:stretch>
          </a:blipFill>
        </p:spPr>
      </p:sp>
      <p:sp>
        <p:nvSpPr>
          <p:cNvPr name="Freeform 4" id="4"/>
          <p:cNvSpPr/>
          <p:nvPr/>
        </p:nvSpPr>
        <p:spPr>
          <a:xfrm flipH="false" flipV="false" rot="0">
            <a:off x="10114593" y="605404"/>
            <a:ext cx="5996935" cy="327084"/>
          </a:xfrm>
          <a:custGeom>
            <a:avLst/>
            <a:gdLst/>
            <a:ahLst/>
            <a:cxnLst/>
            <a:rect r="r" b="b" t="t" l="l"/>
            <a:pathLst>
              <a:path h="327084" w="5996935">
                <a:moveTo>
                  <a:pt x="0" y="0"/>
                </a:moveTo>
                <a:lnTo>
                  <a:pt x="5996935" y="0"/>
                </a:lnTo>
                <a:lnTo>
                  <a:pt x="5996935" y="327084"/>
                </a:lnTo>
                <a:lnTo>
                  <a:pt x="0" y="3270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9709785" y="3739510"/>
            <a:ext cx="5490400" cy="3834194"/>
          </a:xfrm>
          <a:custGeom>
            <a:avLst/>
            <a:gdLst/>
            <a:ahLst/>
            <a:cxnLst/>
            <a:rect r="r" b="b" t="t" l="l"/>
            <a:pathLst>
              <a:path h="3834194" w="5490400">
                <a:moveTo>
                  <a:pt x="0" y="0"/>
                </a:moveTo>
                <a:lnTo>
                  <a:pt x="5490401" y="0"/>
                </a:lnTo>
                <a:lnTo>
                  <a:pt x="5490401" y="3834194"/>
                </a:lnTo>
                <a:lnTo>
                  <a:pt x="0" y="3834194"/>
                </a:lnTo>
                <a:lnTo>
                  <a:pt x="0" y="0"/>
                </a:lnTo>
                <a:close/>
              </a:path>
            </a:pathLst>
          </a:custGeom>
          <a:blipFill>
            <a:blip r:embed="rId7"/>
            <a:stretch>
              <a:fillRect l="0" t="0" r="0" b="0"/>
            </a:stretch>
          </a:blipFill>
        </p:spPr>
      </p:sp>
      <p:grpSp>
        <p:nvGrpSpPr>
          <p:cNvPr name="Group 6" id="6"/>
          <p:cNvGrpSpPr/>
          <p:nvPr/>
        </p:nvGrpSpPr>
        <p:grpSpPr>
          <a:xfrm rot="0">
            <a:off x="12299823" y="7158609"/>
            <a:ext cx="3702177" cy="537210"/>
            <a:chOff x="0" y="0"/>
            <a:chExt cx="3290824" cy="477520"/>
          </a:xfrm>
        </p:grpSpPr>
        <p:sp>
          <p:nvSpPr>
            <p:cNvPr name="Freeform 7" id="7"/>
            <p:cNvSpPr/>
            <p:nvPr/>
          </p:nvSpPr>
          <p:spPr>
            <a:xfrm flipH="false" flipV="false" rot="0">
              <a:off x="0" y="0"/>
              <a:ext cx="3290824" cy="477520"/>
            </a:xfrm>
            <a:custGeom>
              <a:avLst/>
              <a:gdLst/>
              <a:ahLst/>
              <a:cxnLst/>
              <a:rect r="r" b="b" t="t" l="l"/>
              <a:pathLst>
                <a:path h="477520" w="3290824">
                  <a:moveTo>
                    <a:pt x="0" y="0"/>
                  </a:moveTo>
                  <a:lnTo>
                    <a:pt x="0" y="477520"/>
                  </a:lnTo>
                  <a:lnTo>
                    <a:pt x="3290824" y="477520"/>
                  </a:lnTo>
                  <a:lnTo>
                    <a:pt x="3290824" y="368427"/>
                  </a:lnTo>
                  <a:lnTo>
                    <a:pt x="75184" y="368427"/>
                  </a:lnTo>
                  <a:lnTo>
                    <a:pt x="75184" y="42037"/>
                  </a:lnTo>
                  <a:lnTo>
                    <a:pt x="3290824" y="42037"/>
                  </a:lnTo>
                  <a:lnTo>
                    <a:pt x="3290824" y="0"/>
                  </a:lnTo>
                  <a:close/>
                </a:path>
              </a:pathLst>
            </a:custGeom>
            <a:blipFill>
              <a:blip r:embed="rId8"/>
              <a:stretch>
                <a:fillRect l="0" t="0" r="0" b="0"/>
              </a:stretch>
            </a:blipFill>
          </p:spPr>
        </p:sp>
      </p:grpSp>
      <p:grpSp>
        <p:nvGrpSpPr>
          <p:cNvPr name="Group 8" id="8"/>
          <p:cNvGrpSpPr/>
          <p:nvPr/>
        </p:nvGrpSpPr>
        <p:grpSpPr>
          <a:xfrm rot="0">
            <a:off x="12318111" y="7160895"/>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395"/>
                  </a:lnTo>
                  <a:lnTo>
                    <a:pt x="58928" y="366395"/>
                  </a:lnTo>
                  <a:lnTo>
                    <a:pt x="58928" y="40005"/>
                  </a:lnTo>
                  <a:lnTo>
                    <a:pt x="1322832" y="40005"/>
                  </a:lnTo>
                  <a:lnTo>
                    <a:pt x="1322832" y="0"/>
                  </a:lnTo>
                  <a:close/>
                </a:path>
              </a:pathLst>
            </a:custGeom>
            <a:blipFill>
              <a:blip r:embed="rId9"/>
              <a:stretch>
                <a:fillRect l="0" t="0" r="0" b="0"/>
              </a:stretch>
            </a:blipFill>
          </p:spPr>
        </p:sp>
      </p:grpSp>
      <p:sp>
        <p:nvSpPr>
          <p:cNvPr name="Freeform 10" id="10"/>
          <p:cNvSpPr/>
          <p:nvPr/>
        </p:nvSpPr>
        <p:spPr>
          <a:xfrm flipH="false" flipV="false" rot="0">
            <a:off x="12274863" y="7103459"/>
            <a:ext cx="3822378" cy="633894"/>
          </a:xfrm>
          <a:custGeom>
            <a:avLst/>
            <a:gdLst/>
            <a:ahLst/>
            <a:cxnLst/>
            <a:rect r="r" b="b" t="t" l="l"/>
            <a:pathLst>
              <a:path h="633894" w="3822378">
                <a:moveTo>
                  <a:pt x="0" y="0"/>
                </a:moveTo>
                <a:lnTo>
                  <a:pt x="3822377" y="0"/>
                </a:lnTo>
                <a:lnTo>
                  <a:pt x="3822377" y="633894"/>
                </a:lnTo>
                <a:lnTo>
                  <a:pt x="0" y="63389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12" id="12"/>
          <p:cNvSpPr txBox="true"/>
          <p:nvPr/>
        </p:nvSpPr>
        <p:spPr>
          <a:xfrm rot="0">
            <a:off x="3615695" y="2876779"/>
            <a:ext cx="122558" cy="2940320"/>
          </a:xfrm>
          <a:prstGeom prst="rect">
            <a:avLst/>
          </a:prstGeom>
        </p:spPr>
        <p:txBody>
          <a:bodyPr anchor="t" rtlCol="false" tIns="0" lIns="0" bIns="0" rIns="0">
            <a:spAutoFit/>
          </a:bodyPr>
          <a:lstStyle/>
          <a:p>
            <a:pPr algn="just">
              <a:lnSpc>
                <a:spcPts val="3779"/>
              </a:lnSpc>
            </a:pPr>
            <a:r>
              <a:rPr lang="en-US" sz="2700">
                <a:solidFill>
                  <a:srgbClr val="000000"/>
                </a:solidFill>
                <a:latin typeface="Arial"/>
                <a:ea typeface="Arial"/>
                <a:cs typeface="Arial"/>
                <a:sym typeface="Arial"/>
              </a:rPr>
              <a:t>• •</a:t>
            </a:r>
          </a:p>
          <a:p>
            <a:pPr algn="just">
              <a:lnSpc>
                <a:spcPts val="6480"/>
              </a:lnSpc>
            </a:pPr>
            <a:r>
              <a:rPr lang="en-US" sz="2700">
                <a:solidFill>
                  <a:srgbClr val="000000"/>
                </a:solidFill>
                <a:latin typeface="Arial"/>
                <a:ea typeface="Arial"/>
                <a:cs typeface="Arial"/>
                <a:sym typeface="Arial"/>
              </a:rPr>
              <a:t>• •</a:t>
            </a:r>
          </a:p>
        </p:txBody>
      </p:sp>
      <p:sp>
        <p:nvSpPr>
          <p:cNvPr name="TextBox 13" id="13"/>
          <p:cNvSpPr txBox="true"/>
          <p:nvPr/>
        </p:nvSpPr>
        <p:spPr>
          <a:xfrm rot="0">
            <a:off x="3615695" y="6991950"/>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4" id="14"/>
          <p:cNvSpPr txBox="true"/>
          <p:nvPr/>
        </p:nvSpPr>
        <p:spPr>
          <a:xfrm rot="0">
            <a:off x="4044320" y="2877498"/>
            <a:ext cx="4969364" cy="5025776"/>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Mekke’de indirilmiştir. Üç ayettir.</a:t>
            </a:r>
          </a:p>
          <a:p>
            <a:pPr algn="l">
              <a:lnSpc>
                <a:spcPts val="3240"/>
              </a:lnSpc>
            </a:pPr>
            <a:r>
              <a:rPr lang="en-US" sz="2700">
                <a:solidFill>
                  <a:srgbClr val="000000"/>
                </a:solidFill>
                <a:latin typeface="Calibri (MS)"/>
                <a:ea typeface="Calibri (MS)"/>
                <a:cs typeface="Calibri (MS)"/>
                <a:sym typeface="Calibri (MS)"/>
              </a:rPr>
              <a:t>Kur’an-ı Kerim’in 103. suresidir. Sure, ismini “ikindi vakti, mutlak zaman, ahir zaman” gibi anlamlara gelen “asr” kelimesinden alır. Surenin ilk ayetinde asra yemin edilmiştir. </a:t>
            </a:r>
          </a:p>
        </p:txBody>
      </p:sp>
      <p:sp>
        <p:nvSpPr>
          <p:cNvPr name="TextBox 15" id="15"/>
          <p:cNvSpPr txBox="true"/>
          <p:nvPr/>
        </p:nvSpPr>
        <p:spPr>
          <a:xfrm rot="0">
            <a:off x="15152751" y="14549"/>
            <a:ext cx="492347"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30 </a:t>
            </a:r>
          </a:p>
        </p:txBody>
      </p:sp>
      <p:sp>
        <p:nvSpPr>
          <p:cNvPr name="TextBox 16" id="16"/>
          <p:cNvSpPr txBox="true"/>
          <p:nvPr/>
        </p:nvSpPr>
        <p:spPr>
          <a:xfrm rot="0">
            <a:off x="12522322" y="7214573"/>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3.9 </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365117" y="3226494"/>
            <a:ext cx="9377172" cy="958215"/>
          </a:xfrm>
          <a:prstGeom prst="rect">
            <a:avLst/>
          </a:prstGeom>
        </p:spPr>
        <p:txBody>
          <a:bodyPr anchor="t" rtlCol="false" tIns="0" lIns="0" bIns="0" rIns="0">
            <a:spAutoFit/>
          </a:bodyPr>
          <a:lstStyle/>
          <a:p>
            <a:pPr algn="l">
              <a:lnSpc>
                <a:spcPts val="3690"/>
              </a:lnSpc>
            </a:pPr>
            <a:r>
              <a:rPr lang="en-US" sz="2700">
                <a:solidFill>
                  <a:srgbClr val="000000"/>
                </a:solidFill>
                <a:latin typeface="Calibri (MS)"/>
                <a:ea typeface="Calibri (MS)"/>
                <a:cs typeface="Calibri (MS)"/>
                <a:sym typeface="Calibri (MS)"/>
              </a:rPr>
              <a:t> </a:t>
            </a:r>
          </a:p>
          <a:p>
            <a:pPr algn="l">
              <a:lnSpc>
                <a:spcPts val="3690"/>
              </a:lnSpc>
            </a:pPr>
            <a:r>
              <a:rPr lang="en-US" sz="2700">
                <a:solidFill>
                  <a:srgbClr val="000000"/>
                </a:solidFill>
                <a:latin typeface="Calibri (MS)"/>
                <a:ea typeface="Calibri (MS)"/>
                <a:cs typeface="Calibri (MS)"/>
                <a:sym typeface="Calibri (MS)"/>
              </a:rPr>
              <a:t>İkinci ayette insanların hüsran içinde bulunduklarına dikkat çekilir. </a:t>
            </a:r>
          </a:p>
        </p:txBody>
      </p:sp>
      <p:sp>
        <p:nvSpPr>
          <p:cNvPr name="TextBox 4" id="4"/>
          <p:cNvSpPr txBox="true"/>
          <p:nvPr/>
        </p:nvSpPr>
        <p:spPr>
          <a:xfrm rot="0">
            <a:off x="3980683" y="3695124"/>
            <a:ext cx="174179" cy="489585"/>
          </a:xfrm>
          <a:prstGeom prst="rect">
            <a:avLst/>
          </a:prstGeom>
        </p:spPr>
        <p:txBody>
          <a:bodyPr anchor="t" rtlCol="false" tIns="0" lIns="0" bIns="0" rIns="0">
            <a:spAutoFit/>
          </a:bodyPr>
          <a:lstStyle/>
          <a:p>
            <a:pPr algn="l">
              <a:lnSpc>
                <a:spcPts val="3690"/>
              </a:lnSpc>
            </a:pPr>
            <a:r>
              <a:rPr lang="en-US" sz="2700">
                <a:solidFill>
                  <a:srgbClr val="000000"/>
                </a:solidFill>
                <a:latin typeface="Calibri (MS)"/>
                <a:ea typeface="Calibri (MS)"/>
                <a:cs typeface="Calibri (MS)"/>
                <a:sym typeface="Calibri (MS)"/>
              </a:rPr>
              <a:t>•</a:t>
            </a:r>
          </a:p>
        </p:txBody>
      </p:sp>
      <p:sp>
        <p:nvSpPr>
          <p:cNvPr name="TextBox 5" id="5"/>
          <p:cNvSpPr txBox="true"/>
          <p:nvPr/>
        </p:nvSpPr>
        <p:spPr>
          <a:xfrm rot="0">
            <a:off x="3980683" y="4632770"/>
            <a:ext cx="8397064" cy="489585"/>
          </a:xfrm>
          <a:prstGeom prst="rect">
            <a:avLst/>
          </a:prstGeom>
        </p:spPr>
        <p:txBody>
          <a:bodyPr anchor="t" rtlCol="false" tIns="0" lIns="0" bIns="0" rIns="0">
            <a:spAutoFit/>
          </a:bodyPr>
          <a:lstStyle/>
          <a:p>
            <a:pPr algn="l">
              <a:lnSpc>
                <a:spcPts val="3690"/>
              </a:lnSpc>
            </a:pPr>
            <a:r>
              <a:rPr lang="en-US" sz="2700">
                <a:solidFill>
                  <a:srgbClr val="000000"/>
                </a:solidFill>
                <a:latin typeface="Calibri (MS)"/>
                <a:ea typeface="Calibri (MS)"/>
                <a:cs typeface="Calibri (MS)"/>
                <a:sym typeface="Calibri (MS)"/>
              </a:rPr>
              <a:t>•Üçüncü ayette, kimlerin hüsrana uğramayacağı sıralanır: </a:t>
            </a:r>
          </a:p>
        </p:txBody>
      </p:sp>
      <p:sp>
        <p:nvSpPr>
          <p:cNvPr name="TextBox 6" id="6"/>
          <p:cNvSpPr txBox="true"/>
          <p:nvPr/>
        </p:nvSpPr>
        <p:spPr>
          <a:xfrm rot="0">
            <a:off x="5162931" y="5101400"/>
            <a:ext cx="5089136" cy="1895475"/>
          </a:xfrm>
          <a:prstGeom prst="rect">
            <a:avLst/>
          </a:prstGeom>
        </p:spPr>
        <p:txBody>
          <a:bodyPr anchor="t" rtlCol="false" tIns="0" lIns="0" bIns="0" rIns="0">
            <a:spAutoFit/>
          </a:bodyPr>
          <a:lstStyle/>
          <a:p>
            <a:pPr algn="l">
              <a:lnSpc>
                <a:spcPts val="3690"/>
              </a:lnSpc>
            </a:pPr>
            <a:r>
              <a:rPr lang="en-US" sz="2700" spc="2">
                <a:solidFill>
                  <a:srgbClr val="000000"/>
                </a:solidFill>
                <a:latin typeface="Calibri (MS)"/>
                <a:ea typeface="Calibri (MS)"/>
                <a:cs typeface="Calibri (MS)"/>
                <a:sym typeface="Calibri (MS)"/>
              </a:rPr>
              <a:t>• İman edenler • Salih amel işleyenler • Birbirlerine hakkı tavsiye edenler • Birbirlerine sabrı tavsiye edenler </a:t>
            </a:r>
          </a:p>
        </p:txBody>
      </p:sp>
      <p:sp>
        <p:nvSpPr>
          <p:cNvPr name="TextBox 7" id="7"/>
          <p:cNvSpPr txBox="true"/>
          <p:nvPr/>
        </p:nvSpPr>
        <p:spPr>
          <a:xfrm rot="0">
            <a:off x="10402443" y="866027"/>
            <a:ext cx="2563263"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3. Ünite: DİN VE HAYAT </a:t>
            </a:r>
          </a:p>
        </p:txBody>
      </p:sp>
      <p:sp>
        <p:nvSpPr>
          <p:cNvPr name="TextBox 8" id="8"/>
          <p:cNvSpPr txBox="true"/>
          <p:nvPr/>
        </p:nvSpPr>
        <p:spPr>
          <a:xfrm rot="0">
            <a:off x="15215616" y="14549"/>
            <a:ext cx="428225"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31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DAG9t_tXjLw</dc:identifier>
  <dcterms:modified xsi:type="dcterms:W3CDTF">2011-08-01T06:04:30Z</dcterms:modified>
  <cp:revision>1</cp:revision>
  <dc:title>8.sınıf Dkab 3.ünite MEB Ders sunusu powerpoint salimdurmus.com</dc:title>
</cp:coreProperties>
</file>