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Calibri (MS) Bold" charset="1" panose="020F0702030404030204"/>
      <p:regular r:id="rId17"/>
    </p:embeddedFont>
    <p:embeddedFont>
      <p:font typeface="Arial" charset="1" panose="020B0604020202020204"/>
      <p:regular r:id="rId18"/>
    </p:embeddedFont>
    <p:embeddedFont>
      <p:font typeface="Calibri (MS)" charset="1" panose="020F05020202040302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1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12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16.jpeg" Type="http://schemas.openxmlformats.org/officeDocument/2006/relationships/image"/><Relationship Id="rId8" Target="../media/image1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18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19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20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svg" Type="http://schemas.openxmlformats.org/officeDocument/2006/relationships/image"/><Relationship Id="rId5" Target="../media/image21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2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3996600" y="-3996600"/>
            <a:ext cx="10286986" cy="18280185"/>
          </a:xfrm>
          <a:custGeom>
            <a:avLst/>
            <a:gdLst/>
            <a:ahLst/>
            <a:cxnLst/>
            <a:rect r="r" b="b" t="t" l="l"/>
            <a:pathLst>
              <a:path h="18280185" w="10286986">
                <a:moveTo>
                  <a:pt x="0" y="0"/>
                </a:moveTo>
                <a:lnTo>
                  <a:pt x="10286985" y="0"/>
                </a:lnTo>
                <a:lnTo>
                  <a:pt x="10286985" y="18280185"/>
                </a:lnTo>
                <a:lnTo>
                  <a:pt x="0" y="182801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801100" y="1547622"/>
            <a:ext cx="8991981" cy="6831711"/>
          </a:xfrm>
          <a:custGeom>
            <a:avLst/>
            <a:gdLst/>
            <a:ahLst/>
            <a:cxnLst/>
            <a:rect r="r" b="b" t="t" l="l"/>
            <a:pathLst>
              <a:path h="6831711" w="8991981">
                <a:moveTo>
                  <a:pt x="0" y="0"/>
                </a:moveTo>
                <a:lnTo>
                  <a:pt x="8991981" y="0"/>
                </a:lnTo>
                <a:lnTo>
                  <a:pt x="8991981" y="6831711"/>
                </a:lnTo>
                <a:lnTo>
                  <a:pt x="0" y="683171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31152" y="5737474"/>
            <a:ext cx="6000421" cy="1282446"/>
          </a:xfrm>
          <a:custGeom>
            <a:avLst/>
            <a:gdLst/>
            <a:ahLst/>
            <a:cxnLst/>
            <a:rect r="r" b="b" t="t" l="l"/>
            <a:pathLst>
              <a:path h="1282446" w="6000421">
                <a:moveTo>
                  <a:pt x="0" y="0"/>
                </a:moveTo>
                <a:lnTo>
                  <a:pt x="6000421" y="0"/>
                </a:lnTo>
                <a:lnTo>
                  <a:pt x="6000421" y="1282446"/>
                </a:lnTo>
                <a:lnTo>
                  <a:pt x="0" y="12824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668844" y="4744402"/>
            <a:ext cx="5325037" cy="27124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b="true" sz="5400">
                <a:solidFill>
                  <a:srgbClr val="E55D1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 ÜNİTE</a:t>
            </a:r>
          </a:p>
          <a:p>
            <a:pPr algn="l">
              <a:lnSpc>
                <a:spcPts val="8396"/>
              </a:lnSpc>
            </a:pPr>
            <a:r>
              <a:rPr lang="en-US" b="true" sz="5997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KUR’AN-I KERİM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41348" y="2280614"/>
            <a:ext cx="6430518" cy="15191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62"/>
              </a:lnSpc>
            </a:pPr>
            <a:r>
              <a:rPr lang="en-US" b="true" sz="48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DİN KÜLTÜRÜ VE AHLAK BİLGİSİ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82701" y="1372357"/>
            <a:ext cx="7709864" cy="1404561"/>
          </a:xfrm>
          <a:custGeom>
            <a:avLst/>
            <a:gdLst/>
            <a:ahLst/>
            <a:cxnLst/>
            <a:rect r="r" b="b" t="t" l="l"/>
            <a:pathLst>
              <a:path h="1404561" w="7709864">
                <a:moveTo>
                  <a:pt x="0" y="0"/>
                </a:moveTo>
                <a:lnTo>
                  <a:pt x="7709864" y="0"/>
                </a:lnTo>
                <a:lnTo>
                  <a:pt x="7709864" y="1404561"/>
                </a:lnTo>
                <a:lnTo>
                  <a:pt x="0" y="14045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276516" y="1013084"/>
            <a:ext cx="4006029" cy="4006029"/>
          </a:xfrm>
          <a:custGeom>
            <a:avLst/>
            <a:gdLst/>
            <a:ahLst/>
            <a:cxnLst/>
            <a:rect r="r" b="b" t="t" l="l"/>
            <a:pathLst>
              <a:path h="4006029" w="4006029">
                <a:moveTo>
                  <a:pt x="0" y="0"/>
                </a:moveTo>
                <a:lnTo>
                  <a:pt x="4006030" y="0"/>
                </a:lnTo>
                <a:lnTo>
                  <a:pt x="4006030" y="4006029"/>
                </a:lnTo>
                <a:lnTo>
                  <a:pt x="0" y="400602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0190" y="3124510"/>
            <a:ext cx="149347" cy="931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34"/>
              </a:lnSpc>
            </a:pPr>
            <a:r>
              <a:rPr lang="en-US" sz="329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20190" y="4331518"/>
            <a:ext cx="149347" cy="931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34"/>
              </a:lnSpc>
            </a:pPr>
            <a:r>
              <a:rPr lang="en-US" sz="329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20190" y="5539097"/>
            <a:ext cx="149347" cy="931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34"/>
              </a:lnSpc>
            </a:pPr>
            <a:r>
              <a:rPr lang="en-US" sz="329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034540" y="3133787"/>
            <a:ext cx="7686032" cy="957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34"/>
              </a:lnSpc>
            </a:pPr>
            <a:r>
              <a:rPr lang="en-US" b="true" sz="329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Kur’an-ı Kerim’in iç düzenini çözümlemeniz,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034540" y="4340795"/>
            <a:ext cx="10629014" cy="957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34"/>
              </a:lnSpc>
            </a:pPr>
            <a:r>
              <a:rPr lang="en-US" b="true" sz="329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Kur’an-ı Kerim’in temel özellikleri hakkında bilgi toplamanız,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034540" y="5548374"/>
            <a:ext cx="8531838" cy="957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34"/>
              </a:lnSpc>
            </a:pPr>
            <a:r>
              <a:rPr lang="en-US" b="true" sz="329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Kuran-ı Kerim’in ana konularını sınıflandırmanız,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20190" y="7088576"/>
            <a:ext cx="149504" cy="589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16"/>
              </a:lnSpc>
            </a:pPr>
            <a:r>
              <a:rPr lang="en-US" sz="329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034540" y="7097897"/>
            <a:ext cx="14099319" cy="6149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16"/>
              </a:lnSpc>
            </a:pPr>
            <a:r>
              <a:rPr lang="en-US" b="true" sz="3297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Kevser suresini ve bu surenin anlamını okuyarak yorumlamanız beklenmektedir</a:t>
            </a:r>
            <a:r>
              <a:rPr lang="en-US" b="true" sz="3297">
                <a:solidFill>
                  <a:srgbClr val="50164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334963" y="1570106"/>
            <a:ext cx="5922797" cy="1007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b="true" sz="540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Bu ünitede sizlerden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578011" y="9436532"/>
            <a:ext cx="118215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>
                <a:solidFill>
                  <a:srgbClr val="76767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528048" y="2743200"/>
            <a:ext cx="7931277" cy="4852035"/>
          </a:xfrm>
          <a:custGeom>
            <a:avLst/>
            <a:gdLst/>
            <a:ahLst/>
            <a:cxnLst/>
            <a:rect r="r" b="b" t="t" l="l"/>
            <a:pathLst>
              <a:path h="4852035" w="7931277">
                <a:moveTo>
                  <a:pt x="0" y="0"/>
                </a:moveTo>
                <a:lnTo>
                  <a:pt x="7931277" y="0"/>
                </a:lnTo>
                <a:lnTo>
                  <a:pt x="7931277" y="4852035"/>
                </a:lnTo>
                <a:lnTo>
                  <a:pt x="0" y="48520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899780" y="1056699"/>
            <a:ext cx="6617813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3.1. KUR’AN-I KERİM’İN İÇ DÜZENİ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94333" y="3219026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94333" y="5048398"/>
            <a:ext cx="136288" cy="52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808683" y="3271785"/>
            <a:ext cx="7276667" cy="3249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Kur’an-ı Kerim, Allah’ın (cc) peygamberler aracılığıyla insanlara gönderdiği vahyi bildiren son kitaptır. 610 yılının Ramazan ayında indirilmeye başlanmış, Hz. Muhammed’e (sav) bölümler hâlinde vahyedilmiştir.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134974" y="7649908"/>
            <a:ext cx="962663" cy="339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5"/>
              </a:lnSpc>
            </a:pPr>
            <a:r>
              <a:rPr lang="en-US" sz="18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Görsel 3.1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578011" y="9436532"/>
            <a:ext cx="118215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>
                <a:solidFill>
                  <a:srgbClr val="76767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678363" y="1561224"/>
            <a:ext cx="3951537" cy="7211373"/>
          </a:xfrm>
          <a:custGeom>
            <a:avLst/>
            <a:gdLst/>
            <a:ahLst/>
            <a:cxnLst/>
            <a:rect r="r" b="b" t="t" l="l"/>
            <a:pathLst>
              <a:path h="7211373" w="3951537">
                <a:moveTo>
                  <a:pt x="0" y="0"/>
                </a:moveTo>
                <a:lnTo>
                  <a:pt x="3951537" y="0"/>
                </a:lnTo>
                <a:lnTo>
                  <a:pt x="3951537" y="7211372"/>
                </a:lnTo>
                <a:lnTo>
                  <a:pt x="0" y="72113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542843" y="1008693"/>
            <a:ext cx="3374465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Kur’an-ı Kerim’in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121794" y="2466727"/>
            <a:ext cx="4262704" cy="962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okunması ve ezberlenmesi ibadettir.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57027" y="4976370"/>
            <a:ext cx="4230414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006" spc="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tamamlanması yirmi üç yıl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094915" y="3750131"/>
            <a:ext cx="5279846" cy="962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içindeki hükümler bütün insanlar için geçerlidir.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094915" y="6259587"/>
            <a:ext cx="5392374" cy="1020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8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Furkan, Nur, Şifa, Zikir, Kelam gibi pek</a:t>
            </a: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çok</a:t>
            </a: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güzel</a:t>
            </a: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ismi</a:t>
            </a: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bulunmaktadır.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519036" y="5433198"/>
            <a:ext cx="1728659" cy="56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sürmüştür.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7666594" y="9436532"/>
            <a:ext cx="118215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>
                <a:solidFill>
                  <a:srgbClr val="76767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81574" y="976694"/>
            <a:ext cx="16236129" cy="4755066"/>
          </a:xfrm>
          <a:custGeom>
            <a:avLst/>
            <a:gdLst/>
            <a:ahLst/>
            <a:cxnLst/>
            <a:rect r="r" b="b" t="t" l="l"/>
            <a:pathLst>
              <a:path h="4755066" w="16236129">
                <a:moveTo>
                  <a:pt x="0" y="0"/>
                </a:moveTo>
                <a:lnTo>
                  <a:pt x="16236130" y="0"/>
                </a:lnTo>
                <a:lnTo>
                  <a:pt x="16236130" y="4755065"/>
                </a:lnTo>
                <a:lnTo>
                  <a:pt x="0" y="47550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592710" y="4308858"/>
            <a:ext cx="751537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Ayet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779394" y="4308858"/>
            <a:ext cx="727391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Sure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066662" y="4308858"/>
            <a:ext cx="569685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Cüz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813609" y="1304111"/>
            <a:ext cx="4841019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Kur’an-ı Kerim’in İç Düzeniyle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085696" y="4308858"/>
            <a:ext cx="963363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Durak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106274" y="4308858"/>
            <a:ext cx="1419749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Cüz Gülü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961752" y="1760925"/>
            <a:ext cx="2414430" cy="56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b="true" sz="300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İlgili</a:t>
            </a:r>
            <a:r>
              <a:rPr lang="en-US" b="true" sz="300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300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Kavramlar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58595" y="5567529"/>
            <a:ext cx="122572" cy="471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5"/>
              </a:lnSpc>
            </a:pPr>
            <a:r>
              <a:rPr lang="en-US" sz="270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988434" y="5568320"/>
            <a:ext cx="2186688" cy="2146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5"/>
              </a:lnSpc>
            </a:pPr>
            <a:r>
              <a:rPr lang="en-US" sz="27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Kur'an </a:t>
            </a:r>
          </a:p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surelerini oluşturan harf, kelime veya cümlelerdir.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390002" y="5608130"/>
            <a:ext cx="1614130" cy="2097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Kur’an-ı Kerim’in ayetlerden oluşan bölümleri.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412480" y="5603172"/>
            <a:ext cx="2067773" cy="2097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37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Kur’an-ı Kerim’in yirmi sayfadan oluşan her bir bölümü.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814048" y="5588513"/>
            <a:ext cx="2188431" cy="2097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spc="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Ayet numaralarının yazılı olduğu küçük yuvarlak işaretler.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984730" y="5521647"/>
            <a:ext cx="2006222" cy="25094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Her cüzün başlangıcında sayfanın kenarında bulunan semboller.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960234" y="5559771"/>
            <a:ext cx="122415" cy="471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982712" y="5554828"/>
            <a:ext cx="122415" cy="471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384280" y="5540154"/>
            <a:ext cx="122415" cy="471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554962" y="5473289"/>
            <a:ext cx="122415" cy="471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7754405" y="9436532"/>
            <a:ext cx="118215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>
                <a:solidFill>
                  <a:srgbClr val="76767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50085" y="5263229"/>
            <a:ext cx="6468594" cy="1113096"/>
          </a:xfrm>
          <a:custGeom>
            <a:avLst/>
            <a:gdLst/>
            <a:ahLst/>
            <a:cxnLst/>
            <a:rect r="r" b="b" t="t" l="l"/>
            <a:pathLst>
              <a:path h="1113096" w="6468594">
                <a:moveTo>
                  <a:pt x="0" y="0"/>
                </a:moveTo>
                <a:lnTo>
                  <a:pt x="6468594" y="0"/>
                </a:lnTo>
                <a:lnTo>
                  <a:pt x="6468594" y="1113097"/>
                </a:lnTo>
                <a:lnTo>
                  <a:pt x="0" y="11130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726205" y="3494622"/>
            <a:ext cx="2992474" cy="625407"/>
            <a:chOff x="0" y="0"/>
            <a:chExt cx="1994980" cy="41694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1316609" cy="289815"/>
            </a:xfrm>
            <a:custGeom>
              <a:avLst/>
              <a:gdLst/>
              <a:ahLst/>
              <a:cxnLst/>
              <a:rect r="r" b="b" t="t" l="l"/>
              <a:pathLst>
                <a:path h="289815" w="1316609">
                  <a:moveTo>
                    <a:pt x="0" y="57785"/>
                  </a:moveTo>
                  <a:cubicBezTo>
                    <a:pt x="0" y="26035"/>
                    <a:pt x="25781" y="0"/>
                    <a:pt x="57785" y="0"/>
                  </a:cubicBezTo>
                  <a:lnTo>
                    <a:pt x="57785" y="14224"/>
                  </a:lnTo>
                  <a:lnTo>
                    <a:pt x="57785" y="0"/>
                  </a:lnTo>
                  <a:lnTo>
                    <a:pt x="1258697" y="0"/>
                  </a:lnTo>
                  <a:lnTo>
                    <a:pt x="1258697" y="14224"/>
                  </a:lnTo>
                  <a:lnTo>
                    <a:pt x="1258697" y="0"/>
                  </a:lnTo>
                  <a:cubicBezTo>
                    <a:pt x="1290574" y="0"/>
                    <a:pt x="1316609" y="25908"/>
                    <a:pt x="1316609" y="57785"/>
                  </a:cubicBezTo>
                  <a:lnTo>
                    <a:pt x="1302385" y="57785"/>
                  </a:lnTo>
                  <a:lnTo>
                    <a:pt x="1316609" y="57785"/>
                  </a:lnTo>
                  <a:lnTo>
                    <a:pt x="1316609" y="232029"/>
                  </a:lnTo>
                  <a:lnTo>
                    <a:pt x="1302385" y="232029"/>
                  </a:lnTo>
                  <a:lnTo>
                    <a:pt x="1316609" y="232029"/>
                  </a:lnTo>
                  <a:cubicBezTo>
                    <a:pt x="1316609" y="263906"/>
                    <a:pt x="1290701" y="289814"/>
                    <a:pt x="1258697" y="289814"/>
                  </a:cubicBezTo>
                  <a:lnTo>
                    <a:pt x="1258697" y="275590"/>
                  </a:lnTo>
                  <a:lnTo>
                    <a:pt x="1258697" y="289814"/>
                  </a:lnTo>
                  <a:lnTo>
                    <a:pt x="57785" y="289814"/>
                  </a:lnTo>
                  <a:lnTo>
                    <a:pt x="57785" y="275590"/>
                  </a:lnTo>
                  <a:lnTo>
                    <a:pt x="57785" y="289814"/>
                  </a:lnTo>
                  <a:cubicBezTo>
                    <a:pt x="25781" y="289941"/>
                    <a:pt x="0" y="263906"/>
                    <a:pt x="0" y="232029"/>
                  </a:cubicBezTo>
                  <a:lnTo>
                    <a:pt x="14224" y="232029"/>
                  </a:lnTo>
                  <a:lnTo>
                    <a:pt x="0" y="232029"/>
                  </a:lnTo>
                  <a:lnTo>
                    <a:pt x="0" y="57785"/>
                  </a:lnTo>
                  <a:lnTo>
                    <a:pt x="14224" y="57785"/>
                  </a:lnTo>
                  <a:lnTo>
                    <a:pt x="0" y="57785"/>
                  </a:lnTo>
                  <a:moveTo>
                    <a:pt x="28575" y="57785"/>
                  </a:moveTo>
                  <a:lnTo>
                    <a:pt x="28575" y="232029"/>
                  </a:lnTo>
                  <a:cubicBezTo>
                    <a:pt x="28575" y="248158"/>
                    <a:pt x="41656" y="261239"/>
                    <a:pt x="57785" y="261239"/>
                  </a:cubicBezTo>
                  <a:lnTo>
                    <a:pt x="1258697" y="261239"/>
                  </a:lnTo>
                  <a:cubicBezTo>
                    <a:pt x="1274826" y="261239"/>
                    <a:pt x="1288034" y="248031"/>
                    <a:pt x="1288034" y="232029"/>
                  </a:cubicBezTo>
                  <a:lnTo>
                    <a:pt x="1288034" y="57785"/>
                  </a:lnTo>
                  <a:cubicBezTo>
                    <a:pt x="1288034" y="41656"/>
                    <a:pt x="1274826" y="28575"/>
                    <a:pt x="1258697" y="28575"/>
                  </a:cubicBezTo>
                  <a:lnTo>
                    <a:pt x="57785" y="28575"/>
                  </a:lnTo>
                  <a:cubicBezTo>
                    <a:pt x="41529" y="28575"/>
                    <a:pt x="28575" y="41656"/>
                    <a:pt x="28575" y="57785"/>
                  </a:cubicBezTo>
                  <a:close/>
                </a:path>
              </a:pathLst>
            </a:custGeom>
            <a:solidFill>
              <a:srgbClr val="C00000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365885" y="195834"/>
              <a:ext cx="565658" cy="85725"/>
            </a:xfrm>
            <a:custGeom>
              <a:avLst/>
              <a:gdLst/>
              <a:ahLst/>
              <a:cxnLst/>
              <a:rect r="r" b="b" t="t" l="l"/>
              <a:pathLst>
                <a:path h="85725" w="565658">
                  <a:moveTo>
                    <a:pt x="0" y="0"/>
                  </a:moveTo>
                  <a:lnTo>
                    <a:pt x="494284" y="0"/>
                  </a:lnTo>
                  <a:lnTo>
                    <a:pt x="494284" y="28575"/>
                  </a:lnTo>
                  <a:lnTo>
                    <a:pt x="0" y="28575"/>
                  </a:lnTo>
                  <a:close/>
                  <a:moveTo>
                    <a:pt x="479933" y="0"/>
                  </a:moveTo>
                  <a:lnTo>
                    <a:pt x="565658" y="42926"/>
                  </a:lnTo>
                  <a:lnTo>
                    <a:pt x="479933" y="85725"/>
                  </a:lnTo>
                  <a:close/>
                </a:path>
              </a:pathLst>
            </a:custGeom>
            <a:solidFill>
              <a:srgbClr val="C00000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114654" y="1053503"/>
            <a:ext cx="5653664" cy="8180065"/>
          </a:xfrm>
          <a:custGeom>
            <a:avLst/>
            <a:gdLst/>
            <a:ahLst/>
            <a:cxnLst/>
            <a:rect r="r" b="b" t="t" l="l"/>
            <a:pathLst>
              <a:path h="8180065" w="5653664">
                <a:moveTo>
                  <a:pt x="0" y="0"/>
                </a:moveTo>
                <a:lnTo>
                  <a:pt x="5653663" y="0"/>
                </a:lnTo>
                <a:lnTo>
                  <a:pt x="5653663" y="8180065"/>
                </a:lnTo>
                <a:lnTo>
                  <a:pt x="0" y="818006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477049" y="1053503"/>
            <a:ext cx="5653664" cy="8180065"/>
          </a:xfrm>
          <a:custGeom>
            <a:avLst/>
            <a:gdLst/>
            <a:ahLst/>
            <a:cxnLst/>
            <a:rect r="r" b="b" t="t" l="l"/>
            <a:pathLst>
              <a:path h="8180065" w="5653664">
                <a:moveTo>
                  <a:pt x="0" y="0"/>
                </a:moveTo>
                <a:lnTo>
                  <a:pt x="5653663" y="0"/>
                </a:lnTo>
                <a:lnTo>
                  <a:pt x="5653663" y="8180065"/>
                </a:lnTo>
                <a:lnTo>
                  <a:pt x="0" y="81800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0628371" y="3321944"/>
            <a:ext cx="848677" cy="128588"/>
            <a:chOff x="0" y="0"/>
            <a:chExt cx="565785" cy="8572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65785" cy="85725"/>
            </a:xfrm>
            <a:custGeom>
              <a:avLst/>
              <a:gdLst/>
              <a:ahLst/>
              <a:cxnLst/>
              <a:rect r="r" b="b" t="t" l="l"/>
              <a:pathLst>
                <a:path h="85725" w="565785">
                  <a:moveTo>
                    <a:pt x="565785" y="28575"/>
                  </a:moveTo>
                  <a:lnTo>
                    <a:pt x="71501" y="28575"/>
                  </a:lnTo>
                  <a:lnTo>
                    <a:pt x="71501" y="57150"/>
                  </a:lnTo>
                  <a:lnTo>
                    <a:pt x="565785" y="57150"/>
                  </a:lnTo>
                  <a:close/>
                  <a:moveTo>
                    <a:pt x="85725" y="0"/>
                  </a:moveTo>
                  <a:lnTo>
                    <a:pt x="0" y="42926"/>
                  </a:lnTo>
                  <a:lnTo>
                    <a:pt x="85725" y="85725"/>
                  </a:lnTo>
                  <a:close/>
                </a:path>
              </a:pathLst>
            </a:custGeom>
            <a:solidFill>
              <a:srgbClr val="C00000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9631675" y="8050821"/>
            <a:ext cx="3057239" cy="535496"/>
            <a:chOff x="0" y="0"/>
            <a:chExt cx="2038160" cy="35699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63500" y="136144"/>
              <a:ext cx="1698117" cy="85852"/>
            </a:xfrm>
            <a:custGeom>
              <a:avLst/>
              <a:gdLst/>
              <a:ahLst/>
              <a:cxnLst/>
              <a:rect r="r" b="b" t="t" l="l"/>
              <a:pathLst>
                <a:path h="85852" w="1698117">
                  <a:moveTo>
                    <a:pt x="1698117" y="28575"/>
                  </a:moveTo>
                  <a:lnTo>
                    <a:pt x="71374" y="28575"/>
                  </a:lnTo>
                  <a:lnTo>
                    <a:pt x="71374" y="57150"/>
                  </a:lnTo>
                  <a:lnTo>
                    <a:pt x="1698117" y="57150"/>
                  </a:lnTo>
                  <a:close/>
                  <a:moveTo>
                    <a:pt x="85725" y="0"/>
                  </a:moveTo>
                  <a:lnTo>
                    <a:pt x="0" y="43053"/>
                  </a:lnTo>
                  <a:lnTo>
                    <a:pt x="85725" y="85852"/>
                  </a:lnTo>
                  <a:close/>
                </a:path>
              </a:pathLst>
            </a:custGeom>
            <a:solidFill>
              <a:srgbClr val="C00000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753362" y="63500"/>
              <a:ext cx="221361" cy="230124"/>
            </a:xfrm>
            <a:custGeom>
              <a:avLst/>
              <a:gdLst/>
              <a:ahLst/>
              <a:cxnLst/>
              <a:rect r="r" b="b" t="t" l="l"/>
              <a:pathLst>
                <a:path h="230124" w="221361">
                  <a:moveTo>
                    <a:pt x="0" y="115062"/>
                  </a:moveTo>
                  <a:cubicBezTo>
                    <a:pt x="0" y="52197"/>
                    <a:pt x="49022" y="0"/>
                    <a:pt x="110617" y="0"/>
                  </a:cubicBezTo>
                  <a:lnTo>
                    <a:pt x="110617" y="14224"/>
                  </a:lnTo>
                  <a:lnTo>
                    <a:pt x="110617" y="0"/>
                  </a:lnTo>
                  <a:cubicBezTo>
                    <a:pt x="172339" y="0"/>
                    <a:pt x="221361" y="52070"/>
                    <a:pt x="221361" y="115062"/>
                  </a:cubicBezTo>
                  <a:lnTo>
                    <a:pt x="207137" y="115062"/>
                  </a:lnTo>
                  <a:lnTo>
                    <a:pt x="221361" y="115062"/>
                  </a:lnTo>
                  <a:cubicBezTo>
                    <a:pt x="221361" y="177927"/>
                    <a:pt x="172339" y="230124"/>
                    <a:pt x="110617" y="230124"/>
                  </a:cubicBezTo>
                  <a:lnTo>
                    <a:pt x="110617" y="215773"/>
                  </a:lnTo>
                  <a:lnTo>
                    <a:pt x="110617" y="229997"/>
                  </a:lnTo>
                  <a:cubicBezTo>
                    <a:pt x="48895" y="229997"/>
                    <a:pt x="0" y="177927"/>
                    <a:pt x="0" y="114935"/>
                  </a:cubicBezTo>
                  <a:lnTo>
                    <a:pt x="14224" y="114935"/>
                  </a:lnTo>
                  <a:lnTo>
                    <a:pt x="0" y="114935"/>
                  </a:lnTo>
                  <a:moveTo>
                    <a:pt x="28575" y="114935"/>
                  </a:moveTo>
                  <a:cubicBezTo>
                    <a:pt x="28575" y="163195"/>
                    <a:pt x="65913" y="201422"/>
                    <a:pt x="110617" y="201422"/>
                  </a:cubicBezTo>
                  <a:cubicBezTo>
                    <a:pt x="155321" y="201422"/>
                    <a:pt x="192786" y="163322"/>
                    <a:pt x="192786" y="114935"/>
                  </a:cubicBezTo>
                  <a:cubicBezTo>
                    <a:pt x="192786" y="66548"/>
                    <a:pt x="155448" y="28448"/>
                    <a:pt x="110617" y="28448"/>
                  </a:cubicBezTo>
                  <a:cubicBezTo>
                    <a:pt x="65786" y="28448"/>
                    <a:pt x="28575" y="66548"/>
                    <a:pt x="28575" y="114935"/>
                  </a:cubicBezTo>
                  <a:close/>
                </a:path>
              </a:pathLst>
            </a:custGeom>
            <a:solidFill>
              <a:srgbClr val="C00000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5" id="15"/>
          <p:cNvSpPr txBox="true"/>
          <p:nvPr/>
        </p:nvSpPr>
        <p:spPr>
          <a:xfrm rot="0">
            <a:off x="7888029" y="5501207"/>
            <a:ext cx="727391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Sure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962524" y="3497713"/>
            <a:ext cx="751537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Ayet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073520" y="3054229"/>
            <a:ext cx="1420520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Cüz Gülü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601261" y="7949098"/>
            <a:ext cx="970764" cy="56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b="true" sz="300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Durak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37767" y="9372981"/>
            <a:ext cx="961992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Görsel 3.2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957609" y="9372981"/>
            <a:ext cx="962063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Görsel 3.3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7768121" y="9464964"/>
            <a:ext cx="118458" cy="339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5"/>
              </a:lnSpc>
            </a:pPr>
            <a:r>
              <a:rPr lang="en-US" b="true" sz="1803">
                <a:solidFill>
                  <a:srgbClr val="76767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509642" y="3377565"/>
            <a:ext cx="13268701" cy="2753673"/>
          </a:xfrm>
          <a:custGeom>
            <a:avLst/>
            <a:gdLst/>
            <a:ahLst/>
            <a:cxnLst/>
            <a:rect r="r" b="b" t="t" l="l"/>
            <a:pathLst>
              <a:path h="2753673" w="13268701">
                <a:moveTo>
                  <a:pt x="0" y="0"/>
                </a:moveTo>
                <a:lnTo>
                  <a:pt x="13268701" y="0"/>
                </a:lnTo>
                <a:lnTo>
                  <a:pt x="13268701" y="2753673"/>
                </a:lnTo>
                <a:lnTo>
                  <a:pt x="0" y="27536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053960" y="1056699"/>
            <a:ext cx="8341500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3.2. KUR’AN-I KERİM’İN TEMEL ÖZELLİKLERİ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562917" y="4037643"/>
            <a:ext cx="177322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359538" y="6146487"/>
            <a:ext cx="2522101" cy="60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iyiye, doğruya ve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256668" y="6763707"/>
            <a:ext cx="2654317" cy="60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güzele yönlendirir.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929884" y="4037643"/>
            <a:ext cx="177322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064447" y="6159818"/>
            <a:ext cx="2121279" cy="60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kötülüklerden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352483" y="6777038"/>
            <a:ext cx="1454996" cy="60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sakındırır.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838062" y="4051744"/>
            <a:ext cx="177322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871084" y="6277923"/>
            <a:ext cx="1804754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açıklayıcıdır.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681460" y="4051744"/>
            <a:ext cx="177322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864401" y="6146487"/>
            <a:ext cx="1921926" cy="1221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insanlara yol gösterir.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565435" y="4051744"/>
            <a:ext cx="177322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150972" y="6173148"/>
            <a:ext cx="3927791" cy="1221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b="true" sz="27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insanları düşünmeye ve aklını kullanmaya yöneltir.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892229" y="2404248"/>
            <a:ext cx="2429361" cy="56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b="true" sz="300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Kur’an-ı Kerim;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7715543" y="9436532"/>
            <a:ext cx="118215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>
                <a:solidFill>
                  <a:srgbClr val="76767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57638" y="1763263"/>
            <a:ext cx="15172754" cy="4230429"/>
          </a:xfrm>
          <a:custGeom>
            <a:avLst/>
            <a:gdLst/>
            <a:ahLst/>
            <a:cxnLst/>
            <a:rect r="r" b="b" t="t" l="l"/>
            <a:pathLst>
              <a:path h="4230429" w="15172754">
                <a:moveTo>
                  <a:pt x="0" y="0"/>
                </a:moveTo>
                <a:lnTo>
                  <a:pt x="15172753" y="0"/>
                </a:lnTo>
                <a:lnTo>
                  <a:pt x="15172753" y="4230429"/>
                </a:lnTo>
                <a:lnTo>
                  <a:pt x="0" y="42304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378572" y="1027552"/>
            <a:ext cx="7683403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3.3. KUR’AN-I KERİM’İN ANA KONULARI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56232" y="6050599"/>
            <a:ext cx="2679549" cy="2794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8"/>
              </a:lnSpc>
            </a:pPr>
            <a:r>
              <a:rPr lang="en-US" b="true" sz="2105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“Ey iman edenler! Allah'a, Peygamberine, </a:t>
            </a:r>
          </a:p>
          <a:p>
            <a:pPr algn="ctr">
              <a:lnSpc>
                <a:spcPts val="3780"/>
              </a:lnSpc>
            </a:pPr>
            <a:r>
              <a:rPr lang="en-US" b="true" sz="2105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Peygamberine indirdiği kitaba ve daha önce indirdiği kitaba iman </a:t>
            </a:r>
          </a:p>
          <a:p>
            <a:pPr algn="ctr">
              <a:lnSpc>
                <a:spcPts val="2953"/>
              </a:lnSpc>
            </a:pPr>
            <a:r>
              <a:rPr lang="en-US" b="true" sz="210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edin ...”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01607" y="6050599"/>
            <a:ext cx="2207805" cy="2313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8"/>
              </a:lnSpc>
            </a:pPr>
            <a:r>
              <a:rPr lang="en-US" b="true" sz="2105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"Namazı dosdoğru kılın, zekâtı verin, </a:t>
            </a:r>
          </a:p>
          <a:p>
            <a:pPr algn="ctr">
              <a:lnSpc>
                <a:spcPts val="3780"/>
              </a:lnSpc>
            </a:pPr>
            <a:r>
              <a:rPr lang="en-US" b="true" sz="2105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Resüle itaat edin ki size merhamet edilsin."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006529" y="6934905"/>
            <a:ext cx="2578079" cy="1909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b="true" sz="2105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yakınlara bakmayı emreder; hayasızlığı, fenalığı ve haddi </a:t>
            </a:r>
          </a:p>
          <a:p>
            <a:pPr algn="ctr">
              <a:lnSpc>
                <a:spcPts val="2953"/>
              </a:lnSpc>
            </a:pPr>
            <a:r>
              <a:rPr lang="en-US" b="true" sz="210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aşmayı yasak eder ... "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942521" y="6050599"/>
            <a:ext cx="2703552" cy="873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8"/>
              </a:lnSpc>
            </a:pPr>
            <a:r>
              <a:rPr lang="en-US" b="true" sz="2105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"Allah şüphesiz adaleti, iyilik yapmayı,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332088" y="6934905"/>
            <a:ext cx="2081003" cy="2327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b="true" sz="2105">
                <a:solidFill>
                  <a:srgbClr val="211D1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ile tartın. Bu daha hayırlı, sonuç bakımından daha </a:t>
            </a:r>
          </a:p>
          <a:p>
            <a:pPr algn="ctr">
              <a:lnSpc>
                <a:spcPts val="2953"/>
              </a:lnSpc>
            </a:pPr>
            <a:r>
              <a:rPr lang="en-US" b="true" sz="2109">
                <a:solidFill>
                  <a:srgbClr val="211D1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güzeldir.”</a:t>
            </a:r>
            <a:r>
              <a:rPr lang="en-US" sz="2109">
                <a:solidFill>
                  <a:srgbClr val="211D1E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211D1E"/>
                </a:solidFill>
                <a:latin typeface="Calibri (MS)"/>
                <a:ea typeface="Calibri (MS)"/>
                <a:cs typeface="Calibri (MS)"/>
                <a:sym typeface="Calibri (MS)"/>
              </a:rPr>
              <a:t>(İsra</a:t>
            </a: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>
                <a:solidFill>
                  <a:srgbClr val="211D1E"/>
                </a:solidFill>
                <a:latin typeface="Calibri (MS)"/>
                <a:ea typeface="Calibri (MS)"/>
                <a:cs typeface="Calibri (MS)"/>
                <a:sym typeface="Calibri (MS)"/>
              </a:rPr>
              <a:t>17/35.)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039480" y="6050599"/>
            <a:ext cx="2676820" cy="873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8"/>
              </a:lnSpc>
            </a:pPr>
            <a:r>
              <a:rPr lang="en-US" b="true" sz="2105">
                <a:solidFill>
                  <a:srgbClr val="211D1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“Ölçtüğünüzde ölçmeyi tam yapın, doğru terazi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340078" y="6934905"/>
            <a:ext cx="2095190" cy="9495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b="true" sz="2105">
                <a:solidFill>
                  <a:srgbClr val="22222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sahipleri için ibret vardır.</a:t>
            </a:r>
            <a:r>
              <a:rPr lang="en-US" b="true" sz="2105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.."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166342" y="6050599"/>
            <a:ext cx="2452349" cy="873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8"/>
              </a:lnSpc>
            </a:pPr>
            <a:r>
              <a:rPr lang="en-US" b="true" sz="2105">
                <a:solidFill>
                  <a:srgbClr val="22222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"Andolsun ki, onların kıssalarında akıl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089343" y="5110548"/>
            <a:ext cx="118215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>
                <a:solidFill>
                  <a:srgbClr val="FA8FA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539746" y="9073972"/>
            <a:ext cx="1227182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(Nisa 4/136.)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099434" y="5110548"/>
            <a:ext cx="118215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>
                <a:solidFill>
                  <a:srgbClr val="FBDA7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121140" y="5110548"/>
            <a:ext cx="118215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>
                <a:solidFill>
                  <a:srgbClr val="86C19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624121" y="8920810"/>
            <a:ext cx="1257729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(Nahl16/90.)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113514" y="5110548"/>
            <a:ext cx="118215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>
                <a:solidFill>
                  <a:srgbClr val="C086C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113703" y="5110548"/>
            <a:ext cx="118215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>
                <a:solidFill>
                  <a:srgbClr val="FB8A7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623542" y="7960233"/>
            <a:ext cx="1458411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(Yusuf12/111.)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7715543" y="9436532"/>
            <a:ext cx="118215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>
                <a:solidFill>
                  <a:srgbClr val="76767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679381" y="8593084"/>
            <a:ext cx="1171761" cy="339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5"/>
              </a:lnSpc>
            </a:pPr>
            <a:r>
              <a:rPr lang="en-US" sz="18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(Nur 24/56.)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710810" y="2698942"/>
            <a:ext cx="878481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b="true" sz="3006" spc="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İnanç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673466" y="2698942"/>
            <a:ext cx="1046702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b="true" sz="3006" spc="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İbadet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782426" y="2698942"/>
            <a:ext cx="920144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Ahlak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696505" y="2332801"/>
            <a:ext cx="1095380" cy="572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Sosyal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735367" y="2881441"/>
            <a:ext cx="927930" cy="572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Hayat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4640873" y="2698942"/>
            <a:ext cx="1236340" cy="562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Kıssalar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68108" y="2391913"/>
            <a:ext cx="5530220" cy="5617659"/>
          </a:xfrm>
          <a:custGeom>
            <a:avLst/>
            <a:gdLst/>
            <a:ahLst/>
            <a:cxnLst/>
            <a:rect r="r" b="b" t="t" l="l"/>
            <a:pathLst>
              <a:path h="5617659" w="5530220">
                <a:moveTo>
                  <a:pt x="0" y="0"/>
                </a:moveTo>
                <a:lnTo>
                  <a:pt x="5530220" y="0"/>
                </a:lnTo>
                <a:lnTo>
                  <a:pt x="5530220" y="5617660"/>
                </a:lnTo>
                <a:lnTo>
                  <a:pt x="0" y="56176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763638" y="1056699"/>
            <a:ext cx="8932359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3.4. BİR SURE ÖĞRENİYORUM: KEVSER SURESİ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761852" y="3885619"/>
            <a:ext cx="122572" cy="471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5"/>
              </a:lnSpc>
            </a:pPr>
            <a:r>
              <a:rPr lang="en-US" sz="270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992685" y="5944181"/>
            <a:ext cx="750179" cy="499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5"/>
              </a:lnSpc>
            </a:pPr>
            <a:r>
              <a:rPr lang="en-US" sz="27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gelir.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31025" y="3886395"/>
            <a:ext cx="3117747" cy="2145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5"/>
              </a:lnSpc>
            </a:pPr>
            <a:r>
              <a:rPr lang="en-US" sz="27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Kevser, “bolluk, </a:t>
            </a:r>
          </a:p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bereket,maddi ve manevi çokluk, neslin çoğalması, iyilik ve hayır” gibi anlamlara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626075" y="5580698"/>
            <a:ext cx="79038" cy="451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37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191620" y="5991806"/>
            <a:ext cx="6283728" cy="45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1"/>
              </a:lnSpc>
            </a:pPr>
            <a:r>
              <a:rPr lang="en-US" sz="27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 Hasan ve Hz. Hüseyin ile devam etmiştir.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191620" y="3886395"/>
            <a:ext cx="7367321" cy="13228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5"/>
              </a:lnSpc>
            </a:pPr>
            <a:r>
              <a:rPr lang="en-US" sz="270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Yüce Allah, Kevser suresiyle Hz. Muhammed’e (sav) </a:t>
            </a:r>
          </a:p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pekçoknimetverdiğinimüjdelemiştir.Bu nimetlerden biri de onun neslinin devam etmesidir.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191620" y="5580698"/>
            <a:ext cx="7391867" cy="451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Hz.Peygamber’in soyu,kızıHz.Fatıma’nın çocukları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761852" y="5532339"/>
            <a:ext cx="122415" cy="471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715543" y="9436532"/>
            <a:ext cx="118215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>
                <a:solidFill>
                  <a:srgbClr val="76767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1902295"/>
            <a:ext cx="18288000" cy="7306242"/>
          </a:xfrm>
          <a:custGeom>
            <a:avLst/>
            <a:gdLst/>
            <a:ahLst/>
            <a:cxnLst/>
            <a:rect r="r" b="b" t="t" l="l"/>
            <a:pathLst>
              <a:path h="7306242" w="18288000">
                <a:moveTo>
                  <a:pt x="0" y="0"/>
                </a:moveTo>
                <a:lnTo>
                  <a:pt x="18288000" y="0"/>
                </a:lnTo>
                <a:lnTo>
                  <a:pt x="18288000" y="7306242"/>
                </a:lnTo>
                <a:lnTo>
                  <a:pt x="0" y="73062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763638" y="1056699"/>
            <a:ext cx="8932359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3.4. BİR SURE ÖĞRENİYORUM: KEVSER SURESİ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7598957" y="9436532"/>
            <a:ext cx="237130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 spc="5">
                <a:solidFill>
                  <a:srgbClr val="76767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02763" y="524637"/>
            <a:ext cx="16928930" cy="9302691"/>
          </a:xfrm>
          <a:custGeom>
            <a:avLst/>
            <a:gdLst/>
            <a:ahLst/>
            <a:cxnLst/>
            <a:rect r="r" b="b" t="t" l="l"/>
            <a:pathLst>
              <a:path h="9302691" w="16928930">
                <a:moveTo>
                  <a:pt x="0" y="0"/>
                </a:moveTo>
                <a:lnTo>
                  <a:pt x="16928930" y="0"/>
                </a:lnTo>
                <a:lnTo>
                  <a:pt x="16928930" y="9302691"/>
                </a:lnTo>
                <a:lnTo>
                  <a:pt x="0" y="93026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391863"/>
          </a:xfrm>
          <a:custGeom>
            <a:avLst/>
            <a:gdLst/>
            <a:ahLst/>
            <a:cxnLst/>
            <a:rect r="r" b="b" t="t" l="l"/>
            <a:pathLst>
              <a:path h="391863" w="18288000">
                <a:moveTo>
                  <a:pt x="0" y="0"/>
                </a:moveTo>
                <a:lnTo>
                  <a:pt x="18288000" y="0"/>
                </a:lnTo>
                <a:lnTo>
                  <a:pt x="18288000" y="391863"/>
                </a:lnTo>
                <a:lnTo>
                  <a:pt x="0" y="3918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9895122"/>
            <a:ext cx="18288000" cy="391878"/>
          </a:xfrm>
          <a:custGeom>
            <a:avLst/>
            <a:gdLst/>
            <a:ahLst/>
            <a:cxnLst/>
            <a:rect r="r" b="b" t="t" l="l"/>
            <a:pathLst>
              <a:path h="391878" w="18288000">
                <a:moveTo>
                  <a:pt x="0" y="0"/>
                </a:moveTo>
                <a:lnTo>
                  <a:pt x="18288000" y="0"/>
                </a:lnTo>
                <a:lnTo>
                  <a:pt x="18288000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157155" y="5961888"/>
            <a:ext cx="148590" cy="25146"/>
          </a:xfrm>
          <a:custGeom>
            <a:avLst/>
            <a:gdLst/>
            <a:ahLst/>
            <a:cxnLst/>
            <a:rect r="r" b="b" t="t" l="l"/>
            <a:pathLst>
              <a:path h="25146" w="148590">
                <a:moveTo>
                  <a:pt x="0" y="0"/>
                </a:moveTo>
                <a:lnTo>
                  <a:pt x="148590" y="0"/>
                </a:lnTo>
                <a:lnTo>
                  <a:pt x="148590" y="25146"/>
                </a:lnTo>
                <a:lnTo>
                  <a:pt x="0" y="251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2903220" y="3866826"/>
            <a:ext cx="3696076" cy="869323"/>
          </a:xfrm>
          <a:custGeom>
            <a:avLst/>
            <a:gdLst/>
            <a:ahLst/>
            <a:cxnLst/>
            <a:rect r="r" b="b" t="t" l="l"/>
            <a:pathLst>
              <a:path h="869323" w="3696076">
                <a:moveTo>
                  <a:pt x="0" y="0"/>
                </a:moveTo>
                <a:lnTo>
                  <a:pt x="3696076" y="0"/>
                </a:lnTo>
                <a:lnTo>
                  <a:pt x="3696076" y="869323"/>
                </a:lnTo>
                <a:lnTo>
                  <a:pt x="0" y="86932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-6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8035104" y="3866826"/>
            <a:ext cx="3696076" cy="869323"/>
          </a:xfrm>
          <a:custGeom>
            <a:avLst/>
            <a:gdLst/>
            <a:ahLst/>
            <a:cxnLst/>
            <a:rect r="r" b="b" t="t" l="l"/>
            <a:pathLst>
              <a:path h="869323" w="3696076">
                <a:moveTo>
                  <a:pt x="0" y="0"/>
                </a:moveTo>
                <a:lnTo>
                  <a:pt x="3696076" y="0"/>
                </a:lnTo>
                <a:lnTo>
                  <a:pt x="3696076" y="869323"/>
                </a:lnTo>
                <a:lnTo>
                  <a:pt x="0" y="86932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-6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787963" y="5080954"/>
            <a:ext cx="4278535" cy="1872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1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Bismillâhirraḥmânirraḥîm </a:t>
            </a: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</a:t>
            </a: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İnnâ e’taynâ kelkevser </a:t>
            </a: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</a:t>
            </a: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Fesalli lirabbike venḥar </a:t>
            </a:r>
          </a:p>
          <a:p>
            <a:pPr algn="l">
              <a:lnSpc>
                <a:spcPts val="4213"/>
              </a:lnSpc>
            </a:pPr>
            <a:r>
              <a:rPr lang="en-US" b="true" sz="300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İnne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şânieke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hüvel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ebter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591806" y="5090479"/>
            <a:ext cx="8196039" cy="1410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0"/>
              </a:lnSpc>
            </a:pP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Rahman ve Rahîm olan Allah’ın adıyla. </a:t>
            </a: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</a:t>
            </a: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Şüphesiz biz sana bitip tükenmez nimetler verdik. </a:t>
            </a:r>
            <a:r>
              <a:rPr lang="en-US" b="true" sz="3006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</a:t>
            </a:r>
            <a:r>
              <a:rPr lang="en-US" sz="300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Şimdi sen Rabb’in için namaz kıl ve kurban kes!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888986" y="6457136"/>
            <a:ext cx="88111" cy="49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4"/>
              </a:lnSpc>
            </a:pPr>
            <a:r>
              <a:rPr lang="en-US" b="true" sz="300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591806" y="6390461"/>
            <a:ext cx="8927802" cy="563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b="true" sz="300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Asıl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soyugelmeyecek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olan,sana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karşı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nefret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duyandır.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845438" y="3941631"/>
            <a:ext cx="1723601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Okunuşu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326130" y="2182754"/>
            <a:ext cx="2575622" cy="659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Kevser Suresi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071234" y="3896111"/>
            <a:ext cx="1371486" cy="65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b="true" sz="3603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Anlamı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557809" y="9436532"/>
            <a:ext cx="237130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 spc="5">
                <a:solidFill>
                  <a:srgbClr val="76767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DAG9t1DSaH0</dc:identifier>
  <dcterms:modified xsi:type="dcterms:W3CDTF">2011-08-01T06:04:30Z</dcterms:modified>
  <cp:revision>1</cp:revision>
  <dc:title>5.sınıf Dkab 3.ünite MEB Ders Sunusu powerpoint salimdurmus.com</dc:title>
</cp:coreProperties>
</file>