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18288000" cy="10287000"/>
  <p:notesSz cx="6858000" cy="9144000"/>
  <p:embeddedFontLst>
    <p:embeddedFont>
      <p:font typeface="Calibri (MS) Bold" charset="1" panose="020F0702030404030204"/>
      <p:regular r:id="rId36"/>
    </p:embeddedFont>
    <p:embeddedFont>
      <p:font typeface="Arial" charset="1" panose="020B0604020202020204"/>
      <p:regular r:id="rId37"/>
    </p:embeddedFont>
    <p:embeddedFont>
      <p:font typeface="Aptos" charset="1" panose="020B0004020202020204"/>
      <p:regular r:id="rId38"/>
    </p:embeddedFont>
    <p:embeddedFont>
      <p:font typeface="Calibri (MS)" charset="1" panose="020F0502020204030204"/>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1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8.svg" Type="http://schemas.openxmlformats.org/officeDocument/2006/relationships/image"/><Relationship Id="rId4" Target="../media/image19.sv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2.png" Type="http://schemas.openxmlformats.org/officeDocument/2006/relationships/image"/><Relationship Id="rId8" Target="../media/image2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2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svg" Type="http://schemas.openxmlformats.org/officeDocument/2006/relationships/image"/><Relationship Id="rId11" Target="../media/image31.png" Type="http://schemas.openxmlformats.org/officeDocument/2006/relationships/image"/><Relationship Id="rId12" Target="../media/image32.svg" Type="http://schemas.openxmlformats.org/officeDocument/2006/relationships/image"/><Relationship Id="rId13" Target="../media/image33.png" Type="http://schemas.openxmlformats.org/officeDocument/2006/relationships/image"/><Relationship Id="rId14" Target="../media/image34.svg" Type="http://schemas.openxmlformats.org/officeDocument/2006/relationships/image"/><Relationship Id="rId15" Target="../media/image35.png" Type="http://schemas.openxmlformats.org/officeDocument/2006/relationships/image"/><Relationship Id="rId16" Target="../media/image36.sv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2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jpe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37.jpeg" Type="http://schemas.openxmlformats.org/officeDocument/2006/relationships/image"/><Relationship Id="rId6" Target="../media/image38.jpeg" Type="http://schemas.openxmlformats.org/officeDocument/2006/relationships/image"/><Relationship Id="rId7" Target="../media/image39.jpeg" Type="http://schemas.openxmlformats.org/officeDocument/2006/relationships/image"/><Relationship Id="rId8" Target="../media/image40.jpeg" Type="http://schemas.openxmlformats.org/officeDocument/2006/relationships/image"/><Relationship Id="rId9" Target="../media/image41.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jpe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43.jpeg" Type="http://schemas.openxmlformats.org/officeDocument/2006/relationships/image"/><Relationship Id="rId6" Target="../media/image44.jpeg" Type="http://schemas.openxmlformats.org/officeDocument/2006/relationships/image"/><Relationship Id="rId7" Target="../media/image45.jpeg" Type="http://schemas.openxmlformats.org/officeDocument/2006/relationships/image"/><Relationship Id="rId8" Target="../media/image46.jpeg" Type="http://schemas.openxmlformats.org/officeDocument/2006/relationships/image"/><Relationship Id="rId9" Target="../media/image47.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4.svg" Type="http://schemas.openxmlformats.org/officeDocument/2006/relationships/image"/><Relationship Id="rId11" Target="../media/image55.sv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49.png" Type="http://schemas.openxmlformats.org/officeDocument/2006/relationships/image"/><Relationship Id="rId6" Target="../media/image50.svg" Type="http://schemas.openxmlformats.org/officeDocument/2006/relationships/image"/><Relationship Id="rId7" Target="../media/image51.png" Type="http://schemas.openxmlformats.org/officeDocument/2006/relationships/image"/><Relationship Id="rId8" Target="../media/image52.svg" Type="http://schemas.openxmlformats.org/officeDocument/2006/relationships/image"/><Relationship Id="rId9" Target="../media/image5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1.svg" Type="http://schemas.openxmlformats.org/officeDocument/2006/relationships/image"/><Relationship Id="rId11" Target="../media/image62.png" Type="http://schemas.openxmlformats.org/officeDocument/2006/relationships/image"/><Relationship Id="rId12" Target="../media/image63.svg" Type="http://schemas.openxmlformats.org/officeDocument/2006/relationships/image"/><Relationship Id="rId13" Target="../media/image64.png" Type="http://schemas.openxmlformats.org/officeDocument/2006/relationships/image"/><Relationship Id="rId14" Target="../media/image65.sv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56.png" Type="http://schemas.openxmlformats.org/officeDocument/2006/relationships/image"/><Relationship Id="rId6" Target="../media/image57.svg" Type="http://schemas.openxmlformats.org/officeDocument/2006/relationships/image"/><Relationship Id="rId7" Target="../media/image58.png" Type="http://schemas.openxmlformats.org/officeDocument/2006/relationships/image"/><Relationship Id="rId8" Target="../media/image59.svg" Type="http://schemas.openxmlformats.org/officeDocument/2006/relationships/image"/><Relationship Id="rId9" Target="../media/image6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66.png" Type="http://schemas.openxmlformats.org/officeDocument/2006/relationships/image"/><Relationship Id="rId6" Target="../media/image67.svg" Type="http://schemas.openxmlformats.org/officeDocument/2006/relationships/image"/><Relationship Id="rId7" Target="../media/image68.png" Type="http://schemas.openxmlformats.org/officeDocument/2006/relationships/image"/><Relationship Id="rId8" Target="../media/image69.svg" Type="http://schemas.openxmlformats.org/officeDocument/2006/relationships/image"/><Relationship Id="rId9" Target="../media/image70.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71.png" Type="http://schemas.openxmlformats.org/officeDocument/2006/relationships/image"/><Relationship Id="rId6" Target="../media/image72.svg" Type="http://schemas.openxmlformats.org/officeDocument/2006/relationships/image"/><Relationship Id="rId7" Target="../media/image68.png" Type="http://schemas.openxmlformats.org/officeDocument/2006/relationships/image"/><Relationship Id="rId8" Target="../media/image73.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74.jpeg" Type="http://schemas.openxmlformats.org/officeDocument/2006/relationships/image"/><Relationship Id="rId6" Target="../media/image75.jpeg" Type="http://schemas.openxmlformats.org/officeDocument/2006/relationships/image"/><Relationship Id="rId7" Target="../media/image76.jpeg" Type="http://schemas.openxmlformats.org/officeDocument/2006/relationships/image"/><Relationship Id="rId8" Target="../media/image77.jpeg" Type="http://schemas.openxmlformats.org/officeDocument/2006/relationships/image"/><Relationship Id="rId9" Target="../media/image78.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4.svg" Type="http://schemas.openxmlformats.org/officeDocument/2006/relationships/image"/><Relationship Id="rId11" Target="../media/image85.png" Type="http://schemas.openxmlformats.org/officeDocument/2006/relationships/image"/><Relationship Id="rId12" Target="../media/image86.svg" Type="http://schemas.openxmlformats.org/officeDocument/2006/relationships/image"/><Relationship Id="rId13" Target="../media/image87.png" Type="http://schemas.openxmlformats.org/officeDocument/2006/relationships/image"/><Relationship Id="rId14" Target="../media/image88.svg" Type="http://schemas.openxmlformats.org/officeDocument/2006/relationships/image"/><Relationship Id="rId15" Target="../media/image89.png" Type="http://schemas.openxmlformats.org/officeDocument/2006/relationships/image"/><Relationship Id="rId16" Target="../media/image90.sv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79.png" Type="http://schemas.openxmlformats.org/officeDocument/2006/relationships/image"/><Relationship Id="rId6" Target="../media/image80.svg" Type="http://schemas.openxmlformats.org/officeDocument/2006/relationships/image"/><Relationship Id="rId7" Target="../media/image81.png" Type="http://schemas.openxmlformats.org/officeDocument/2006/relationships/image"/><Relationship Id="rId8" Target="../media/image82.svg" Type="http://schemas.openxmlformats.org/officeDocument/2006/relationships/image"/><Relationship Id="rId9" Target="../media/image83.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92.jpeg" Type="http://schemas.openxmlformats.org/officeDocument/2006/relationships/image"/><Relationship Id="rId6" Target="../media/image93.jpeg" Type="http://schemas.openxmlformats.org/officeDocument/2006/relationships/image"/><Relationship Id="rId7" Target="../media/image94.jpeg" Type="http://schemas.openxmlformats.org/officeDocument/2006/relationships/image"/><Relationship Id="rId8" Target="../media/image95.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96.jpeg" Type="http://schemas.openxmlformats.org/officeDocument/2006/relationships/image"/><Relationship Id="rId6" Target="../media/image97.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98.jpeg" Type="http://schemas.openxmlformats.org/officeDocument/2006/relationships/image"/><Relationship Id="rId6" Target="../media/image99.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100.jpeg" Type="http://schemas.openxmlformats.org/officeDocument/2006/relationships/image"/><Relationship Id="rId6" Target="../media/image101.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102.jpeg" Type="http://schemas.openxmlformats.org/officeDocument/2006/relationships/image"/><Relationship Id="rId6" Target="../media/image103.jpeg" Type="http://schemas.openxmlformats.org/officeDocument/2006/relationships/image"/><Relationship Id="rId7" Target="../media/image104.jpeg" Type="http://schemas.openxmlformats.org/officeDocument/2006/relationships/image"/><Relationship Id="rId8" Target="../media/image105.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106.jpeg" Type="http://schemas.openxmlformats.org/officeDocument/2006/relationships/image"/><Relationship Id="rId6" Target="../media/image107.jpeg" Type="http://schemas.openxmlformats.org/officeDocument/2006/relationships/image"/><Relationship Id="rId7" Target="../media/image108.jpeg" Type="http://schemas.openxmlformats.org/officeDocument/2006/relationships/image"/><Relationship Id="rId8" Target="../media/image109.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svg" Type="http://schemas.openxmlformats.org/officeDocument/2006/relationships/image"/><Relationship Id="rId6" Target="../media/image110.jpeg" Type="http://schemas.openxmlformats.org/officeDocument/2006/relationships/image"/><Relationship Id="rId7" Target="../media/image111.png" Type="http://schemas.openxmlformats.org/officeDocument/2006/relationships/image"/><Relationship Id="rId8" Target="../media/image112.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113.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svg" Type="http://schemas.openxmlformats.org/officeDocument/2006/relationships/image"/><Relationship Id="rId5" Target="../media/image114.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5.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svg" Type="http://schemas.openxmlformats.org/officeDocument/2006/relationships/image"/><Relationship Id="rId6" Target="../media/image1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3996600" y="-3996600"/>
            <a:ext cx="10286986" cy="18280185"/>
          </a:xfrm>
          <a:custGeom>
            <a:avLst/>
            <a:gdLst/>
            <a:ahLst/>
            <a:cxnLst/>
            <a:rect r="r" b="b" t="t" l="l"/>
            <a:pathLst>
              <a:path h="18280185" w="10286986">
                <a:moveTo>
                  <a:pt x="0" y="0"/>
                </a:moveTo>
                <a:lnTo>
                  <a:pt x="10286985" y="0"/>
                </a:lnTo>
                <a:lnTo>
                  <a:pt x="10286985" y="18280185"/>
                </a:lnTo>
                <a:lnTo>
                  <a:pt x="0" y="18280185"/>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8860536" y="1725930"/>
            <a:ext cx="8989695" cy="6831711"/>
            <a:chOff x="0" y="0"/>
            <a:chExt cx="7990840" cy="6072632"/>
          </a:xfrm>
        </p:grpSpPr>
        <p:sp>
          <p:nvSpPr>
            <p:cNvPr name="Freeform 6" id="6"/>
            <p:cNvSpPr/>
            <p:nvPr/>
          </p:nvSpPr>
          <p:spPr>
            <a:xfrm flipH="false" flipV="false" rot="0">
              <a:off x="0" y="0"/>
              <a:ext cx="7990840" cy="6072632"/>
            </a:xfrm>
            <a:custGeom>
              <a:avLst/>
              <a:gdLst/>
              <a:ahLst/>
              <a:cxnLst/>
              <a:rect r="r" b="b" t="t" l="l"/>
              <a:pathLst>
                <a:path h="6072632" w="7990840">
                  <a:moveTo>
                    <a:pt x="7990840" y="0"/>
                  </a:moveTo>
                  <a:lnTo>
                    <a:pt x="0" y="0"/>
                  </a:lnTo>
                  <a:lnTo>
                    <a:pt x="0" y="6072632"/>
                  </a:lnTo>
                  <a:lnTo>
                    <a:pt x="7990840" y="6072632"/>
                  </a:lnTo>
                  <a:lnTo>
                    <a:pt x="7990840" y="0"/>
                  </a:lnTo>
                  <a:close/>
                </a:path>
              </a:pathLst>
            </a:custGeom>
            <a:blipFill>
              <a:blip r:embed="rId6"/>
              <a:stretch>
                <a:fillRect l="0" t="0" r="0" b="0"/>
              </a:stretch>
            </a:blipFill>
          </p:spPr>
        </p:sp>
      </p:grpSp>
      <p:sp>
        <p:nvSpPr>
          <p:cNvPr name="Freeform 7" id="7"/>
          <p:cNvSpPr/>
          <p:nvPr/>
        </p:nvSpPr>
        <p:spPr>
          <a:xfrm flipH="false" flipV="false" rot="0">
            <a:off x="1331152" y="5737474"/>
            <a:ext cx="6000421" cy="1282446"/>
          </a:xfrm>
          <a:custGeom>
            <a:avLst/>
            <a:gdLst/>
            <a:ahLst/>
            <a:cxnLst/>
            <a:rect r="r" b="b" t="t" l="l"/>
            <a:pathLst>
              <a:path h="1282446" w="6000421">
                <a:moveTo>
                  <a:pt x="0" y="0"/>
                </a:moveTo>
                <a:lnTo>
                  <a:pt x="6000421" y="0"/>
                </a:lnTo>
                <a:lnTo>
                  <a:pt x="6000421" y="1282446"/>
                </a:lnTo>
                <a:lnTo>
                  <a:pt x="0" y="12824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8" id="8"/>
          <p:cNvSpPr txBox="true"/>
          <p:nvPr/>
        </p:nvSpPr>
        <p:spPr>
          <a:xfrm rot="0">
            <a:off x="1641348" y="4152900"/>
            <a:ext cx="2492840" cy="1007745"/>
          </a:xfrm>
          <a:prstGeom prst="rect">
            <a:avLst/>
          </a:prstGeom>
        </p:spPr>
        <p:txBody>
          <a:bodyPr anchor="t" rtlCol="false" tIns="0" lIns="0" bIns="0" rIns="0">
            <a:spAutoFit/>
          </a:bodyPr>
          <a:lstStyle/>
          <a:p>
            <a:pPr algn="l">
              <a:lnSpc>
                <a:spcPts val="7559"/>
              </a:lnSpc>
            </a:pPr>
            <a:r>
              <a:rPr lang="en-US" b="true" sz="5400">
                <a:solidFill>
                  <a:srgbClr val="E55D19"/>
                </a:solidFill>
                <a:latin typeface="Calibri (MS) Bold"/>
                <a:ea typeface="Calibri (MS) Bold"/>
                <a:cs typeface="Calibri (MS) Bold"/>
                <a:sym typeface="Calibri (MS) Bold"/>
              </a:rPr>
              <a:t>2. ÜNİTE</a:t>
            </a:r>
          </a:p>
        </p:txBody>
      </p:sp>
      <p:sp>
        <p:nvSpPr>
          <p:cNvPr name="TextBox 9" id="9"/>
          <p:cNvSpPr txBox="true"/>
          <p:nvPr/>
        </p:nvSpPr>
        <p:spPr>
          <a:xfrm rot="0">
            <a:off x="1641348" y="2280614"/>
            <a:ext cx="6376354" cy="1519161"/>
          </a:xfrm>
          <a:prstGeom prst="rect">
            <a:avLst/>
          </a:prstGeom>
        </p:spPr>
        <p:txBody>
          <a:bodyPr anchor="t" rtlCol="false" tIns="0" lIns="0" bIns="0" rIns="0">
            <a:spAutoFit/>
          </a:bodyPr>
          <a:lstStyle/>
          <a:p>
            <a:pPr algn="l">
              <a:lnSpc>
                <a:spcPts val="5762"/>
              </a:lnSpc>
            </a:pPr>
            <a:r>
              <a:rPr lang="en-US" b="true" sz="4806">
                <a:solidFill>
                  <a:srgbClr val="000000"/>
                </a:solidFill>
                <a:latin typeface="Calibri (MS) Bold"/>
                <a:ea typeface="Calibri (MS) Bold"/>
                <a:cs typeface="Calibri (MS) Bold"/>
                <a:sym typeface="Calibri (MS) Bold"/>
              </a:rPr>
              <a:t>DİN KÜLTÜRÜ VE AHLAK BİLGİSİ</a:t>
            </a:r>
          </a:p>
        </p:txBody>
      </p:sp>
      <p:sp>
        <p:nvSpPr>
          <p:cNvPr name="TextBox 10" id="10"/>
          <p:cNvSpPr txBox="true"/>
          <p:nvPr/>
        </p:nvSpPr>
        <p:spPr>
          <a:xfrm rot="0">
            <a:off x="3166110" y="5747442"/>
            <a:ext cx="2504042" cy="1123602"/>
          </a:xfrm>
          <a:prstGeom prst="rect">
            <a:avLst/>
          </a:prstGeom>
        </p:spPr>
        <p:txBody>
          <a:bodyPr anchor="t" rtlCol="false" tIns="0" lIns="0" bIns="0" rIns="0">
            <a:spAutoFit/>
          </a:bodyPr>
          <a:lstStyle/>
          <a:p>
            <a:pPr algn="l">
              <a:lnSpc>
                <a:spcPts val="8396"/>
              </a:lnSpc>
            </a:pPr>
            <a:r>
              <a:rPr lang="en-US" b="true" sz="5997">
                <a:solidFill>
                  <a:srgbClr val="FFFFFF"/>
                </a:solidFill>
                <a:latin typeface="Calibri (MS) Bold"/>
                <a:ea typeface="Calibri (MS) Bold"/>
                <a:cs typeface="Calibri (MS) Bold"/>
                <a:sym typeface="Calibri (MS) Bold"/>
              </a:rPr>
              <a:t>NAMAZ</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382701" y="1372357"/>
            <a:ext cx="7709864" cy="1404561"/>
          </a:xfrm>
          <a:custGeom>
            <a:avLst/>
            <a:gdLst/>
            <a:ahLst/>
            <a:cxnLst/>
            <a:rect r="r" b="b" t="t" l="l"/>
            <a:pathLst>
              <a:path h="1404561" w="7709864">
                <a:moveTo>
                  <a:pt x="0" y="0"/>
                </a:moveTo>
                <a:lnTo>
                  <a:pt x="7709864" y="0"/>
                </a:lnTo>
                <a:lnTo>
                  <a:pt x="7709864" y="1404561"/>
                </a:lnTo>
                <a:lnTo>
                  <a:pt x="0" y="14045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3276516" y="1013084"/>
            <a:ext cx="4006029" cy="4006029"/>
          </a:xfrm>
          <a:custGeom>
            <a:avLst/>
            <a:gdLst/>
            <a:ahLst/>
            <a:cxnLst/>
            <a:rect r="r" b="b" t="t" l="l"/>
            <a:pathLst>
              <a:path h="4006029" w="4006029">
                <a:moveTo>
                  <a:pt x="0" y="0"/>
                </a:moveTo>
                <a:lnTo>
                  <a:pt x="4006030" y="0"/>
                </a:lnTo>
                <a:lnTo>
                  <a:pt x="4006030" y="4006029"/>
                </a:lnTo>
                <a:lnTo>
                  <a:pt x="0" y="4006029"/>
                </a:lnTo>
                <a:lnTo>
                  <a:pt x="0" y="0"/>
                </a:lnTo>
                <a:close/>
              </a:path>
            </a:pathLst>
          </a:custGeom>
          <a:blipFill>
            <a:blip r:embed="rId7"/>
            <a:stretch>
              <a:fillRect l="0" t="0" r="0" b="0"/>
            </a:stretch>
          </a:blipFill>
        </p:spPr>
      </p:sp>
      <p:sp>
        <p:nvSpPr>
          <p:cNvPr name="TextBox 6" id="6"/>
          <p:cNvSpPr txBox="true"/>
          <p:nvPr/>
        </p:nvSpPr>
        <p:spPr>
          <a:xfrm rot="0">
            <a:off x="1520190" y="3124510"/>
            <a:ext cx="149347" cy="931497"/>
          </a:xfrm>
          <a:prstGeom prst="rect">
            <a:avLst/>
          </a:prstGeom>
        </p:spPr>
        <p:txBody>
          <a:bodyPr anchor="t" rtlCol="false" tIns="0" lIns="0" bIns="0" rIns="0">
            <a:spAutoFit/>
          </a:bodyPr>
          <a:lstStyle/>
          <a:p>
            <a:pPr algn="l">
              <a:lnSpc>
                <a:spcPts val="8234"/>
              </a:lnSpc>
            </a:pPr>
            <a:r>
              <a:rPr lang="en-US" sz="3293">
                <a:solidFill>
                  <a:srgbClr val="000000"/>
                </a:solidFill>
                <a:latin typeface="Arial"/>
                <a:ea typeface="Arial"/>
                <a:cs typeface="Arial"/>
                <a:sym typeface="Arial"/>
              </a:rPr>
              <a:t>•</a:t>
            </a:r>
          </a:p>
        </p:txBody>
      </p:sp>
      <p:sp>
        <p:nvSpPr>
          <p:cNvPr name="TextBox 7" id="7"/>
          <p:cNvSpPr txBox="true"/>
          <p:nvPr/>
        </p:nvSpPr>
        <p:spPr>
          <a:xfrm rot="0">
            <a:off x="1520190" y="4331518"/>
            <a:ext cx="149347" cy="931497"/>
          </a:xfrm>
          <a:prstGeom prst="rect">
            <a:avLst/>
          </a:prstGeom>
        </p:spPr>
        <p:txBody>
          <a:bodyPr anchor="t" rtlCol="false" tIns="0" lIns="0" bIns="0" rIns="0">
            <a:spAutoFit/>
          </a:bodyPr>
          <a:lstStyle/>
          <a:p>
            <a:pPr algn="l">
              <a:lnSpc>
                <a:spcPts val="8234"/>
              </a:lnSpc>
            </a:pPr>
            <a:r>
              <a:rPr lang="en-US" sz="3293">
                <a:solidFill>
                  <a:srgbClr val="000000"/>
                </a:solidFill>
                <a:latin typeface="Arial"/>
                <a:ea typeface="Arial"/>
                <a:cs typeface="Arial"/>
                <a:sym typeface="Arial"/>
              </a:rPr>
              <a:t>•</a:t>
            </a:r>
          </a:p>
        </p:txBody>
      </p:sp>
      <p:sp>
        <p:nvSpPr>
          <p:cNvPr name="TextBox 8" id="8"/>
          <p:cNvSpPr txBox="true"/>
          <p:nvPr/>
        </p:nvSpPr>
        <p:spPr>
          <a:xfrm rot="0">
            <a:off x="1520190" y="5539097"/>
            <a:ext cx="149347" cy="931497"/>
          </a:xfrm>
          <a:prstGeom prst="rect">
            <a:avLst/>
          </a:prstGeom>
        </p:spPr>
        <p:txBody>
          <a:bodyPr anchor="t" rtlCol="false" tIns="0" lIns="0" bIns="0" rIns="0">
            <a:spAutoFit/>
          </a:bodyPr>
          <a:lstStyle/>
          <a:p>
            <a:pPr algn="l">
              <a:lnSpc>
                <a:spcPts val="8234"/>
              </a:lnSpc>
            </a:pPr>
            <a:r>
              <a:rPr lang="en-US" sz="3293">
                <a:solidFill>
                  <a:srgbClr val="000000"/>
                </a:solidFill>
                <a:latin typeface="Arial"/>
                <a:ea typeface="Arial"/>
                <a:cs typeface="Arial"/>
                <a:sym typeface="Arial"/>
              </a:rPr>
              <a:t>•</a:t>
            </a:r>
          </a:p>
        </p:txBody>
      </p:sp>
      <p:sp>
        <p:nvSpPr>
          <p:cNvPr name="TextBox 9" id="9"/>
          <p:cNvSpPr txBox="true"/>
          <p:nvPr/>
        </p:nvSpPr>
        <p:spPr>
          <a:xfrm rot="0">
            <a:off x="2034540" y="3133787"/>
            <a:ext cx="5190863" cy="957339"/>
          </a:xfrm>
          <a:prstGeom prst="rect">
            <a:avLst/>
          </a:prstGeom>
        </p:spPr>
        <p:txBody>
          <a:bodyPr anchor="t" rtlCol="false" tIns="0" lIns="0" bIns="0" rIns="0">
            <a:spAutoFit/>
          </a:bodyPr>
          <a:lstStyle/>
          <a:p>
            <a:pPr algn="l">
              <a:lnSpc>
                <a:spcPts val="8234"/>
              </a:lnSpc>
            </a:pPr>
            <a:r>
              <a:rPr lang="en-US" b="true" sz="3293">
                <a:solidFill>
                  <a:srgbClr val="000000"/>
                </a:solidFill>
                <a:latin typeface="Calibri (MS) Bold"/>
                <a:ea typeface="Calibri (MS) Bold"/>
                <a:cs typeface="Calibri (MS) Bold"/>
                <a:sym typeface="Calibri (MS) Bold"/>
              </a:rPr>
              <a:t>namaz ibadetini özetlemeniz,</a:t>
            </a:r>
          </a:p>
        </p:txBody>
      </p:sp>
      <p:sp>
        <p:nvSpPr>
          <p:cNvPr name="TextBox 10" id="10"/>
          <p:cNvSpPr txBox="true"/>
          <p:nvPr/>
        </p:nvSpPr>
        <p:spPr>
          <a:xfrm rot="0">
            <a:off x="2034540" y="4340795"/>
            <a:ext cx="5914125" cy="957339"/>
          </a:xfrm>
          <a:prstGeom prst="rect">
            <a:avLst/>
          </a:prstGeom>
        </p:spPr>
        <p:txBody>
          <a:bodyPr anchor="t" rtlCol="false" tIns="0" lIns="0" bIns="0" rIns="0">
            <a:spAutoFit/>
          </a:bodyPr>
          <a:lstStyle/>
          <a:p>
            <a:pPr algn="l">
              <a:lnSpc>
                <a:spcPts val="8234"/>
              </a:lnSpc>
            </a:pPr>
            <a:r>
              <a:rPr lang="en-US" b="true" sz="3293">
                <a:solidFill>
                  <a:srgbClr val="000000"/>
                </a:solidFill>
                <a:latin typeface="Calibri (MS) Bold"/>
                <a:ea typeface="Calibri (MS) Bold"/>
                <a:cs typeface="Calibri (MS) Bold"/>
                <a:sym typeface="Calibri (MS) Bold"/>
              </a:rPr>
              <a:t>namazın kılınışını gözlemlemeniz,</a:t>
            </a:r>
          </a:p>
        </p:txBody>
      </p:sp>
      <p:sp>
        <p:nvSpPr>
          <p:cNvPr name="TextBox 11" id="11"/>
          <p:cNvSpPr txBox="true"/>
          <p:nvPr/>
        </p:nvSpPr>
        <p:spPr>
          <a:xfrm rot="0">
            <a:off x="2034540" y="5548374"/>
            <a:ext cx="9604272" cy="957339"/>
          </a:xfrm>
          <a:prstGeom prst="rect">
            <a:avLst/>
          </a:prstGeom>
        </p:spPr>
        <p:txBody>
          <a:bodyPr anchor="t" rtlCol="false" tIns="0" lIns="0" bIns="0" rIns="0">
            <a:spAutoFit/>
          </a:bodyPr>
          <a:lstStyle/>
          <a:p>
            <a:pPr algn="l">
              <a:lnSpc>
                <a:spcPts val="8234"/>
              </a:lnSpc>
            </a:pPr>
            <a:r>
              <a:rPr lang="en-US" b="true" sz="3293">
                <a:solidFill>
                  <a:srgbClr val="000000"/>
                </a:solidFill>
                <a:latin typeface="Calibri (MS) Bold"/>
                <a:ea typeface="Calibri (MS) Bold"/>
                <a:cs typeface="Calibri (MS) Bold"/>
                <a:sym typeface="Calibri (MS) Bold"/>
              </a:rPr>
              <a:t>namazın insan hayatına etkileri hakkında düşünmeniz,</a:t>
            </a:r>
          </a:p>
        </p:txBody>
      </p:sp>
      <p:sp>
        <p:nvSpPr>
          <p:cNvPr name="TextBox 12" id="12"/>
          <p:cNvSpPr txBox="true"/>
          <p:nvPr/>
        </p:nvSpPr>
        <p:spPr>
          <a:xfrm rot="0">
            <a:off x="1520190" y="7088576"/>
            <a:ext cx="149504" cy="589140"/>
          </a:xfrm>
          <a:prstGeom prst="rect">
            <a:avLst/>
          </a:prstGeom>
        </p:spPr>
        <p:txBody>
          <a:bodyPr anchor="t" rtlCol="false" tIns="0" lIns="0" bIns="0" rIns="0">
            <a:spAutoFit/>
          </a:bodyPr>
          <a:lstStyle/>
          <a:p>
            <a:pPr algn="l">
              <a:lnSpc>
                <a:spcPts val="4616"/>
              </a:lnSpc>
            </a:pPr>
            <a:r>
              <a:rPr lang="en-US" sz="3297">
                <a:solidFill>
                  <a:srgbClr val="000000"/>
                </a:solidFill>
                <a:latin typeface="Arial"/>
                <a:ea typeface="Arial"/>
                <a:cs typeface="Arial"/>
                <a:sym typeface="Arial"/>
              </a:rPr>
              <a:t>•</a:t>
            </a:r>
          </a:p>
        </p:txBody>
      </p:sp>
      <p:sp>
        <p:nvSpPr>
          <p:cNvPr name="TextBox 13" id="13"/>
          <p:cNvSpPr txBox="true"/>
          <p:nvPr/>
        </p:nvSpPr>
        <p:spPr>
          <a:xfrm rot="0">
            <a:off x="2034540" y="7097897"/>
            <a:ext cx="14319518" cy="614967"/>
          </a:xfrm>
          <a:prstGeom prst="rect">
            <a:avLst/>
          </a:prstGeom>
        </p:spPr>
        <p:txBody>
          <a:bodyPr anchor="t" rtlCol="false" tIns="0" lIns="0" bIns="0" rIns="0">
            <a:spAutoFit/>
          </a:bodyPr>
          <a:lstStyle/>
          <a:p>
            <a:pPr algn="l">
              <a:lnSpc>
                <a:spcPts val="4616"/>
              </a:lnSpc>
            </a:pPr>
            <a:r>
              <a:rPr lang="en-US" b="true" sz="3297">
                <a:solidFill>
                  <a:srgbClr val="000000"/>
                </a:solidFill>
                <a:latin typeface="Calibri (MS) Bold"/>
                <a:ea typeface="Calibri (MS) Bold"/>
                <a:cs typeface="Calibri (MS) Bold"/>
                <a:sym typeface="Calibri (MS) Bold"/>
              </a:rPr>
              <a:t>Tahiyyat duasını ve bu duanın anlamını okuyarak yorumlamanız beklenmektedir.</a:t>
            </a:r>
          </a:p>
        </p:txBody>
      </p:sp>
      <p:sp>
        <p:nvSpPr>
          <p:cNvPr name="TextBox 14" id="14"/>
          <p:cNvSpPr txBox="true"/>
          <p:nvPr/>
        </p:nvSpPr>
        <p:spPr>
          <a:xfrm rot="0">
            <a:off x="2325819" y="1570106"/>
            <a:ext cx="5937485" cy="1007745"/>
          </a:xfrm>
          <a:prstGeom prst="rect">
            <a:avLst/>
          </a:prstGeom>
        </p:spPr>
        <p:txBody>
          <a:bodyPr anchor="t" rtlCol="false" tIns="0" lIns="0" bIns="0" rIns="0">
            <a:spAutoFit/>
          </a:bodyPr>
          <a:lstStyle/>
          <a:p>
            <a:pPr algn="l">
              <a:lnSpc>
                <a:spcPts val="7559"/>
              </a:lnSpc>
            </a:pPr>
            <a:r>
              <a:rPr lang="en-US" b="true" sz="5400">
                <a:solidFill>
                  <a:srgbClr val="FFFFFF"/>
                </a:solidFill>
                <a:latin typeface="Calibri (MS) Bold"/>
                <a:ea typeface="Calibri (MS) Bold"/>
                <a:cs typeface="Calibri (MS) Bold"/>
                <a:sym typeface="Calibri (MS) Bold"/>
              </a:rPr>
              <a:t>Bu ünitede sizlerden</a:t>
            </a:r>
          </a:p>
        </p:txBody>
      </p:sp>
      <p:sp>
        <p:nvSpPr>
          <p:cNvPr name="TextBox 15" id="15"/>
          <p:cNvSpPr txBox="true"/>
          <p:nvPr/>
        </p:nvSpPr>
        <p:spPr>
          <a:xfrm rot="0">
            <a:off x="17671737" y="9320570"/>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28048" y="3017520"/>
            <a:ext cx="7931277" cy="4854321"/>
          </a:xfrm>
          <a:custGeom>
            <a:avLst/>
            <a:gdLst/>
            <a:ahLst/>
            <a:cxnLst/>
            <a:rect r="r" b="b" t="t" l="l"/>
            <a:pathLst>
              <a:path h="4854321" w="7931277">
                <a:moveTo>
                  <a:pt x="0" y="0"/>
                </a:moveTo>
                <a:lnTo>
                  <a:pt x="7931277" y="0"/>
                </a:lnTo>
                <a:lnTo>
                  <a:pt x="7931277" y="4854321"/>
                </a:lnTo>
                <a:lnTo>
                  <a:pt x="0" y="4854321"/>
                </a:lnTo>
                <a:lnTo>
                  <a:pt x="0" y="0"/>
                </a:lnTo>
                <a:close/>
              </a:path>
            </a:pathLst>
          </a:custGeom>
          <a:blipFill>
            <a:blip r:embed="rId5"/>
            <a:stretch>
              <a:fillRect l="0" t="0" r="0" b="0"/>
            </a:stretch>
          </a:blipFill>
        </p:spPr>
      </p:sp>
      <p:sp>
        <p:nvSpPr>
          <p:cNvPr name="TextBox 5" id="5"/>
          <p:cNvSpPr txBox="true"/>
          <p:nvPr/>
        </p:nvSpPr>
        <p:spPr>
          <a:xfrm rot="0">
            <a:off x="3986784" y="924111"/>
            <a:ext cx="10231122"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2.1. ALLAH’IN HUZURUNDA OLMAK: NAMAZ İBADETİ</a:t>
            </a:r>
          </a:p>
        </p:txBody>
      </p:sp>
      <p:sp>
        <p:nvSpPr>
          <p:cNvPr name="TextBox 6" id="6"/>
          <p:cNvSpPr txBox="true"/>
          <p:nvPr/>
        </p:nvSpPr>
        <p:spPr>
          <a:xfrm rot="0">
            <a:off x="1437437" y="2861639"/>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7" id="7"/>
          <p:cNvSpPr txBox="true"/>
          <p:nvPr/>
        </p:nvSpPr>
        <p:spPr>
          <a:xfrm rot="0">
            <a:off x="1951858" y="2914398"/>
            <a:ext cx="6822753" cy="2334887"/>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İnsanın kendisini en güzel şekilde yaratıp yaşatan Yüce Allah’a şükretmesi gerekir. </a:t>
            </a:r>
          </a:p>
          <a:p>
            <a:pPr algn="l">
              <a:lnSpc>
                <a:spcPts val="4213"/>
              </a:lnSpc>
            </a:pPr>
            <a:r>
              <a:rPr lang="en-US" sz="3009">
                <a:solidFill>
                  <a:srgbClr val="000000"/>
                </a:solidFill>
                <a:latin typeface="Calibri (MS)"/>
                <a:ea typeface="Calibri (MS)"/>
                <a:cs typeface="Calibri (MS)"/>
                <a:sym typeface="Calibri (MS)"/>
              </a:rPr>
              <a:t>BununyoludaAllah’a(cc)ibadetetmektir. </a:t>
            </a:r>
          </a:p>
          <a:p>
            <a:pPr algn="l">
              <a:lnSpc>
                <a:spcPts val="7515"/>
              </a:lnSpc>
            </a:pPr>
            <a:r>
              <a:rPr lang="en-US" sz="3006">
                <a:solidFill>
                  <a:srgbClr val="000000"/>
                </a:solidFill>
                <a:latin typeface="Calibri (MS)"/>
                <a:ea typeface="Calibri (MS)"/>
                <a:cs typeface="Calibri (MS)"/>
                <a:sym typeface="Calibri (MS)"/>
              </a:rPr>
              <a:t>İbadet aynı zamanda insanın yaratılış </a:t>
            </a:r>
          </a:p>
          <a:p>
            <a:pPr algn="l">
              <a:lnSpc>
                <a:spcPts val="1503"/>
              </a:lnSpc>
            </a:pPr>
            <a:r>
              <a:rPr lang="en-US" sz="3006">
                <a:solidFill>
                  <a:srgbClr val="000000"/>
                </a:solidFill>
                <a:latin typeface="Calibri (MS)"/>
                <a:ea typeface="Calibri (MS)"/>
                <a:cs typeface="Calibri (MS)"/>
                <a:sym typeface="Calibri (MS)"/>
              </a:rPr>
              <a:t>amacıdır.</a:t>
            </a:r>
          </a:p>
        </p:txBody>
      </p:sp>
      <p:sp>
        <p:nvSpPr>
          <p:cNvPr name="TextBox 8" id="8"/>
          <p:cNvSpPr txBox="true"/>
          <p:nvPr/>
        </p:nvSpPr>
        <p:spPr>
          <a:xfrm rot="0">
            <a:off x="3115332" y="5657612"/>
            <a:ext cx="88111" cy="506230"/>
          </a:xfrm>
          <a:prstGeom prst="rect">
            <a:avLst/>
          </a:prstGeom>
        </p:spPr>
        <p:txBody>
          <a:bodyPr anchor="t" rtlCol="false" tIns="0" lIns="0" bIns="0" rIns="0">
            <a:spAutoFit/>
          </a:bodyPr>
          <a:lstStyle/>
          <a:p>
            <a:pPr algn="l">
              <a:lnSpc>
                <a:spcPts val="3605"/>
              </a:lnSpc>
            </a:pPr>
            <a:r>
              <a:rPr lang="en-US" sz="3009">
                <a:solidFill>
                  <a:srgbClr val="000000"/>
                </a:solidFill>
                <a:latin typeface="Calibri (MS)"/>
                <a:ea typeface="Calibri (MS)"/>
                <a:cs typeface="Calibri (MS)"/>
                <a:sym typeface="Calibri (MS)"/>
              </a:rPr>
              <a:t> </a:t>
            </a:r>
          </a:p>
        </p:txBody>
      </p:sp>
      <p:sp>
        <p:nvSpPr>
          <p:cNvPr name="TextBox 9" id="9"/>
          <p:cNvSpPr txBox="true"/>
          <p:nvPr/>
        </p:nvSpPr>
        <p:spPr>
          <a:xfrm rot="0">
            <a:off x="1951858" y="6115569"/>
            <a:ext cx="7259136" cy="18773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manevi olarak O’na yakınlaştıran bir ibadettir. Ergenlik çağına gelmiş ve akıl sağlığı yerinde olan her Müslüman’ın günde beş vakit namaz kılması farzdır.</a:t>
            </a:r>
          </a:p>
        </p:txBody>
      </p:sp>
      <p:sp>
        <p:nvSpPr>
          <p:cNvPr name="TextBox 10" id="10"/>
          <p:cNvSpPr txBox="true"/>
          <p:nvPr/>
        </p:nvSpPr>
        <p:spPr>
          <a:xfrm rot="0">
            <a:off x="1951858" y="5600462"/>
            <a:ext cx="7190642"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Namaz,</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mümini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Allah</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(cc)</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katında</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yücelten</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ve</a:t>
            </a:r>
          </a:p>
        </p:txBody>
      </p:sp>
      <p:sp>
        <p:nvSpPr>
          <p:cNvPr name="TextBox 11" id="11"/>
          <p:cNvSpPr txBox="true"/>
          <p:nvPr/>
        </p:nvSpPr>
        <p:spPr>
          <a:xfrm rot="0">
            <a:off x="1437437" y="5604796"/>
            <a:ext cx="136446" cy="526956"/>
          </a:xfrm>
          <a:prstGeom prst="rect">
            <a:avLst/>
          </a:prstGeom>
        </p:spPr>
        <p:txBody>
          <a:bodyPr anchor="t" rtlCol="false" tIns="0" lIns="0" bIns="0" rIns="0">
            <a:spAutoFit/>
          </a:bodyPr>
          <a:lstStyle/>
          <a:p>
            <a:pPr algn="l">
              <a:lnSpc>
                <a:spcPts val="4213"/>
              </a:lnSpc>
            </a:pPr>
            <a:r>
              <a:rPr lang="en-US" sz="3009">
                <a:solidFill>
                  <a:srgbClr val="000000"/>
                </a:solidFill>
                <a:latin typeface="Arial"/>
                <a:ea typeface="Arial"/>
                <a:cs typeface="Arial"/>
                <a:sym typeface="Arial"/>
              </a:rPr>
              <a:t>•</a:t>
            </a:r>
          </a:p>
        </p:txBody>
      </p:sp>
      <p:sp>
        <p:nvSpPr>
          <p:cNvPr name="TextBox 12" id="12"/>
          <p:cNvSpPr txBox="true"/>
          <p:nvPr/>
        </p:nvSpPr>
        <p:spPr>
          <a:xfrm rot="0">
            <a:off x="17702398" y="9513508"/>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3</a:t>
            </a:r>
          </a:p>
        </p:txBody>
      </p:sp>
      <p:sp>
        <p:nvSpPr>
          <p:cNvPr name="TextBox 13" id="13"/>
          <p:cNvSpPr txBox="true"/>
          <p:nvPr/>
        </p:nvSpPr>
        <p:spPr>
          <a:xfrm rot="0">
            <a:off x="16137260" y="7926900"/>
            <a:ext cx="959963"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 2.1</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79708" y="8402236"/>
            <a:ext cx="1682653" cy="1161359"/>
          </a:xfrm>
          <a:custGeom>
            <a:avLst/>
            <a:gdLst/>
            <a:ahLst/>
            <a:cxnLst/>
            <a:rect r="r" b="b" t="t" l="l"/>
            <a:pathLst>
              <a:path h="1161359" w="1682653">
                <a:moveTo>
                  <a:pt x="0" y="0"/>
                </a:moveTo>
                <a:lnTo>
                  <a:pt x="1682653" y="0"/>
                </a:lnTo>
                <a:lnTo>
                  <a:pt x="1682653" y="1161359"/>
                </a:lnTo>
                <a:lnTo>
                  <a:pt x="0" y="1161359"/>
                </a:lnTo>
                <a:lnTo>
                  <a:pt x="0" y="0"/>
                </a:lnTo>
                <a:close/>
              </a:path>
            </a:pathLst>
          </a:custGeom>
          <a:blipFill>
            <a:blip r:embed="rId5"/>
            <a:stretch>
              <a:fillRect l="0" t="0" r="0" b="-2"/>
            </a:stretch>
          </a:blipFill>
        </p:spPr>
      </p:sp>
      <p:sp>
        <p:nvSpPr>
          <p:cNvPr name="Freeform 5" id="5"/>
          <p:cNvSpPr/>
          <p:nvPr/>
        </p:nvSpPr>
        <p:spPr>
          <a:xfrm flipH="false" flipV="false" rot="0">
            <a:off x="16026189" y="948219"/>
            <a:ext cx="1682653" cy="1161388"/>
          </a:xfrm>
          <a:custGeom>
            <a:avLst/>
            <a:gdLst/>
            <a:ahLst/>
            <a:cxnLst/>
            <a:rect r="r" b="b" t="t" l="l"/>
            <a:pathLst>
              <a:path h="1161388" w="1682653">
                <a:moveTo>
                  <a:pt x="0" y="0"/>
                </a:moveTo>
                <a:lnTo>
                  <a:pt x="1682653" y="0"/>
                </a:lnTo>
                <a:lnTo>
                  <a:pt x="1682653" y="1161388"/>
                </a:lnTo>
                <a:lnTo>
                  <a:pt x="0" y="1161388"/>
                </a:lnTo>
                <a:lnTo>
                  <a:pt x="0" y="0"/>
                </a:lnTo>
                <a:close/>
              </a:path>
            </a:pathLst>
          </a:custGeom>
          <a:blipFill>
            <a:blip r:embed="rId6"/>
            <a:stretch>
              <a:fillRect l="0" t="0" r="0" b="0"/>
            </a:stretch>
          </a:blipFill>
        </p:spPr>
      </p:sp>
      <p:sp>
        <p:nvSpPr>
          <p:cNvPr name="TextBox 6" id="6"/>
          <p:cNvSpPr txBox="true"/>
          <p:nvPr/>
        </p:nvSpPr>
        <p:spPr>
          <a:xfrm rot="0">
            <a:off x="4905370" y="4117091"/>
            <a:ext cx="8754523" cy="1689735"/>
          </a:xfrm>
          <a:prstGeom prst="rect">
            <a:avLst/>
          </a:prstGeom>
        </p:spPr>
        <p:txBody>
          <a:bodyPr anchor="t" rtlCol="false" tIns="0" lIns="0" bIns="0" rIns="0">
            <a:spAutoFit/>
          </a:bodyPr>
          <a:lstStyle/>
          <a:p>
            <a:pPr algn="ctr">
              <a:lnSpc>
                <a:spcPts val="4320"/>
              </a:lnSpc>
            </a:pPr>
            <a:r>
              <a:rPr lang="en-US" b="true" sz="3600">
                <a:solidFill>
                  <a:srgbClr val="000000"/>
                </a:solidFill>
                <a:latin typeface="Calibri (MS) Bold"/>
                <a:ea typeface="Calibri (MS) Bold"/>
                <a:cs typeface="Calibri (MS) Bold"/>
                <a:sym typeface="Calibri (MS) Bold"/>
              </a:rPr>
              <a:t>“Gerçekten müminler kurtuluşa ermiştir. Onlar namazlarında derin saygı içindedirler… Ve onlar namazlarına devam ederler.” </a:t>
            </a:r>
          </a:p>
        </p:txBody>
      </p:sp>
      <p:sp>
        <p:nvSpPr>
          <p:cNvPr name="TextBox 7" id="7"/>
          <p:cNvSpPr txBox="true"/>
          <p:nvPr/>
        </p:nvSpPr>
        <p:spPr>
          <a:xfrm rot="0">
            <a:off x="3505767" y="7956347"/>
            <a:ext cx="11501409" cy="601980"/>
          </a:xfrm>
          <a:prstGeom prst="rect">
            <a:avLst/>
          </a:prstGeom>
        </p:spPr>
        <p:txBody>
          <a:bodyPr anchor="t" rtlCol="false" tIns="0" lIns="0" bIns="0" rIns="0">
            <a:spAutoFit/>
          </a:bodyPr>
          <a:lstStyle/>
          <a:p>
            <a:pPr algn="l">
              <a:lnSpc>
                <a:spcPts val="4428"/>
              </a:lnSpc>
            </a:pPr>
            <a:r>
              <a:rPr lang="en-US" b="true" sz="3600">
                <a:solidFill>
                  <a:srgbClr val="000000"/>
                </a:solidFill>
                <a:latin typeface="Calibri (MS) Bold"/>
                <a:ea typeface="Calibri (MS) Bold"/>
                <a:cs typeface="Calibri (MS) Bold"/>
                <a:sym typeface="Calibri (MS) Bold"/>
              </a:rPr>
              <a:t>“Cennetin anahtarı namaz, namazın anahtarı ise abdesttir.”</a:t>
            </a:r>
          </a:p>
        </p:txBody>
      </p:sp>
      <p:sp>
        <p:nvSpPr>
          <p:cNvPr name="TextBox 8" id="8"/>
          <p:cNvSpPr txBox="true"/>
          <p:nvPr/>
        </p:nvSpPr>
        <p:spPr>
          <a:xfrm rot="0">
            <a:off x="8825274" y="8495986"/>
            <a:ext cx="88111" cy="515755"/>
          </a:xfrm>
          <a:prstGeom prst="rect">
            <a:avLst/>
          </a:prstGeom>
        </p:spPr>
        <p:txBody>
          <a:bodyPr anchor="t" rtlCol="false" tIns="0" lIns="0" bIns="0" rIns="0">
            <a:spAutoFit/>
          </a:bodyPr>
          <a:lstStyle/>
          <a:p>
            <a:pPr algn="l">
              <a:lnSpc>
                <a:spcPts val="3701"/>
              </a:lnSpc>
            </a:pPr>
            <a:r>
              <a:rPr lang="en-US" sz="3009">
                <a:solidFill>
                  <a:srgbClr val="000000"/>
                </a:solidFill>
                <a:latin typeface="Calibri (MS)"/>
                <a:ea typeface="Calibri (MS)"/>
                <a:cs typeface="Calibri (MS)"/>
                <a:sym typeface="Calibri (MS)"/>
              </a:rPr>
              <a:t> </a:t>
            </a:r>
          </a:p>
        </p:txBody>
      </p:sp>
      <p:sp>
        <p:nvSpPr>
          <p:cNvPr name="TextBox 9" id="9"/>
          <p:cNvSpPr txBox="true"/>
          <p:nvPr/>
        </p:nvSpPr>
        <p:spPr>
          <a:xfrm rot="0">
            <a:off x="7175368" y="1171380"/>
            <a:ext cx="4016616" cy="592455"/>
          </a:xfrm>
          <a:prstGeom prst="rect">
            <a:avLst/>
          </a:prstGeom>
        </p:spPr>
        <p:txBody>
          <a:bodyPr anchor="t" rtlCol="false" tIns="0" lIns="0" bIns="0" rIns="0">
            <a:spAutoFit/>
          </a:bodyPr>
          <a:lstStyle/>
          <a:p>
            <a:pPr algn="l">
              <a:lnSpc>
                <a:spcPts val="4320"/>
              </a:lnSpc>
            </a:pPr>
            <a:r>
              <a:rPr lang="en-US" b="true" sz="3600">
                <a:solidFill>
                  <a:srgbClr val="000000"/>
                </a:solidFill>
                <a:latin typeface="Calibri (MS) Bold"/>
                <a:ea typeface="Calibri (MS) Bold"/>
                <a:cs typeface="Calibri (MS) Bold"/>
                <a:sym typeface="Calibri (MS) Bold"/>
              </a:rPr>
              <a:t>“… Namazı dosdoğru</a:t>
            </a:r>
          </a:p>
        </p:txBody>
      </p:sp>
      <p:sp>
        <p:nvSpPr>
          <p:cNvPr name="TextBox 10" id="10"/>
          <p:cNvSpPr txBox="true"/>
          <p:nvPr/>
        </p:nvSpPr>
        <p:spPr>
          <a:xfrm rot="0">
            <a:off x="3288597" y="1720020"/>
            <a:ext cx="12049820" cy="592455"/>
          </a:xfrm>
          <a:prstGeom prst="rect">
            <a:avLst/>
          </a:prstGeom>
        </p:spPr>
        <p:txBody>
          <a:bodyPr anchor="t" rtlCol="false" tIns="0" lIns="0" bIns="0" rIns="0">
            <a:spAutoFit/>
          </a:bodyPr>
          <a:lstStyle/>
          <a:p>
            <a:pPr algn="l">
              <a:lnSpc>
                <a:spcPts val="4320"/>
              </a:lnSpc>
            </a:pPr>
            <a:r>
              <a:rPr lang="en-US" b="true" sz="3600">
                <a:solidFill>
                  <a:srgbClr val="000000"/>
                </a:solidFill>
                <a:latin typeface="Calibri (MS) Bold"/>
                <a:ea typeface="Calibri (MS) Bold"/>
                <a:cs typeface="Calibri (MS) Bold"/>
                <a:sym typeface="Calibri (MS) Bold"/>
              </a:rPr>
              <a:t>kılın çünkü namaz müminler üzerine vakitleri belli bir farzdır.” </a:t>
            </a:r>
          </a:p>
        </p:txBody>
      </p:sp>
      <p:sp>
        <p:nvSpPr>
          <p:cNvPr name="TextBox 11" id="11"/>
          <p:cNvSpPr txBox="true"/>
          <p:nvPr/>
        </p:nvSpPr>
        <p:spPr>
          <a:xfrm rot="0">
            <a:off x="7579990" y="8448361"/>
            <a:ext cx="3191727"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(Tirmizi,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Tahâret,</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1.)</a:t>
            </a:r>
          </a:p>
        </p:txBody>
      </p:sp>
      <p:sp>
        <p:nvSpPr>
          <p:cNvPr name="TextBox 12" id="12"/>
          <p:cNvSpPr txBox="true"/>
          <p:nvPr/>
        </p:nvSpPr>
        <p:spPr>
          <a:xfrm rot="0">
            <a:off x="7262236" y="5696845"/>
            <a:ext cx="3837608"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(Müminun23/1,2ve9.)</a:t>
            </a:r>
          </a:p>
        </p:txBody>
      </p:sp>
      <p:sp>
        <p:nvSpPr>
          <p:cNvPr name="TextBox 13" id="13"/>
          <p:cNvSpPr txBox="true"/>
          <p:nvPr/>
        </p:nvSpPr>
        <p:spPr>
          <a:xfrm rot="0">
            <a:off x="8140060" y="2202880"/>
            <a:ext cx="2046713" cy="562851"/>
          </a:xfrm>
          <a:prstGeom prst="rect">
            <a:avLst/>
          </a:prstGeom>
        </p:spPr>
        <p:txBody>
          <a:bodyPr anchor="t" rtlCol="false" tIns="0" lIns="0" bIns="0" rIns="0">
            <a:spAutoFit/>
          </a:bodyPr>
          <a:lstStyle/>
          <a:p>
            <a:pPr algn="l">
              <a:lnSpc>
                <a:spcPts val="4208"/>
              </a:lnSpc>
            </a:pPr>
            <a:r>
              <a:rPr lang="en-US" sz="3006" spc="3">
                <a:solidFill>
                  <a:srgbClr val="000000"/>
                </a:solidFill>
                <a:latin typeface="Calibri (MS)"/>
                <a:ea typeface="Calibri (MS)"/>
                <a:cs typeface="Calibri (MS)"/>
                <a:sym typeface="Calibri (MS)"/>
              </a:rPr>
              <a:t>(Nisa</a:t>
            </a:r>
            <a:r>
              <a:rPr lang="en-US" sz="3006" spc="3">
                <a:solidFill>
                  <a:srgbClr val="000000"/>
                </a:solidFill>
                <a:latin typeface="Calibri (MS)"/>
                <a:ea typeface="Calibri (MS)"/>
                <a:cs typeface="Calibri (MS)"/>
                <a:sym typeface="Calibri (MS)"/>
              </a:rPr>
              <a:t> </a:t>
            </a:r>
            <a:r>
              <a:rPr lang="en-US" sz="3006" spc="3">
                <a:solidFill>
                  <a:srgbClr val="000000"/>
                </a:solidFill>
                <a:latin typeface="Calibri (MS)"/>
                <a:ea typeface="Calibri (MS)"/>
                <a:cs typeface="Calibri (MS)"/>
                <a:sym typeface="Calibri (MS)"/>
              </a:rPr>
              <a:t>4/103.)</a:t>
            </a:r>
          </a:p>
        </p:txBody>
      </p:sp>
      <p:sp>
        <p:nvSpPr>
          <p:cNvPr name="TextBox 14" id="14"/>
          <p:cNvSpPr txBox="true"/>
          <p:nvPr/>
        </p:nvSpPr>
        <p:spPr>
          <a:xfrm rot="0">
            <a:off x="17450367" y="9388235"/>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4</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40575" y="3316986"/>
            <a:ext cx="16133631" cy="4035747"/>
          </a:xfrm>
          <a:custGeom>
            <a:avLst/>
            <a:gdLst/>
            <a:ahLst/>
            <a:cxnLst/>
            <a:rect r="r" b="b" t="t" l="l"/>
            <a:pathLst>
              <a:path h="4035747" w="16133631">
                <a:moveTo>
                  <a:pt x="0" y="0"/>
                </a:moveTo>
                <a:lnTo>
                  <a:pt x="16133630" y="0"/>
                </a:lnTo>
                <a:lnTo>
                  <a:pt x="16133630" y="4035747"/>
                </a:lnTo>
                <a:lnTo>
                  <a:pt x="0" y="4035747"/>
                </a:lnTo>
                <a:lnTo>
                  <a:pt x="0" y="0"/>
                </a:lnTo>
                <a:close/>
              </a:path>
            </a:pathLst>
          </a:custGeom>
          <a:blipFill>
            <a:blip r:embed="rId5"/>
            <a:stretch>
              <a:fillRect l="0" t="0" r="0" b="0"/>
            </a:stretch>
          </a:blipFill>
        </p:spPr>
      </p:sp>
      <p:sp>
        <p:nvSpPr>
          <p:cNvPr name="TextBox 5" id="5"/>
          <p:cNvSpPr txBox="true"/>
          <p:nvPr/>
        </p:nvSpPr>
        <p:spPr>
          <a:xfrm rot="0">
            <a:off x="8454957" y="1155583"/>
            <a:ext cx="3010919"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Namaz Çeşitleri</a:t>
            </a:r>
          </a:p>
        </p:txBody>
      </p:sp>
      <p:sp>
        <p:nvSpPr>
          <p:cNvPr name="TextBox 6" id="6"/>
          <p:cNvSpPr txBox="true"/>
          <p:nvPr/>
        </p:nvSpPr>
        <p:spPr>
          <a:xfrm rot="0">
            <a:off x="17604100" y="9445842"/>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11001" y="4097155"/>
            <a:ext cx="5530220" cy="5617659"/>
          </a:xfrm>
          <a:custGeom>
            <a:avLst/>
            <a:gdLst/>
            <a:ahLst/>
            <a:cxnLst/>
            <a:rect r="r" b="b" t="t" l="l"/>
            <a:pathLst>
              <a:path h="5617659" w="5530220">
                <a:moveTo>
                  <a:pt x="0" y="0"/>
                </a:moveTo>
                <a:lnTo>
                  <a:pt x="5530220" y="0"/>
                </a:lnTo>
                <a:lnTo>
                  <a:pt x="5530220" y="5617659"/>
                </a:lnTo>
                <a:lnTo>
                  <a:pt x="0" y="5617659"/>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7192327" y="5171503"/>
            <a:ext cx="9947915" cy="2834826"/>
          </a:xfrm>
          <a:custGeom>
            <a:avLst/>
            <a:gdLst/>
            <a:ahLst/>
            <a:cxnLst/>
            <a:rect r="r" b="b" t="t" l="l"/>
            <a:pathLst>
              <a:path h="2834826" w="9947915">
                <a:moveTo>
                  <a:pt x="0" y="0"/>
                </a:moveTo>
                <a:lnTo>
                  <a:pt x="9947915" y="0"/>
                </a:lnTo>
                <a:lnTo>
                  <a:pt x="9947915" y="2834826"/>
                </a:lnTo>
                <a:lnTo>
                  <a:pt x="0" y="28348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7798503" y="1155583"/>
            <a:ext cx="2743914"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Farz Namazlar</a:t>
            </a:r>
          </a:p>
        </p:txBody>
      </p:sp>
      <p:sp>
        <p:nvSpPr>
          <p:cNvPr name="TextBox 7" id="7"/>
          <p:cNvSpPr txBox="true"/>
          <p:nvPr/>
        </p:nvSpPr>
        <p:spPr>
          <a:xfrm rot="0">
            <a:off x="1564081" y="2091642"/>
            <a:ext cx="136446" cy="983713"/>
          </a:xfrm>
          <a:prstGeom prst="rect">
            <a:avLst/>
          </a:prstGeom>
        </p:spPr>
        <p:txBody>
          <a:bodyPr anchor="t" rtlCol="false" tIns="0" lIns="0" bIns="0" rIns="0">
            <a:spAutoFit/>
          </a:bodyPr>
          <a:lstStyle/>
          <a:p>
            <a:pPr algn="just">
              <a:lnSpc>
                <a:spcPts val="4208"/>
              </a:lnSpc>
            </a:pPr>
            <a:r>
              <a:rPr lang="en-US" sz="3006">
                <a:solidFill>
                  <a:srgbClr val="000000"/>
                </a:solidFill>
                <a:latin typeface="Arial"/>
                <a:ea typeface="Arial"/>
                <a:cs typeface="Arial"/>
                <a:sym typeface="Arial"/>
              </a:rPr>
              <a:t>• •</a:t>
            </a:r>
          </a:p>
        </p:txBody>
      </p:sp>
      <p:sp>
        <p:nvSpPr>
          <p:cNvPr name="TextBox 8" id="8"/>
          <p:cNvSpPr txBox="true"/>
          <p:nvPr/>
        </p:nvSpPr>
        <p:spPr>
          <a:xfrm rot="0">
            <a:off x="1564081" y="5501026"/>
            <a:ext cx="136288" cy="2755635"/>
          </a:xfrm>
          <a:prstGeom prst="rect">
            <a:avLst/>
          </a:prstGeom>
        </p:spPr>
        <p:txBody>
          <a:bodyPr anchor="t" rtlCol="false" tIns="0" lIns="0" bIns="0" rIns="0">
            <a:spAutoFit/>
          </a:bodyPr>
          <a:lstStyle/>
          <a:p>
            <a:pPr algn="just">
              <a:lnSpc>
                <a:spcPts val="3601"/>
              </a:lnSpc>
            </a:pPr>
            <a:r>
              <a:rPr lang="en-US" sz="3006">
                <a:solidFill>
                  <a:srgbClr val="000000"/>
                </a:solidFill>
                <a:latin typeface="Arial"/>
                <a:ea typeface="Arial"/>
                <a:cs typeface="Arial"/>
                <a:sym typeface="Arial"/>
              </a:rPr>
              <a:t>• • • • • •</a:t>
            </a:r>
          </a:p>
        </p:txBody>
      </p:sp>
      <p:sp>
        <p:nvSpPr>
          <p:cNvPr name="TextBox 9" id="9"/>
          <p:cNvSpPr txBox="true"/>
          <p:nvPr/>
        </p:nvSpPr>
        <p:spPr>
          <a:xfrm rot="0">
            <a:off x="2078360" y="5496635"/>
            <a:ext cx="3706206" cy="2792087"/>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Sabah Namazı (2 rekât) Öğle Namazı (4 rekât) İkindi namazı (4 rekât) Akşam namazı (3 rekât) Yatsı namazı (4 rekât) Cuma namazı (2 rekât)</a:t>
            </a:r>
          </a:p>
        </p:txBody>
      </p:sp>
      <p:sp>
        <p:nvSpPr>
          <p:cNvPr name="TextBox 10" id="10"/>
          <p:cNvSpPr txBox="true"/>
          <p:nvPr/>
        </p:nvSpPr>
        <p:spPr>
          <a:xfrm rot="0">
            <a:off x="2078360" y="1801501"/>
            <a:ext cx="14378940" cy="1763387"/>
          </a:xfrm>
          <a:prstGeom prst="rect">
            <a:avLst/>
          </a:prstGeom>
        </p:spPr>
        <p:txBody>
          <a:bodyPr anchor="t" rtlCol="false" tIns="0" lIns="0" bIns="0" rIns="0">
            <a:spAutoFit/>
          </a:bodyPr>
          <a:lstStyle/>
          <a:p>
            <a:pPr algn="l">
              <a:lnSpc>
                <a:spcPts val="7202"/>
              </a:lnSpc>
            </a:pPr>
            <a:r>
              <a:rPr lang="en-US" sz="3006">
                <a:solidFill>
                  <a:srgbClr val="000000"/>
                </a:solidFill>
                <a:latin typeface="Calibri (MS)"/>
                <a:ea typeface="Calibri (MS)"/>
                <a:cs typeface="Calibri (MS)"/>
                <a:sym typeface="Calibri (MS)"/>
              </a:rPr>
              <a:t>Yüce Allah’ın kılınmasını kesin olarak emrettiği namazlara farz namazlar denir. </a:t>
            </a:r>
          </a:p>
          <a:p>
            <a:pPr algn="l">
              <a:lnSpc>
                <a:spcPts val="4213"/>
              </a:lnSpc>
            </a:pPr>
            <a:r>
              <a:rPr lang="en-US" sz="3009">
                <a:solidFill>
                  <a:srgbClr val="000000"/>
                </a:solidFill>
                <a:latin typeface="Calibri (MS)"/>
                <a:ea typeface="Calibri (MS)"/>
                <a:cs typeface="Calibri (MS)"/>
                <a:sym typeface="Calibri (MS)"/>
              </a:rPr>
              <a:t>ErgenlikçağınaulaşmışveakılsağlığıyerindeolanherMüslüman’ıngündebeşvakit namaz </a:t>
            </a:r>
          </a:p>
          <a:p>
            <a:pPr algn="l">
              <a:lnSpc>
                <a:spcPts val="7202"/>
              </a:lnSpc>
            </a:pPr>
            <a:r>
              <a:rPr lang="en-US" sz="3006">
                <a:solidFill>
                  <a:srgbClr val="000000"/>
                </a:solidFill>
                <a:latin typeface="Calibri (MS)"/>
                <a:ea typeface="Calibri (MS)"/>
                <a:cs typeface="Calibri (MS)"/>
                <a:sym typeface="Calibri (MS)"/>
              </a:rPr>
              <a:t>kılması farzdır.</a:t>
            </a:r>
          </a:p>
        </p:txBody>
      </p:sp>
      <p:sp>
        <p:nvSpPr>
          <p:cNvPr name="TextBox 11" id="11"/>
          <p:cNvSpPr txBox="true"/>
          <p:nvPr/>
        </p:nvSpPr>
        <p:spPr>
          <a:xfrm rot="0">
            <a:off x="7864226" y="5844478"/>
            <a:ext cx="9048817" cy="1877873"/>
          </a:xfrm>
          <a:prstGeom prst="rect">
            <a:avLst/>
          </a:prstGeom>
        </p:spPr>
        <p:txBody>
          <a:bodyPr anchor="t" rtlCol="false" tIns="0" lIns="0" bIns="0" rIns="0">
            <a:spAutoFit/>
          </a:bodyPr>
          <a:lstStyle/>
          <a:p>
            <a:pPr algn="just">
              <a:lnSpc>
                <a:spcPts val="3601"/>
              </a:lnSpc>
            </a:pPr>
            <a:r>
              <a:rPr lang="en-US" sz="3006">
                <a:solidFill>
                  <a:srgbClr val="000000"/>
                </a:solidFill>
                <a:latin typeface="Calibri (MS)"/>
                <a:ea typeface="Calibri (MS)"/>
                <a:cs typeface="Calibri (MS)"/>
                <a:sym typeface="Calibri (MS)"/>
              </a:rPr>
              <a:t>Cenaze namazı (Rükû ve secde yapılmadan ayakta kılınır.) Cenaze namazını bir grup Müslüman’ın kılması yeterlidir. Böylece diğer Müslümanların üzerinden sorumluluk kalkar.</a:t>
            </a:r>
          </a:p>
        </p:txBody>
      </p:sp>
      <p:sp>
        <p:nvSpPr>
          <p:cNvPr name="TextBox 12" id="12"/>
          <p:cNvSpPr txBox="true"/>
          <p:nvPr/>
        </p:nvSpPr>
        <p:spPr>
          <a:xfrm rot="0">
            <a:off x="17379501" y="9355774"/>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6</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177004" y="2174943"/>
            <a:ext cx="15338589" cy="2525644"/>
          </a:xfrm>
          <a:custGeom>
            <a:avLst/>
            <a:gdLst/>
            <a:ahLst/>
            <a:cxnLst/>
            <a:rect r="r" b="b" t="t" l="l"/>
            <a:pathLst>
              <a:path h="2525644" w="15338589">
                <a:moveTo>
                  <a:pt x="0" y="0"/>
                </a:moveTo>
                <a:lnTo>
                  <a:pt x="15338589" y="0"/>
                </a:lnTo>
                <a:lnTo>
                  <a:pt x="15338589" y="2525645"/>
                </a:lnTo>
                <a:lnTo>
                  <a:pt x="0" y="25256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177004" y="6156955"/>
            <a:ext cx="15338589" cy="2650003"/>
          </a:xfrm>
          <a:custGeom>
            <a:avLst/>
            <a:gdLst/>
            <a:ahLst/>
            <a:cxnLst/>
            <a:rect r="r" b="b" t="t" l="l"/>
            <a:pathLst>
              <a:path h="2650003" w="15338589">
                <a:moveTo>
                  <a:pt x="0" y="0"/>
                </a:moveTo>
                <a:lnTo>
                  <a:pt x="15338589" y="0"/>
                </a:lnTo>
                <a:lnTo>
                  <a:pt x="15338589" y="2650003"/>
                </a:lnTo>
                <a:lnTo>
                  <a:pt x="0" y="26500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6" id="6"/>
          <p:cNvSpPr txBox="true"/>
          <p:nvPr/>
        </p:nvSpPr>
        <p:spPr>
          <a:xfrm rot="0">
            <a:off x="7665915" y="1513527"/>
            <a:ext cx="3017463"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Vacip Namazlar</a:t>
            </a:r>
          </a:p>
        </p:txBody>
      </p:sp>
      <p:sp>
        <p:nvSpPr>
          <p:cNvPr name="TextBox 7" id="7"/>
          <p:cNvSpPr txBox="true"/>
          <p:nvPr/>
        </p:nvSpPr>
        <p:spPr>
          <a:xfrm rot="0">
            <a:off x="1468069" y="2747339"/>
            <a:ext cx="136288" cy="926463"/>
          </a:xfrm>
          <a:prstGeom prst="rect">
            <a:avLst/>
          </a:prstGeom>
        </p:spPr>
        <p:txBody>
          <a:bodyPr anchor="t" rtlCol="false" tIns="0" lIns="0" bIns="0" rIns="0">
            <a:spAutoFit/>
          </a:bodyPr>
          <a:lstStyle/>
          <a:p>
            <a:pPr algn="just">
              <a:lnSpc>
                <a:spcPts val="3601"/>
              </a:lnSpc>
            </a:pPr>
            <a:r>
              <a:rPr lang="en-US" sz="3006">
                <a:solidFill>
                  <a:srgbClr val="000000"/>
                </a:solidFill>
                <a:latin typeface="Arial"/>
                <a:ea typeface="Arial"/>
                <a:cs typeface="Arial"/>
                <a:sym typeface="Arial"/>
              </a:rPr>
              <a:t>• •</a:t>
            </a:r>
          </a:p>
        </p:txBody>
      </p:sp>
      <p:sp>
        <p:nvSpPr>
          <p:cNvPr name="TextBox 8" id="8"/>
          <p:cNvSpPr txBox="true"/>
          <p:nvPr/>
        </p:nvSpPr>
        <p:spPr>
          <a:xfrm rot="0">
            <a:off x="1468069" y="6578117"/>
            <a:ext cx="136288" cy="926463"/>
          </a:xfrm>
          <a:prstGeom prst="rect">
            <a:avLst/>
          </a:prstGeom>
        </p:spPr>
        <p:txBody>
          <a:bodyPr anchor="t" rtlCol="false" tIns="0" lIns="0" bIns="0" rIns="0">
            <a:spAutoFit/>
          </a:bodyPr>
          <a:lstStyle/>
          <a:p>
            <a:pPr algn="just">
              <a:lnSpc>
                <a:spcPts val="3601"/>
              </a:lnSpc>
            </a:pPr>
            <a:r>
              <a:rPr lang="en-US" sz="3006">
                <a:solidFill>
                  <a:srgbClr val="000000"/>
                </a:solidFill>
                <a:latin typeface="Arial"/>
                <a:ea typeface="Arial"/>
                <a:cs typeface="Arial"/>
                <a:sym typeface="Arial"/>
              </a:rPr>
              <a:t>• •</a:t>
            </a:r>
          </a:p>
        </p:txBody>
      </p:sp>
      <p:sp>
        <p:nvSpPr>
          <p:cNvPr name="TextBox 9" id="9"/>
          <p:cNvSpPr txBox="true"/>
          <p:nvPr/>
        </p:nvSpPr>
        <p:spPr>
          <a:xfrm rot="0">
            <a:off x="1982348" y="6573712"/>
            <a:ext cx="14612526" cy="1877416"/>
          </a:xfrm>
          <a:prstGeom prst="rect">
            <a:avLst/>
          </a:prstGeom>
        </p:spPr>
        <p:txBody>
          <a:bodyPr anchor="t" rtlCol="false" tIns="0" lIns="0" bIns="0" rIns="0">
            <a:spAutoFit/>
          </a:bodyPr>
          <a:lstStyle/>
          <a:p>
            <a:pPr algn="just">
              <a:lnSpc>
                <a:spcPts val="3601"/>
              </a:lnSpc>
            </a:pPr>
            <a:r>
              <a:rPr lang="en-US" sz="3006">
                <a:solidFill>
                  <a:srgbClr val="000000"/>
                </a:solidFill>
                <a:latin typeface="Calibri (MS)"/>
                <a:ea typeface="Calibri (MS)"/>
                <a:cs typeface="Calibri (MS)"/>
                <a:sym typeface="Calibri (MS)"/>
              </a:rPr>
              <a:t>Hz. Peygamber’in farz veya vacip olanlar dışında kıldığı namazlara nafile namazlar denir. Beş vakit farz namazın öncesinde veya sonrasında kılınan namazlar, ramazan ayında yatsı ile vitir arasında kılınan teravih namazı, geceleri kılınan teheccüt namazı nafile namazlardandır. </a:t>
            </a:r>
          </a:p>
          <a:p>
            <a:pPr algn="just">
              <a:lnSpc>
                <a:spcPts val="4213"/>
              </a:lnSpc>
            </a:pPr>
            <a:r>
              <a:rPr lang="en-US" sz="3009">
                <a:solidFill>
                  <a:srgbClr val="000000"/>
                </a:solidFill>
                <a:latin typeface="Calibri (MS)"/>
                <a:ea typeface="Calibri (MS)"/>
                <a:cs typeface="Calibri (MS)"/>
                <a:sym typeface="Calibri (MS)"/>
              </a:rPr>
              <a:t>Nafile</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namazlara</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sünnetnamaz</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dadenir.</a:t>
            </a:r>
          </a:p>
        </p:txBody>
      </p:sp>
      <p:sp>
        <p:nvSpPr>
          <p:cNvPr name="TextBox 10" id="10"/>
          <p:cNvSpPr txBox="true"/>
          <p:nvPr/>
        </p:nvSpPr>
        <p:spPr>
          <a:xfrm rot="0">
            <a:off x="1982348" y="2742948"/>
            <a:ext cx="14624585" cy="14201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Farz kadar açık ve kesin olmamakla birlikte kılınması emredilen namazlara vacip namaz denir. Ramazan ve Kurban Bayramlarında kılınan bayram namazları ve yatsı namazından sonra kılınan vitir namazı, vacip namazlara örnektir.</a:t>
            </a:r>
          </a:p>
        </p:txBody>
      </p:sp>
      <p:sp>
        <p:nvSpPr>
          <p:cNvPr name="TextBox 11" id="11"/>
          <p:cNvSpPr txBox="true"/>
          <p:nvPr/>
        </p:nvSpPr>
        <p:spPr>
          <a:xfrm rot="0">
            <a:off x="7624767" y="5359522"/>
            <a:ext cx="3097930"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Nafile Namazlar</a:t>
            </a:r>
          </a:p>
        </p:txBody>
      </p:sp>
      <p:sp>
        <p:nvSpPr>
          <p:cNvPr name="TextBox 12" id="12"/>
          <p:cNvSpPr txBox="true"/>
          <p:nvPr/>
        </p:nvSpPr>
        <p:spPr>
          <a:xfrm rot="0">
            <a:off x="17694026" y="9445842"/>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28048" y="2743200"/>
            <a:ext cx="7931277" cy="4852035"/>
          </a:xfrm>
          <a:custGeom>
            <a:avLst/>
            <a:gdLst/>
            <a:ahLst/>
            <a:cxnLst/>
            <a:rect r="r" b="b" t="t" l="l"/>
            <a:pathLst>
              <a:path h="4852035" w="7931277">
                <a:moveTo>
                  <a:pt x="0" y="0"/>
                </a:moveTo>
                <a:lnTo>
                  <a:pt x="7931277" y="0"/>
                </a:lnTo>
                <a:lnTo>
                  <a:pt x="7931277" y="4852035"/>
                </a:lnTo>
                <a:lnTo>
                  <a:pt x="0" y="4852035"/>
                </a:lnTo>
                <a:lnTo>
                  <a:pt x="0" y="0"/>
                </a:lnTo>
                <a:close/>
              </a:path>
            </a:pathLst>
          </a:custGeom>
          <a:blipFill>
            <a:blip r:embed="rId5"/>
            <a:stretch>
              <a:fillRect l="0" t="0" r="0" b="0"/>
            </a:stretch>
          </a:blipFill>
        </p:spPr>
      </p:sp>
      <p:sp>
        <p:nvSpPr>
          <p:cNvPr name="TextBox 5" id="5"/>
          <p:cNvSpPr txBox="true"/>
          <p:nvPr/>
        </p:nvSpPr>
        <p:spPr>
          <a:xfrm rot="0">
            <a:off x="6876674" y="924111"/>
            <a:ext cx="4335128"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2.2. NAMAZIN KILINIŞI</a:t>
            </a:r>
          </a:p>
        </p:txBody>
      </p:sp>
      <p:sp>
        <p:nvSpPr>
          <p:cNvPr name="TextBox 6" id="6"/>
          <p:cNvSpPr txBox="true"/>
          <p:nvPr/>
        </p:nvSpPr>
        <p:spPr>
          <a:xfrm rot="0">
            <a:off x="1437437" y="2861639"/>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7" id="7"/>
          <p:cNvSpPr txBox="true"/>
          <p:nvPr/>
        </p:nvSpPr>
        <p:spPr>
          <a:xfrm rot="0">
            <a:off x="1437437" y="4690824"/>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8" id="8"/>
          <p:cNvSpPr txBox="true"/>
          <p:nvPr/>
        </p:nvSpPr>
        <p:spPr>
          <a:xfrm rot="0">
            <a:off x="1437437" y="6520010"/>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9" id="9"/>
          <p:cNvSpPr txBox="true"/>
          <p:nvPr/>
        </p:nvSpPr>
        <p:spPr>
          <a:xfrm rot="0">
            <a:off x="1951858" y="2914398"/>
            <a:ext cx="7148151" cy="4621259"/>
          </a:xfrm>
          <a:prstGeom prst="rect">
            <a:avLst/>
          </a:prstGeom>
        </p:spPr>
        <p:txBody>
          <a:bodyPr anchor="t" rtlCol="false" tIns="0" lIns="0" bIns="0" rIns="0">
            <a:spAutoFit/>
          </a:bodyPr>
          <a:lstStyle/>
          <a:p>
            <a:pPr algn="just">
              <a:lnSpc>
                <a:spcPts val="3601"/>
              </a:lnSpc>
            </a:pPr>
            <a:r>
              <a:rPr lang="en-US" sz="3006">
                <a:solidFill>
                  <a:srgbClr val="000000"/>
                </a:solidFill>
                <a:latin typeface="Calibri (MS)"/>
                <a:ea typeface="Calibri (MS)"/>
                <a:cs typeface="Calibri (MS)"/>
                <a:sym typeface="Calibri (MS)"/>
              </a:rPr>
              <a:t>Namaz kılmaya başlamadan önce ve namaz kılarken yerine getirilmesi gereken bazı </a:t>
            </a:r>
          </a:p>
          <a:p>
            <a:pPr algn="just">
              <a:lnSpc>
                <a:spcPts val="4213"/>
              </a:lnSpc>
            </a:pPr>
            <a:r>
              <a:rPr lang="en-US" sz="3009">
                <a:solidFill>
                  <a:srgbClr val="000000"/>
                </a:solidFill>
                <a:latin typeface="Calibri (MS)"/>
                <a:ea typeface="Calibri (MS)"/>
                <a:cs typeface="Calibri (MS)"/>
                <a:sym typeface="Calibri (MS)"/>
              </a:rPr>
              <a:t>şartlarvardır.Bunlaranamazınfarzlarıdenir. </a:t>
            </a:r>
          </a:p>
          <a:p>
            <a:pPr algn="just">
              <a:lnSpc>
                <a:spcPts val="3601"/>
              </a:lnSpc>
            </a:pPr>
            <a:r>
              <a:rPr lang="en-US" sz="3006">
                <a:solidFill>
                  <a:srgbClr val="000000"/>
                </a:solidFill>
                <a:latin typeface="Calibri (MS)"/>
                <a:ea typeface="Calibri (MS)"/>
                <a:cs typeface="Calibri (MS)"/>
                <a:sym typeface="Calibri (MS)"/>
              </a:rPr>
              <a:t>Namazın farzları; altısı namaza hazırlanırken, altısı da namazı kılarken olmak üzere toplam </a:t>
            </a:r>
          </a:p>
          <a:p>
            <a:pPr algn="just">
              <a:lnSpc>
                <a:spcPts val="4213"/>
              </a:lnSpc>
            </a:pPr>
            <a:r>
              <a:rPr lang="en-US" sz="3009">
                <a:solidFill>
                  <a:srgbClr val="000000"/>
                </a:solidFill>
                <a:latin typeface="Calibri (MS)"/>
                <a:ea typeface="Calibri (MS)"/>
                <a:cs typeface="Calibri (MS)"/>
                <a:sym typeface="Calibri (MS)"/>
              </a:rPr>
              <a:t>on</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iki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tanedir.</a:t>
            </a:r>
          </a:p>
          <a:p>
            <a:pPr algn="just">
              <a:lnSpc>
                <a:spcPts val="3601"/>
              </a:lnSpc>
            </a:pPr>
            <a:r>
              <a:rPr lang="en-US" sz="3006">
                <a:solidFill>
                  <a:srgbClr val="000000"/>
                </a:solidFill>
                <a:latin typeface="Calibri (MS)"/>
                <a:ea typeface="Calibri (MS)"/>
                <a:cs typeface="Calibri (MS)"/>
                <a:sym typeface="Calibri (MS)"/>
              </a:rPr>
              <a:t>Namazın hazırlık şartlarına dışındaki farzlar, kılınış şartlarına içindeki farzlar da denir.</a:t>
            </a:r>
          </a:p>
        </p:txBody>
      </p:sp>
      <p:sp>
        <p:nvSpPr>
          <p:cNvPr name="TextBox 10" id="10"/>
          <p:cNvSpPr txBox="true"/>
          <p:nvPr/>
        </p:nvSpPr>
        <p:spPr>
          <a:xfrm rot="0">
            <a:off x="17702398" y="9417039"/>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8</a:t>
            </a:r>
          </a:p>
        </p:txBody>
      </p:sp>
      <p:sp>
        <p:nvSpPr>
          <p:cNvPr name="TextBox 11" id="11"/>
          <p:cNvSpPr txBox="true"/>
          <p:nvPr/>
        </p:nvSpPr>
        <p:spPr>
          <a:xfrm rot="0">
            <a:off x="16134974" y="7649908"/>
            <a:ext cx="962535" cy="339619"/>
          </a:xfrm>
          <a:prstGeom prst="rect">
            <a:avLst/>
          </a:prstGeom>
        </p:spPr>
        <p:txBody>
          <a:bodyPr anchor="t" rtlCol="false" tIns="0" lIns="0" bIns="0" rIns="0">
            <a:spAutoFit/>
          </a:bodyPr>
          <a:lstStyle/>
          <a:p>
            <a:pPr algn="l">
              <a:lnSpc>
                <a:spcPts val="2525"/>
              </a:lnSpc>
            </a:pPr>
            <a:r>
              <a:rPr lang="en-US" sz="1803">
                <a:solidFill>
                  <a:srgbClr val="000000"/>
                </a:solidFill>
                <a:latin typeface="Calibri (MS)"/>
                <a:ea typeface="Calibri (MS)"/>
                <a:cs typeface="Calibri (MS)"/>
                <a:sym typeface="Calibri (MS)"/>
              </a:rPr>
              <a:t>Görsel 2.2</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187634" y="1487800"/>
            <a:ext cx="15689518" cy="1243770"/>
          </a:xfrm>
          <a:custGeom>
            <a:avLst/>
            <a:gdLst/>
            <a:ahLst/>
            <a:cxnLst/>
            <a:rect r="r" b="b" t="t" l="l"/>
            <a:pathLst>
              <a:path h="1243770" w="15689518">
                <a:moveTo>
                  <a:pt x="0" y="0"/>
                </a:moveTo>
                <a:lnTo>
                  <a:pt x="15689518" y="0"/>
                </a:lnTo>
                <a:lnTo>
                  <a:pt x="15689518" y="1243770"/>
                </a:lnTo>
                <a:lnTo>
                  <a:pt x="0" y="124377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172332" y="2797493"/>
            <a:ext cx="15704820" cy="1319208"/>
          </a:xfrm>
          <a:custGeom>
            <a:avLst/>
            <a:gdLst/>
            <a:ahLst/>
            <a:cxnLst/>
            <a:rect r="r" b="b" t="t" l="l"/>
            <a:pathLst>
              <a:path h="1319208" w="15704820">
                <a:moveTo>
                  <a:pt x="0" y="0"/>
                </a:moveTo>
                <a:lnTo>
                  <a:pt x="15704820" y="0"/>
                </a:lnTo>
                <a:lnTo>
                  <a:pt x="15704820" y="1319207"/>
                </a:lnTo>
                <a:lnTo>
                  <a:pt x="0" y="131920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172332" y="4121658"/>
            <a:ext cx="15704820" cy="1243770"/>
          </a:xfrm>
          <a:custGeom>
            <a:avLst/>
            <a:gdLst/>
            <a:ahLst/>
            <a:cxnLst/>
            <a:rect r="r" b="b" t="t" l="l"/>
            <a:pathLst>
              <a:path h="1243770" w="15704820">
                <a:moveTo>
                  <a:pt x="0" y="0"/>
                </a:moveTo>
                <a:lnTo>
                  <a:pt x="15704820" y="0"/>
                </a:lnTo>
                <a:lnTo>
                  <a:pt x="15704820" y="1243770"/>
                </a:lnTo>
                <a:lnTo>
                  <a:pt x="0" y="12437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187634" y="5431350"/>
            <a:ext cx="15689518" cy="1243770"/>
          </a:xfrm>
          <a:custGeom>
            <a:avLst/>
            <a:gdLst/>
            <a:ahLst/>
            <a:cxnLst/>
            <a:rect r="r" b="b" t="t" l="l"/>
            <a:pathLst>
              <a:path h="1243770" w="15689518">
                <a:moveTo>
                  <a:pt x="0" y="0"/>
                </a:moveTo>
                <a:lnTo>
                  <a:pt x="15689518" y="0"/>
                </a:lnTo>
                <a:lnTo>
                  <a:pt x="15689518" y="1243770"/>
                </a:lnTo>
                <a:lnTo>
                  <a:pt x="0" y="124377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0">
            <a:off x="1172332" y="6793035"/>
            <a:ext cx="15704820" cy="1243584"/>
          </a:xfrm>
          <a:custGeom>
            <a:avLst/>
            <a:gdLst/>
            <a:ahLst/>
            <a:cxnLst/>
            <a:rect r="r" b="b" t="t" l="l"/>
            <a:pathLst>
              <a:path h="1243584" w="15704820">
                <a:moveTo>
                  <a:pt x="0" y="0"/>
                </a:moveTo>
                <a:lnTo>
                  <a:pt x="15704820" y="0"/>
                </a:lnTo>
                <a:lnTo>
                  <a:pt x="15704820" y="1243584"/>
                </a:lnTo>
                <a:lnTo>
                  <a:pt x="0" y="124358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9" id="9"/>
          <p:cNvSpPr/>
          <p:nvPr/>
        </p:nvSpPr>
        <p:spPr>
          <a:xfrm flipH="false" flipV="false" rot="0">
            <a:off x="1172332" y="8102727"/>
            <a:ext cx="15704820" cy="1243641"/>
          </a:xfrm>
          <a:custGeom>
            <a:avLst/>
            <a:gdLst/>
            <a:ahLst/>
            <a:cxnLst/>
            <a:rect r="r" b="b" t="t" l="l"/>
            <a:pathLst>
              <a:path h="1243641" w="15704820">
                <a:moveTo>
                  <a:pt x="0" y="0"/>
                </a:moveTo>
                <a:lnTo>
                  <a:pt x="15704820" y="0"/>
                </a:lnTo>
                <a:lnTo>
                  <a:pt x="15704820" y="1243641"/>
                </a:lnTo>
                <a:lnTo>
                  <a:pt x="0" y="1243641"/>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TextBox 10" id="10"/>
          <p:cNvSpPr txBox="true"/>
          <p:nvPr/>
        </p:nvSpPr>
        <p:spPr>
          <a:xfrm rot="0">
            <a:off x="6725798" y="696468"/>
            <a:ext cx="4748393"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Namazın Hazırlık Şartları</a:t>
            </a:r>
          </a:p>
        </p:txBody>
      </p:sp>
      <p:sp>
        <p:nvSpPr>
          <p:cNvPr name="TextBox 11" id="11"/>
          <p:cNvSpPr txBox="true"/>
          <p:nvPr/>
        </p:nvSpPr>
        <p:spPr>
          <a:xfrm rot="0">
            <a:off x="17694026" y="9398294"/>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9</a:t>
            </a:r>
          </a:p>
        </p:txBody>
      </p:sp>
      <p:sp>
        <p:nvSpPr>
          <p:cNvPr name="TextBox 12" id="12"/>
          <p:cNvSpPr txBox="true"/>
          <p:nvPr/>
        </p:nvSpPr>
        <p:spPr>
          <a:xfrm rot="0">
            <a:off x="7194999" y="8415814"/>
            <a:ext cx="4681728" cy="562851"/>
          </a:xfrm>
          <a:prstGeom prst="rect">
            <a:avLst/>
          </a:prstGeom>
        </p:spPr>
        <p:txBody>
          <a:bodyPr anchor="t" rtlCol="false" tIns="0" lIns="0" bIns="0" rIns="0">
            <a:spAutoFit/>
          </a:bodyPr>
          <a:lstStyle/>
          <a:p>
            <a:pPr algn="l">
              <a:lnSpc>
                <a:spcPts val="4208"/>
              </a:lnSpc>
            </a:pPr>
            <a:r>
              <a:rPr lang="en-US" sz="3006">
                <a:solidFill>
                  <a:srgbClr val="0D0D0D"/>
                </a:solidFill>
                <a:latin typeface="Calibri (MS)"/>
                <a:ea typeface="Calibri (MS)"/>
                <a:cs typeface="Calibri (MS)"/>
                <a:sym typeface="Calibri (MS)"/>
              </a:rPr>
              <a:t>Kılınacak namaza niyet etmek</a:t>
            </a:r>
          </a:p>
        </p:txBody>
      </p:sp>
      <p:sp>
        <p:nvSpPr>
          <p:cNvPr name="TextBox 13" id="13"/>
          <p:cNvSpPr txBox="true"/>
          <p:nvPr/>
        </p:nvSpPr>
        <p:spPr>
          <a:xfrm rot="0">
            <a:off x="7194999" y="7105979"/>
            <a:ext cx="5751405" cy="562851"/>
          </a:xfrm>
          <a:prstGeom prst="rect">
            <a:avLst/>
          </a:prstGeom>
        </p:spPr>
        <p:txBody>
          <a:bodyPr anchor="t" rtlCol="false" tIns="0" lIns="0" bIns="0" rIns="0">
            <a:spAutoFit/>
          </a:bodyPr>
          <a:lstStyle/>
          <a:p>
            <a:pPr algn="l">
              <a:lnSpc>
                <a:spcPts val="4208"/>
              </a:lnSpc>
            </a:pPr>
            <a:r>
              <a:rPr lang="en-US" sz="3006">
                <a:solidFill>
                  <a:srgbClr val="0D0D0D"/>
                </a:solidFill>
                <a:latin typeface="Calibri (MS)"/>
                <a:ea typeface="Calibri (MS)"/>
                <a:cs typeface="Calibri (MS)"/>
                <a:sym typeface="Calibri (MS)"/>
              </a:rPr>
              <a:t>Kılınacak namazın vakti içinde olmak</a:t>
            </a:r>
          </a:p>
        </p:txBody>
      </p:sp>
      <p:sp>
        <p:nvSpPr>
          <p:cNvPr name="TextBox 14" id="14"/>
          <p:cNvSpPr txBox="true"/>
          <p:nvPr/>
        </p:nvSpPr>
        <p:spPr>
          <a:xfrm rot="0">
            <a:off x="7194999" y="3109479"/>
            <a:ext cx="8088097" cy="562851"/>
          </a:xfrm>
          <a:prstGeom prst="rect">
            <a:avLst/>
          </a:prstGeom>
        </p:spPr>
        <p:txBody>
          <a:bodyPr anchor="t" rtlCol="false" tIns="0" lIns="0" bIns="0" rIns="0">
            <a:spAutoFit/>
          </a:bodyPr>
          <a:lstStyle/>
          <a:p>
            <a:pPr algn="l">
              <a:lnSpc>
                <a:spcPts val="4208"/>
              </a:lnSpc>
            </a:pPr>
            <a:r>
              <a:rPr lang="en-US" sz="3006">
                <a:solidFill>
                  <a:srgbClr val="0D0D0D"/>
                </a:solidFill>
                <a:latin typeface="Calibri (MS)"/>
                <a:ea typeface="Calibri (MS)"/>
                <a:cs typeface="Calibri (MS)"/>
                <a:sym typeface="Calibri (MS)"/>
              </a:rPr>
              <a:t>Namaz kılınan yeri, bedeni ve elbiseyi temiz tutmak</a:t>
            </a:r>
          </a:p>
        </p:txBody>
      </p:sp>
      <p:sp>
        <p:nvSpPr>
          <p:cNvPr name="TextBox 15" id="15"/>
          <p:cNvSpPr txBox="true"/>
          <p:nvPr/>
        </p:nvSpPr>
        <p:spPr>
          <a:xfrm rot="0">
            <a:off x="7194999" y="5743894"/>
            <a:ext cx="8413423" cy="562851"/>
          </a:xfrm>
          <a:prstGeom prst="rect">
            <a:avLst/>
          </a:prstGeom>
        </p:spPr>
        <p:txBody>
          <a:bodyPr anchor="t" rtlCol="false" tIns="0" lIns="0" bIns="0" rIns="0">
            <a:spAutoFit/>
          </a:bodyPr>
          <a:lstStyle/>
          <a:p>
            <a:pPr algn="l">
              <a:lnSpc>
                <a:spcPts val="4208"/>
              </a:lnSpc>
            </a:pPr>
            <a:r>
              <a:rPr lang="en-US" sz="3006">
                <a:solidFill>
                  <a:srgbClr val="0D0D0D"/>
                </a:solidFill>
                <a:latin typeface="Calibri (MS)"/>
                <a:ea typeface="Calibri (MS)"/>
                <a:cs typeface="Calibri (MS)"/>
                <a:sym typeface="Calibri (MS)"/>
              </a:rPr>
              <a:t>Kıbleye yani Kâbe’nin bulunduğu yöne doğru dönmek</a:t>
            </a:r>
          </a:p>
        </p:txBody>
      </p:sp>
      <p:sp>
        <p:nvSpPr>
          <p:cNvPr name="TextBox 16" id="16"/>
          <p:cNvSpPr txBox="true"/>
          <p:nvPr/>
        </p:nvSpPr>
        <p:spPr>
          <a:xfrm rot="0">
            <a:off x="7194999" y="4434016"/>
            <a:ext cx="8532852" cy="562851"/>
          </a:xfrm>
          <a:prstGeom prst="rect">
            <a:avLst/>
          </a:prstGeom>
        </p:spPr>
        <p:txBody>
          <a:bodyPr anchor="t" rtlCol="false" tIns="0" lIns="0" bIns="0" rIns="0">
            <a:spAutoFit/>
          </a:bodyPr>
          <a:lstStyle/>
          <a:p>
            <a:pPr algn="l">
              <a:lnSpc>
                <a:spcPts val="4208"/>
              </a:lnSpc>
            </a:pPr>
            <a:r>
              <a:rPr lang="en-US" sz="3006">
                <a:solidFill>
                  <a:srgbClr val="0D0D0D"/>
                </a:solidFill>
                <a:latin typeface="Calibri (MS)"/>
                <a:ea typeface="Calibri (MS)"/>
                <a:cs typeface="Calibri (MS)"/>
                <a:sym typeface="Calibri (MS)"/>
              </a:rPr>
              <a:t>Namazda vücudun örtülmesi gereken yerlerini örtmek</a:t>
            </a:r>
          </a:p>
        </p:txBody>
      </p:sp>
      <p:sp>
        <p:nvSpPr>
          <p:cNvPr name="TextBox 17" id="17"/>
          <p:cNvSpPr txBox="true"/>
          <p:nvPr/>
        </p:nvSpPr>
        <p:spPr>
          <a:xfrm rot="0">
            <a:off x="7194999" y="1799601"/>
            <a:ext cx="9187834" cy="562851"/>
          </a:xfrm>
          <a:prstGeom prst="rect">
            <a:avLst/>
          </a:prstGeom>
        </p:spPr>
        <p:txBody>
          <a:bodyPr anchor="t" rtlCol="false" tIns="0" lIns="0" bIns="0" rIns="0">
            <a:spAutoFit/>
          </a:bodyPr>
          <a:lstStyle/>
          <a:p>
            <a:pPr algn="l">
              <a:lnSpc>
                <a:spcPts val="4208"/>
              </a:lnSpc>
            </a:pPr>
            <a:r>
              <a:rPr lang="en-US" sz="3006">
                <a:solidFill>
                  <a:srgbClr val="0D0D0D"/>
                </a:solidFill>
                <a:latin typeface="Calibri (MS)"/>
                <a:ea typeface="Calibri (MS)"/>
                <a:cs typeface="Calibri (MS)"/>
                <a:sym typeface="Calibri (MS)"/>
              </a:rPr>
              <a:t>Abdest alarak veya gerekliyse gusülle namaza hazırlanmak</a:t>
            </a:r>
          </a:p>
        </p:txBody>
      </p:sp>
      <p:sp>
        <p:nvSpPr>
          <p:cNvPr name="TextBox 18" id="18"/>
          <p:cNvSpPr txBox="true"/>
          <p:nvPr/>
        </p:nvSpPr>
        <p:spPr>
          <a:xfrm rot="0">
            <a:off x="1671066" y="1371986"/>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1</a:t>
            </a:r>
          </a:p>
        </p:txBody>
      </p:sp>
      <p:sp>
        <p:nvSpPr>
          <p:cNvPr name="TextBox 19" id="19"/>
          <p:cNvSpPr txBox="true"/>
          <p:nvPr/>
        </p:nvSpPr>
        <p:spPr>
          <a:xfrm rot="0">
            <a:off x="1655521" y="2757302"/>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2</a:t>
            </a:r>
          </a:p>
        </p:txBody>
      </p:sp>
      <p:sp>
        <p:nvSpPr>
          <p:cNvPr name="TextBox 20" id="20"/>
          <p:cNvSpPr txBox="true"/>
          <p:nvPr/>
        </p:nvSpPr>
        <p:spPr>
          <a:xfrm rot="0">
            <a:off x="1662836" y="4006401"/>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3</a:t>
            </a:r>
          </a:p>
        </p:txBody>
      </p:sp>
      <p:sp>
        <p:nvSpPr>
          <p:cNvPr name="TextBox 21" id="21"/>
          <p:cNvSpPr txBox="true"/>
          <p:nvPr/>
        </p:nvSpPr>
        <p:spPr>
          <a:xfrm rot="0">
            <a:off x="1671066" y="5316279"/>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4</a:t>
            </a:r>
          </a:p>
        </p:txBody>
      </p:sp>
      <p:sp>
        <p:nvSpPr>
          <p:cNvPr name="TextBox 22" id="22"/>
          <p:cNvSpPr txBox="true"/>
          <p:nvPr/>
        </p:nvSpPr>
        <p:spPr>
          <a:xfrm rot="0">
            <a:off x="1662836" y="6678363"/>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5</a:t>
            </a:r>
          </a:p>
        </p:txBody>
      </p:sp>
      <p:sp>
        <p:nvSpPr>
          <p:cNvPr name="TextBox 23" id="23"/>
          <p:cNvSpPr txBox="true"/>
          <p:nvPr/>
        </p:nvSpPr>
        <p:spPr>
          <a:xfrm rot="0">
            <a:off x="1662836" y="7988198"/>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6</a:t>
            </a:r>
          </a:p>
        </p:txBody>
      </p:sp>
      <p:sp>
        <p:nvSpPr>
          <p:cNvPr name="TextBox 24" id="24"/>
          <p:cNvSpPr txBox="true"/>
          <p:nvPr/>
        </p:nvSpPr>
        <p:spPr>
          <a:xfrm rot="0">
            <a:off x="2633086" y="1371986"/>
            <a:ext cx="3402440"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Hadesten Taharet</a:t>
            </a:r>
          </a:p>
        </p:txBody>
      </p:sp>
      <p:sp>
        <p:nvSpPr>
          <p:cNvPr name="TextBox 25" id="25"/>
          <p:cNvSpPr txBox="true"/>
          <p:nvPr/>
        </p:nvSpPr>
        <p:spPr>
          <a:xfrm rot="0">
            <a:off x="2633086" y="2681864"/>
            <a:ext cx="3809562"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Necasetten Taharet</a:t>
            </a:r>
          </a:p>
        </p:txBody>
      </p:sp>
      <p:sp>
        <p:nvSpPr>
          <p:cNvPr name="TextBox 26" id="26"/>
          <p:cNvSpPr txBox="true"/>
          <p:nvPr/>
        </p:nvSpPr>
        <p:spPr>
          <a:xfrm rot="0">
            <a:off x="2633086" y="4006401"/>
            <a:ext cx="1911082"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Setriavret</a:t>
            </a:r>
          </a:p>
        </p:txBody>
      </p:sp>
      <p:sp>
        <p:nvSpPr>
          <p:cNvPr name="TextBox 27" id="27"/>
          <p:cNvSpPr txBox="true"/>
          <p:nvPr/>
        </p:nvSpPr>
        <p:spPr>
          <a:xfrm rot="0">
            <a:off x="2633086" y="5311707"/>
            <a:ext cx="2450178"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İstikbalikıble</a:t>
            </a:r>
          </a:p>
        </p:txBody>
      </p:sp>
      <p:sp>
        <p:nvSpPr>
          <p:cNvPr name="TextBox 28" id="28"/>
          <p:cNvSpPr txBox="true"/>
          <p:nvPr/>
        </p:nvSpPr>
        <p:spPr>
          <a:xfrm rot="0">
            <a:off x="2633086" y="6678363"/>
            <a:ext cx="1006369"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Vakit</a:t>
            </a:r>
          </a:p>
        </p:txBody>
      </p:sp>
      <p:sp>
        <p:nvSpPr>
          <p:cNvPr name="TextBox 29" id="29"/>
          <p:cNvSpPr txBox="true"/>
          <p:nvPr/>
        </p:nvSpPr>
        <p:spPr>
          <a:xfrm rot="0">
            <a:off x="2633086" y="7988198"/>
            <a:ext cx="1040416" cy="1040130"/>
          </a:xfrm>
          <a:prstGeom prst="rect">
            <a:avLst/>
          </a:prstGeom>
        </p:spPr>
        <p:txBody>
          <a:bodyPr anchor="t" rtlCol="false" tIns="0" lIns="0" bIns="0" rIns="0">
            <a:spAutoFit/>
          </a:bodyPr>
          <a:lstStyle/>
          <a:p>
            <a:pPr algn="l">
              <a:lnSpc>
                <a:spcPts val="9000"/>
              </a:lnSpc>
            </a:pPr>
            <a:r>
              <a:rPr lang="en-US" b="true" sz="3600" spc="3">
                <a:solidFill>
                  <a:srgbClr val="0D0D0D"/>
                </a:solidFill>
                <a:latin typeface="Calibri (MS) Bold"/>
                <a:ea typeface="Calibri (MS) Bold"/>
                <a:cs typeface="Calibri (MS) Bold"/>
                <a:sym typeface="Calibri (MS) Bold"/>
              </a:rPr>
              <a:t>Niyet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20461" y="3071998"/>
            <a:ext cx="2209605" cy="3822378"/>
          </a:xfrm>
          <a:custGeom>
            <a:avLst/>
            <a:gdLst/>
            <a:ahLst/>
            <a:cxnLst/>
            <a:rect r="r" b="b" t="t" l="l"/>
            <a:pathLst>
              <a:path h="3822378" w="2209605">
                <a:moveTo>
                  <a:pt x="0" y="0"/>
                </a:moveTo>
                <a:lnTo>
                  <a:pt x="2209605" y="0"/>
                </a:lnTo>
                <a:lnTo>
                  <a:pt x="2209605" y="3822378"/>
                </a:lnTo>
                <a:lnTo>
                  <a:pt x="0" y="3822378"/>
                </a:lnTo>
                <a:lnTo>
                  <a:pt x="0" y="0"/>
                </a:lnTo>
                <a:close/>
              </a:path>
            </a:pathLst>
          </a:custGeom>
          <a:blipFill>
            <a:blip r:embed="rId5"/>
            <a:stretch>
              <a:fillRect l="0" t="0" r="0" b="0"/>
            </a:stretch>
          </a:blipFill>
        </p:spPr>
      </p:sp>
      <p:sp>
        <p:nvSpPr>
          <p:cNvPr name="Freeform 5" id="5"/>
          <p:cNvSpPr/>
          <p:nvPr/>
        </p:nvSpPr>
        <p:spPr>
          <a:xfrm flipH="false" flipV="false" rot="0">
            <a:off x="4258061" y="3071998"/>
            <a:ext cx="2149597" cy="3822378"/>
          </a:xfrm>
          <a:custGeom>
            <a:avLst/>
            <a:gdLst/>
            <a:ahLst/>
            <a:cxnLst/>
            <a:rect r="r" b="b" t="t" l="l"/>
            <a:pathLst>
              <a:path h="3822378" w="2149597">
                <a:moveTo>
                  <a:pt x="0" y="0"/>
                </a:moveTo>
                <a:lnTo>
                  <a:pt x="2149597" y="0"/>
                </a:lnTo>
                <a:lnTo>
                  <a:pt x="2149597" y="3822378"/>
                </a:lnTo>
                <a:lnTo>
                  <a:pt x="0" y="3822378"/>
                </a:lnTo>
                <a:lnTo>
                  <a:pt x="0" y="0"/>
                </a:lnTo>
                <a:close/>
              </a:path>
            </a:pathLst>
          </a:custGeom>
          <a:blipFill>
            <a:blip r:embed="rId6"/>
            <a:stretch>
              <a:fillRect l="0" t="0" r="0" b="0"/>
            </a:stretch>
          </a:blipFill>
        </p:spPr>
      </p:sp>
      <p:sp>
        <p:nvSpPr>
          <p:cNvPr name="Freeform 6" id="6"/>
          <p:cNvSpPr/>
          <p:nvPr/>
        </p:nvSpPr>
        <p:spPr>
          <a:xfrm flipH="false" flipV="false" rot="0">
            <a:off x="6935538" y="3036565"/>
            <a:ext cx="2149597" cy="3822378"/>
          </a:xfrm>
          <a:custGeom>
            <a:avLst/>
            <a:gdLst/>
            <a:ahLst/>
            <a:cxnLst/>
            <a:rect r="r" b="b" t="t" l="l"/>
            <a:pathLst>
              <a:path h="3822378" w="2149597">
                <a:moveTo>
                  <a:pt x="0" y="0"/>
                </a:moveTo>
                <a:lnTo>
                  <a:pt x="2149598" y="0"/>
                </a:lnTo>
                <a:lnTo>
                  <a:pt x="2149598" y="3822378"/>
                </a:lnTo>
                <a:lnTo>
                  <a:pt x="0" y="3822378"/>
                </a:lnTo>
                <a:lnTo>
                  <a:pt x="0" y="0"/>
                </a:lnTo>
                <a:close/>
              </a:path>
            </a:pathLst>
          </a:custGeom>
          <a:blipFill>
            <a:blip r:embed="rId7"/>
            <a:stretch>
              <a:fillRect l="0" t="0" r="0" b="0"/>
            </a:stretch>
          </a:blipFill>
        </p:spPr>
      </p:sp>
      <p:sp>
        <p:nvSpPr>
          <p:cNvPr name="Freeform 7" id="7"/>
          <p:cNvSpPr/>
          <p:nvPr/>
        </p:nvSpPr>
        <p:spPr>
          <a:xfrm flipH="false" flipV="false" rot="0">
            <a:off x="9614159" y="3036565"/>
            <a:ext cx="2147697" cy="3822378"/>
          </a:xfrm>
          <a:custGeom>
            <a:avLst/>
            <a:gdLst/>
            <a:ahLst/>
            <a:cxnLst/>
            <a:rect r="r" b="b" t="t" l="l"/>
            <a:pathLst>
              <a:path h="3822378" w="2147697">
                <a:moveTo>
                  <a:pt x="0" y="0"/>
                </a:moveTo>
                <a:lnTo>
                  <a:pt x="2147697" y="0"/>
                </a:lnTo>
                <a:lnTo>
                  <a:pt x="2147697" y="3822378"/>
                </a:lnTo>
                <a:lnTo>
                  <a:pt x="0" y="3822378"/>
                </a:lnTo>
                <a:lnTo>
                  <a:pt x="0" y="0"/>
                </a:lnTo>
                <a:close/>
              </a:path>
            </a:pathLst>
          </a:custGeom>
          <a:blipFill>
            <a:blip r:embed="rId8"/>
            <a:stretch>
              <a:fillRect l="0" t="0" r="0" b="0"/>
            </a:stretch>
          </a:blipFill>
        </p:spPr>
      </p:sp>
      <p:sp>
        <p:nvSpPr>
          <p:cNvPr name="Freeform 8" id="8"/>
          <p:cNvSpPr/>
          <p:nvPr/>
        </p:nvSpPr>
        <p:spPr>
          <a:xfrm flipH="false" flipV="false" rot="0">
            <a:off x="12290679" y="3071998"/>
            <a:ext cx="2149597" cy="3822378"/>
          </a:xfrm>
          <a:custGeom>
            <a:avLst/>
            <a:gdLst/>
            <a:ahLst/>
            <a:cxnLst/>
            <a:rect r="r" b="b" t="t" l="l"/>
            <a:pathLst>
              <a:path h="3822378" w="2149597">
                <a:moveTo>
                  <a:pt x="0" y="0"/>
                </a:moveTo>
                <a:lnTo>
                  <a:pt x="2149597" y="0"/>
                </a:lnTo>
                <a:lnTo>
                  <a:pt x="2149597" y="3822378"/>
                </a:lnTo>
                <a:lnTo>
                  <a:pt x="0" y="3822378"/>
                </a:lnTo>
                <a:lnTo>
                  <a:pt x="0" y="0"/>
                </a:lnTo>
                <a:close/>
              </a:path>
            </a:pathLst>
          </a:custGeom>
          <a:blipFill>
            <a:blip r:embed="rId9"/>
            <a:stretch>
              <a:fillRect l="0" t="0" r="0" b="0"/>
            </a:stretch>
          </a:blipFill>
        </p:spPr>
      </p:sp>
      <p:sp>
        <p:nvSpPr>
          <p:cNvPr name="Freeform 9" id="9"/>
          <p:cNvSpPr/>
          <p:nvPr/>
        </p:nvSpPr>
        <p:spPr>
          <a:xfrm flipH="false" flipV="false" rot="0">
            <a:off x="14968342" y="3086672"/>
            <a:ext cx="2149597" cy="3822378"/>
          </a:xfrm>
          <a:custGeom>
            <a:avLst/>
            <a:gdLst/>
            <a:ahLst/>
            <a:cxnLst/>
            <a:rect r="r" b="b" t="t" l="l"/>
            <a:pathLst>
              <a:path h="3822378" w="2149597">
                <a:moveTo>
                  <a:pt x="0" y="0"/>
                </a:moveTo>
                <a:lnTo>
                  <a:pt x="2149597" y="0"/>
                </a:lnTo>
                <a:lnTo>
                  <a:pt x="2149597" y="3822377"/>
                </a:lnTo>
                <a:lnTo>
                  <a:pt x="0" y="3822377"/>
                </a:lnTo>
                <a:lnTo>
                  <a:pt x="0" y="0"/>
                </a:lnTo>
                <a:close/>
              </a:path>
            </a:pathLst>
          </a:custGeom>
          <a:blipFill>
            <a:blip r:embed="rId10"/>
            <a:stretch>
              <a:fillRect l="0" t="0" r="0" b="0"/>
            </a:stretch>
          </a:blipFill>
        </p:spPr>
      </p:sp>
      <p:sp>
        <p:nvSpPr>
          <p:cNvPr name="TextBox 10" id="10"/>
          <p:cNvSpPr txBox="true"/>
          <p:nvPr/>
        </p:nvSpPr>
        <p:spPr>
          <a:xfrm rot="0">
            <a:off x="8476102" y="564837"/>
            <a:ext cx="1364528" cy="716280"/>
          </a:xfrm>
          <a:prstGeom prst="rect">
            <a:avLst/>
          </a:prstGeom>
        </p:spPr>
        <p:txBody>
          <a:bodyPr anchor="t" rtlCol="false" tIns="0" lIns="0" bIns="0" rIns="0">
            <a:spAutoFit/>
          </a:bodyPr>
          <a:lstStyle/>
          <a:p>
            <a:pPr algn="l">
              <a:lnSpc>
                <a:spcPts val="5677"/>
              </a:lnSpc>
            </a:pPr>
            <a:r>
              <a:rPr lang="en-US" b="true" sz="3600">
                <a:solidFill>
                  <a:srgbClr val="000000"/>
                </a:solidFill>
                <a:latin typeface="Calibri (MS) Bold"/>
                <a:ea typeface="Calibri (MS) Bold"/>
                <a:cs typeface="Calibri (MS) Bold"/>
                <a:sym typeface="Calibri (MS) Bold"/>
              </a:rPr>
              <a:t>Abdest</a:t>
            </a:r>
          </a:p>
        </p:txBody>
      </p:sp>
      <p:sp>
        <p:nvSpPr>
          <p:cNvPr name="TextBox 11" id="11"/>
          <p:cNvSpPr txBox="true"/>
          <p:nvPr/>
        </p:nvSpPr>
        <p:spPr>
          <a:xfrm rot="0">
            <a:off x="8284550" y="1267530"/>
            <a:ext cx="88111" cy="611005"/>
          </a:xfrm>
          <a:prstGeom prst="rect">
            <a:avLst/>
          </a:prstGeom>
        </p:spPr>
        <p:txBody>
          <a:bodyPr anchor="t" rtlCol="false" tIns="0" lIns="0" bIns="0" rIns="0">
            <a:spAutoFit/>
          </a:bodyPr>
          <a:lstStyle/>
          <a:p>
            <a:pPr algn="l">
              <a:lnSpc>
                <a:spcPts val="4746"/>
              </a:lnSpc>
            </a:pPr>
            <a:r>
              <a:rPr lang="en-US" sz="3009">
                <a:solidFill>
                  <a:srgbClr val="000000"/>
                </a:solidFill>
                <a:latin typeface="Calibri (MS)"/>
                <a:ea typeface="Calibri (MS)"/>
                <a:cs typeface="Calibri (MS)"/>
                <a:sym typeface="Calibri (MS)"/>
              </a:rPr>
              <a:t> </a:t>
            </a:r>
          </a:p>
        </p:txBody>
      </p:sp>
      <p:sp>
        <p:nvSpPr>
          <p:cNvPr name="TextBox 12" id="12"/>
          <p:cNvSpPr txBox="true"/>
          <p:nvPr/>
        </p:nvSpPr>
        <p:spPr>
          <a:xfrm rot="0">
            <a:off x="7610094" y="2275708"/>
            <a:ext cx="3009776"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Abdestin Alınışı</a:t>
            </a:r>
          </a:p>
        </p:txBody>
      </p:sp>
      <p:sp>
        <p:nvSpPr>
          <p:cNvPr name="TextBox 13" id="13"/>
          <p:cNvSpPr txBox="true"/>
          <p:nvPr/>
        </p:nvSpPr>
        <p:spPr>
          <a:xfrm rot="0">
            <a:off x="994867" y="1315155"/>
            <a:ext cx="16692801" cy="1020837"/>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Başta namaz olmak üzere bazı ibadetleri yerinegetirmeden önce yapılan dinî temizliktir. Namaz kılmadan önce</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abdest</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alınır.</a:t>
            </a:r>
          </a:p>
        </p:txBody>
      </p:sp>
      <p:sp>
        <p:nvSpPr>
          <p:cNvPr name="TextBox 14" id="14"/>
          <p:cNvSpPr txBox="true"/>
          <p:nvPr/>
        </p:nvSpPr>
        <p:spPr>
          <a:xfrm rot="0">
            <a:off x="3418413" y="6973062"/>
            <a:ext cx="52692" cy="386715"/>
          </a:xfrm>
          <a:prstGeom prst="rect">
            <a:avLst/>
          </a:prstGeom>
        </p:spPr>
        <p:txBody>
          <a:bodyPr anchor="t" rtlCol="false" tIns="0" lIns="0" bIns="0" rIns="0">
            <a:spAutoFit/>
          </a:bodyPr>
          <a:lstStyle/>
          <a:p>
            <a:pPr algn="l">
              <a:lnSpc>
                <a:spcPts val="3015"/>
              </a:lnSpc>
            </a:pPr>
            <a:r>
              <a:rPr lang="en-US" sz="1800">
                <a:solidFill>
                  <a:srgbClr val="000000"/>
                </a:solidFill>
                <a:latin typeface="Calibri (MS)"/>
                <a:ea typeface="Calibri (MS)"/>
                <a:cs typeface="Calibri (MS)"/>
                <a:sym typeface="Calibri (MS)"/>
              </a:rPr>
              <a:t> </a:t>
            </a:r>
          </a:p>
        </p:txBody>
      </p:sp>
      <p:sp>
        <p:nvSpPr>
          <p:cNvPr name="TextBox 15" id="15"/>
          <p:cNvSpPr txBox="true"/>
          <p:nvPr/>
        </p:nvSpPr>
        <p:spPr>
          <a:xfrm rot="0">
            <a:off x="1743761" y="7353433"/>
            <a:ext cx="1821285" cy="1553451"/>
          </a:xfrm>
          <a:prstGeom prst="rect">
            <a:avLst/>
          </a:prstGeom>
        </p:spPr>
        <p:txBody>
          <a:bodyPr anchor="t" rtlCol="false" tIns="0" lIns="0" bIns="0" rIns="0">
            <a:spAutoFit/>
          </a:bodyPr>
          <a:lstStyle/>
          <a:p>
            <a:pPr algn="l">
              <a:lnSpc>
                <a:spcPts val="5035"/>
              </a:lnSpc>
            </a:pPr>
            <a:r>
              <a:rPr lang="en-US" b="true" sz="3006">
                <a:solidFill>
                  <a:srgbClr val="000000"/>
                </a:solidFill>
                <a:latin typeface="Calibri (MS) Bold"/>
                <a:ea typeface="Calibri (MS) Bold"/>
                <a:cs typeface="Calibri (MS) Bold"/>
                <a:sym typeface="Calibri (MS) Bold"/>
              </a:rPr>
              <a:t>1. </a:t>
            </a:r>
            <a:r>
              <a:rPr lang="en-US" sz="3006">
                <a:solidFill>
                  <a:srgbClr val="000000"/>
                </a:solidFill>
                <a:latin typeface="Calibri (MS)"/>
                <a:ea typeface="Calibri (MS)"/>
                <a:cs typeface="Calibri (MS)"/>
                <a:sym typeface="Calibri (MS)"/>
              </a:rPr>
              <a:t>Besmele </a:t>
            </a:r>
          </a:p>
          <a:p>
            <a:pPr algn="l">
              <a:lnSpc>
                <a:spcPts val="2353"/>
              </a:lnSpc>
            </a:pPr>
            <a:r>
              <a:rPr lang="en-US" sz="3006">
                <a:solidFill>
                  <a:srgbClr val="000000"/>
                </a:solidFill>
                <a:latin typeface="Calibri (MS)"/>
                <a:ea typeface="Calibri (MS)"/>
                <a:cs typeface="Calibri (MS)"/>
                <a:sym typeface="Calibri (MS)"/>
              </a:rPr>
              <a:t>çekilerek</a:t>
            </a:r>
          </a:p>
          <a:p>
            <a:pPr algn="l">
              <a:lnSpc>
                <a:spcPts val="4845"/>
              </a:lnSpc>
            </a:pPr>
            <a:r>
              <a:rPr lang="en-US" sz="3006">
                <a:solidFill>
                  <a:srgbClr val="000000"/>
                </a:solidFill>
                <a:latin typeface="Calibri (MS)"/>
                <a:ea typeface="Calibri (MS)"/>
                <a:cs typeface="Calibri (MS)"/>
                <a:sym typeface="Calibri (MS)"/>
              </a:rPr>
              <a:t>niyet edilir.</a:t>
            </a:r>
          </a:p>
        </p:txBody>
      </p:sp>
      <p:sp>
        <p:nvSpPr>
          <p:cNvPr name="TextBox 16" id="16"/>
          <p:cNvSpPr txBox="true"/>
          <p:nvPr/>
        </p:nvSpPr>
        <p:spPr>
          <a:xfrm rot="0">
            <a:off x="6049485" y="7019549"/>
            <a:ext cx="52692" cy="377190"/>
          </a:xfrm>
          <a:prstGeom prst="rect">
            <a:avLst/>
          </a:prstGeom>
        </p:spPr>
        <p:txBody>
          <a:bodyPr anchor="t" rtlCol="false" tIns="0" lIns="0" bIns="0" rIns="0">
            <a:spAutoFit/>
          </a:bodyPr>
          <a:lstStyle/>
          <a:p>
            <a:pPr algn="l">
              <a:lnSpc>
                <a:spcPts val="2984"/>
              </a:lnSpc>
            </a:pPr>
            <a:r>
              <a:rPr lang="en-US" sz="1800">
                <a:solidFill>
                  <a:srgbClr val="000000"/>
                </a:solidFill>
                <a:latin typeface="Calibri (MS)"/>
                <a:ea typeface="Calibri (MS)"/>
                <a:cs typeface="Calibri (MS)"/>
                <a:sym typeface="Calibri (MS)"/>
              </a:rPr>
              <a:t> </a:t>
            </a:r>
          </a:p>
        </p:txBody>
      </p:sp>
      <p:sp>
        <p:nvSpPr>
          <p:cNvPr name="TextBox 17" id="17"/>
          <p:cNvSpPr txBox="true"/>
          <p:nvPr/>
        </p:nvSpPr>
        <p:spPr>
          <a:xfrm rot="0">
            <a:off x="4208912" y="7394962"/>
            <a:ext cx="2331320" cy="629526"/>
          </a:xfrm>
          <a:prstGeom prst="rect">
            <a:avLst/>
          </a:prstGeom>
        </p:spPr>
        <p:txBody>
          <a:bodyPr anchor="t" rtlCol="false" tIns="0" lIns="0" bIns="0" rIns="0">
            <a:spAutoFit/>
          </a:bodyPr>
          <a:lstStyle/>
          <a:p>
            <a:pPr algn="l">
              <a:lnSpc>
                <a:spcPts val="4983"/>
              </a:lnSpc>
            </a:pPr>
            <a:r>
              <a:rPr lang="en-US" b="true" sz="3006">
                <a:solidFill>
                  <a:srgbClr val="000000"/>
                </a:solidFill>
                <a:latin typeface="Calibri (MS) Bold"/>
                <a:ea typeface="Calibri (MS) Bold"/>
                <a:cs typeface="Calibri (MS) Bold"/>
                <a:sym typeface="Calibri (MS) Bold"/>
              </a:rPr>
              <a:t>2. </a:t>
            </a:r>
            <a:r>
              <a:rPr lang="en-US" sz="3006">
                <a:solidFill>
                  <a:srgbClr val="000000"/>
                </a:solidFill>
                <a:latin typeface="Calibri (MS)"/>
                <a:ea typeface="Calibri (MS)"/>
                <a:cs typeface="Calibri (MS)"/>
                <a:sym typeface="Calibri (MS)"/>
              </a:rPr>
              <a:t>Eller yıkanır.</a:t>
            </a:r>
          </a:p>
        </p:txBody>
      </p:sp>
      <p:sp>
        <p:nvSpPr>
          <p:cNvPr name="TextBox 18" id="18"/>
          <p:cNvSpPr txBox="true"/>
          <p:nvPr/>
        </p:nvSpPr>
        <p:spPr>
          <a:xfrm rot="0">
            <a:off x="6924680" y="7453451"/>
            <a:ext cx="1607429" cy="1420058"/>
          </a:xfrm>
          <a:prstGeom prst="rect">
            <a:avLst/>
          </a:prstGeom>
        </p:spPr>
        <p:txBody>
          <a:bodyPr anchor="t" rtlCol="false" tIns="0" lIns="0" bIns="0" rIns="0">
            <a:spAutoFit/>
          </a:bodyPr>
          <a:lstStyle/>
          <a:p>
            <a:pPr algn="l">
              <a:lnSpc>
                <a:spcPts val="3601"/>
              </a:lnSpc>
            </a:pPr>
            <a:r>
              <a:rPr lang="en-US" b="true" sz="3006">
                <a:solidFill>
                  <a:srgbClr val="000000"/>
                </a:solidFill>
                <a:latin typeface="Calibri (MS) Bold"/>
                <a:ea typeface="Calibri (MS) Bold"/>
                <a:cs typeface="Calibri (MS) Bold"/>
                <a:sym typeface="Calibri (MS) Bold"/>
              </a:rPr>
              <a:t>3. </a:t>
            </a:r>
            <a:r>
              <a:rPr lang="en-US" sz="3006">
                <a:solidFill>
                  <a:srgbClr val="000000"/>
                </a:solidFill>
                <a:latin typeface="Calibri (MS)"/>
                <a:ea typeface="Calibri (MS)"/>
                <a:cs typeface="Calibri (MS)"/>
                <a:sym typeface="Calibri (MS)"/>
              </a:rPr>
              <a:t>Ağız üç kez suyla çalkalanır.</a:t>
            </a:r>
          </a:p>
        </p:txBody>
      </p:sp>
      <p:sp>
        <p:nvSpPr>
          <p:cNvPr name="TextBox 19" id="19"/>
          <p:cNvSpPr txBox="true"/>
          <p:nvPr/>
        </p:nvSpPr>
        <p:spPr>
          <a:xfrm rot="0">
            <a:off x="11422913" y="6982011"/>
            <a:ext cx="52692" cy="367665"/>
          </a:xfrm>
          <a:prstGeom prst="rect">
            <a:avLst/>
          </a:prstGeom>
        </p:spPr>
        <p:txBody>
          <a:bodyPr anchor="t" rtlCol="false" tIns="0" lIns="0" bIns="0" rIns="0">
            <a:spAutoFit/>
          </a:bodyPr>
          <a:lstStyle/>
          <a:p>
            <a:pPr algn="l">
              <a:lnSpc>
                <a:spcPts val="2874"/>
              </a:lnSpc>
            </a:pPr>
            <a:r>
              <a:rPr lang="en-US" sz="1800">
                <a:solidFill>
                  <a:srgbClr val="000000"/>
                </a:solidFill>
                <a:latin typeface="Calibri (MS)"/>
                <a:ea typeface="Calibri (MS)"/>
                <a:cs typeface="Calibri (MS)"/>
                <a:sym typeface="Calibri (MS)"/>
              </a:rPr>
              <a:t> </a:t>
            </a:r>
          </a:p>
        </p:txBody>
      </p:sp>
      <p:sp>
        <p:nvSpPr>
          <p:cNvPr name="TextBox 20" id="20"/>
          <p:cNvSpPr txBox="true"/>
          <p:nvPr/>
        </p:nvSpPr>
        <p:spPr>
          <a:xfrm rot="0">
            <a:off x="9640448" y="7339151"/>
            <a:ext cx="1894422" cy="1534358"/>
          </a:xfrm>
          <a:prstGeom prst="rect">
            <a:avLst/>
          </a:prstGeom>
        </p:spPr>
        <p:txBody>
          <a:bodyPr anchor="t" rtlCol="false" tIns="0" lIns="0" bIns="0" rIns="0">
            <a:spAutoFit/>
          </a:bodyPr>
          <a:lstStyle/>
          <a:p>
            <a:pPr algn="l">
              <a:lnSpc>
                <a:spcPts val="4800"/>
              </a:lnSpc>
            </a:pPr>
            <a:r>
              <a:rPr lang="en-US" b="true" sz="3006">
                <a:solidFill>
                  <a:srgbClr val="000000"/>
                </a:solidFill>
                <a:latin typeface="Calibri (MS) Bold"/>
                <a:ea typeface="Calibri (MS) Bold"/>
                <a:cs typeface="Calibri (MS) Bold"/>
                <a:sym typeface="Calibri (MS) Bold"/>
              </a:rPr>
              <a:t>4. </a:t>
            </a:r>
            <a:r>
              <a:rPr lang="en-US" sz="3006">
                <a:solidFill>
                  <a:srgbClr val="000000"/>
                </a:solidFill>
                <a:latin typeface="Calibri (MS)"/>
                <a:ea typeface="Calibri (MS)"/>
                <a:cs typeface="Calibri (MS)"/>
                <a:sym typeface="Calibri (MS)"/>
              </a:rPr>
              <a:t>Burun üç </a:t>
            </a:r>
          </a:p>
          <a:p>
            <a:pPr algn="l">
              <a:lnSpc>
                <a:spcPts val="2567"/>
              </a:lnSpc>
            </a:pPr>
            <a:r>
              <a:rPr lang="en-US" sz="3006">
                <a:solidFill>
                  <a:srgbClr val="000000"/>
                </a:solidFill>
                <a:latin typeface="Calibri (MS)"/>
                <a:ea typeface="Calibri (MS)"/>
                <a:cs typeface="Calibri (MS)"/>
                <a:sym typeface="Calibri (MS)"/>
              </a:rPr>
              <a:t>kez suyla</a:t>
            </a:r>
          </a:p>
          <a:p>
            <a:pPr algn="l">
              <a:lnSpc>
                <a:spcPts val="4632"/>
              </a:lnSpc>
            </a:pPr>
            <a:r>
              <a:rPr lang="en-US" sz="3006">
                <a:solidFill>
                  <a:srgbClr val="000000"/>
                </a:solidFill>
                <a:latin typeface="Calibri (MS)"/>
                <a:ea typeface="Calibri (MS)"/>
                <a:cs typeface="Calibri (MS)"/>
                <a:sym typeface="Calibri (MS)"/>
              </a:rPr>
              <a:t>temizlenir.</a:t>
            </a:r>
          </a:p>
        </p:txBody>
      </p:sp>
      <p:sp>
        <p:nvSpPr>
          <p:cNvPr name="TextBox 21" id="21"/>
          <p:cNvSpPr txBox="true"/>
          <p:nvPr/>
        </p:nvSpPr>
        <p:spPr>
          <a:xfrm rot="0">
            <a:off x="14007765" y="7033636"/>
            <a:ext cx="52692" cy="348615"/>
          </a:xfrm>
          <a:prstGeom prst="rect">
            <a:avLst/>
          </a:prstGeom>
        </p:spPr>
        <p:txBody>
          <a:bodyPr anchor="t" rtlCol="false" tIns="0" lIns="0" bIns="0" rIns="0">
            <a:spAutoFit/>
          </a:bodyPr>
          <a:lstStyle/>
          <a:p>
            <a:pPr algn="l">
              <a:lnSpc>
                <a:spcPts val="2615"/>
              </a:lnSpc>
            </a:pPr>
            <a:r>
              <a:rPr lang="en-US" sz="1800">
                <a:solidFill>
                  <a:srgbClr val="000000"/>
                </a:solidFill>
                <a:latin typeface="Calibri (MS)"/>
                <a:ea typeface="Calibri (MS)"/>
                <a:cs typeface="Calibri (MS)"/>
                <a:sym typeface="Calibri (MS)"/>
              </a:rPr>
              <a:t> </a:t>
            </a:r>
          </a:p>
        </p:txBody>
      </p:sp>
      <p:sp>
        <p:nvSpPr>
          <p:cNvPr name="TextBox 22" id="22"/>
          <p:cNvSpPr txBox="true"/>
          <p:nvPr/>
        </p:nvSpPr>
        <p:spPr>
          <a:xfrm rot="0">
            <a:off x="12292779" y="7376289"/>
            <a:ext cx="1768650" cy="1029576"/>
          </a:xfrm>
          <a:prstGeom prst="rect">
            <a:avLst/>
          </a:prstGeom>
        </p:spPr>
        <p:txBody>
          <a:bodyPr anchor="t" rtlCol="false" tIns="0" lIns="0" bIns="0" rIns="0">
            <a:spAutoFit/>
          </a:bodyPr>
          <a:lstStyle/>
          <a:p>
            <a:pPr algn="l">
              <a:lnSpc>
                <a:spcPts val="4367"/>
              </a:lnSpc>
            </a:pPr>
            <a:r>
              <a:rPr lang="en-US" b="true" sz="3006">
                <a:solidFill>
                  <a:srgbClr val="000000"/>
                </a:solidFill>
                <a:latin typeface="Calibri (MS) Bold"/>
                <a:ea typeface="Calibri (MS) Bold"/>
                <a:cs typeface="Calibri (MS) Bold"/>
                <a:sym typeface="Calibri (MS) Bold"/>
              </a:rPr>
              <a:t>5. </a:t>
            </a:r>
            <a:r>
              <a:rPr lang="en-US" sz="3006">
                <a:solidFill>
                  <a:srgbClr val="000000"/>
                </a:solidFill>
                <a:latin typeface="Calibri (MS)"/>
                <a:ea typeface="Calibri (MS)"/>
                <a:cs typeface="Calibri (MS)"/>
                <a:sym typeface="Calibri (MS)"/>
              </a:rPr>
              <a:t>Yüz, üç </a:t>
            </a:r>
          </a:p>
          <a:p>
            <a:pPr algn="l">
              <a:lnSpc>
                <a:spcPts val="2960"/>
              </a:lnSpc>
            </a:pPr>
            <a:r>
              <a:rPr lang="en-US" sz="3006">
                <a:solidFill>
                  <a:srgbClr val="000000"/>
                </a:solidFill>
                <a:latin typeface="Calibri (MS)"/>
                <a:ea typeface="Calibri (MS)"/>
                <a:cs typeface="Calibri (MS)"/>
                <a:sym typeface="Calibri (MS)"/>
              </a:rPr>
              <a:t>kez yıkanır.</a:t>
            </a:r>
          </a:p>
        </p:txBody>
      </p:sp>
      <p:sp>
        <p:nvSpPr>
          <p:cNvPr name="TextBox 23" id="23"/>
          <p:cNvSpPr txBox="true"/>
          <p:nvPr/>
        </p:nvSpPr>
        <p:spPr>
          <a:xfrm rot="0">
            <a:off x="14917479" y="7462595"/>
            <a:ext cx="1739432" cy="1877716"/>
          </a:xfrm>
          <a:prstGeom prst="rect">
            <a:avLst/>
          </a:prstGeom>
        </p:spPr>
        <p:txBody>
          <a:bodyPr anchor="t" rtlCol="false" tIns="0" lIns="0" bIns="0" rIns="0">
            <a:spAutoFit/>
          </a:bodyPr>
          <a:lstStyle/>
          <a:p>
            <a:pPr algn="l">
              <a:lnSpc>
                <a:spcPts val="3601"/>
              </a:lnSpc>
            </a:pPr>
            <a:r>
              <a:rPr lang="en-US" b="true" sz="3006">
                <a:solidFill>
                  <a:srgbClr val="000000"/>
                </a:solidFill>
                <a:latin typeface="Calibri (MS) Bold"/>
                <a:ea typeface="Calibri (MS) Bold"/>
                <a:cs typeface="Calibri (MS) Bold"/>
                <a:sym typeface="Calibri (MS) Bold"/>
              </a:rPr>
              <a:t>6. </a:t>
            </a:r>
            <a:r>
              <a:rPr lang="en-US" sz="3006">
                <a:solidFill>
                  <a:srgbClr val="000000"/>
                </a:solidFill>
                <a:latin typeface="Calibri (MS)"/>
                <a:ea typeface="Calibri (MS)"/>
                <a:cs typeface="Calibri (MS)"/>
                <a:sym typeface="Calibri (MS)"/>
              </a:rPr>
              <a:t>Sağ kol, dirseklerle beraber yıkanır.</a:t>
            </a:r>
          </a:p>
        </p:txBody>
      </p:sp>
      <p:sp>
        <p:nvSpPr>
          <p:cNvPr name="TextBox 24" id="24"/>
          <p:cNvSpPr txBox="true"/>
          <p:nvPr/>
        </p:nvSpPr>
        <p:spPr>
          <a:xfrm rot="0">
            <a:off x="17613244" y="9455444"/>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10</a:t>
            </a:r>
          </a:p>
        </p:txBody>
      </p:sp>
      <p:sp>
        <p:nvSpPr>
          <p:cNvPr name="TextBox 25" id="25"/>
          <p:cNvSpPr txBox="true"/>
          <p:nvPr/>
        </p:nvSpPr>
        <p:spPr>
          <a:xfrm rot="0">
            <a:off x="2821310" y="7020687"/>
            <a:ext cx="960549"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a:t>
            </a:r>
            <a:r>
              <a:rPr lang="en-US" sz="1800">
                <a:solidFill>
                  <a:srgbClr val="000000"/>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2.3</a:t>
            </a:r>
          </a:p>
        </p:txBody>
      </p:sp>
      <p:sp>
        <p:nvSpPr>
          <p:cNvPr name="TextBox 26" id="26"/>
          <p:cNvSpPr txBox="true"/>
          <p:nvPr/>
        </p:nvSpPr>
        <p:spPr>
          <a:xfrm rot="0">
            <a:off x="5453067" y="7057649"/>
            <a:ext cx="959963"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a:t>
            </a:r>
            <a:r>
              <a:rPr lang="en-US" sz="1800">
                <a:solidFill>
                  <a:srgbClr val="000000"/>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2.4</a:t>
            </a:r>
          </a:p>
        </p:txBody>
      </p:sp>
      <p:sp>
        <p:nvSpPr>
          <p:cNvPr name="TextBox 27" id="27"/>
          <p:cNvSpPr txBox="true"/>
          <p:nvPr/>
        </p:nvSpPr>
        <p:spPr>
          <a:xfrm rot="0">
            <a:off x="8166549" y="7021644"/>
            <a:ext cx="960363"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 2.5</a:t>
            </a:r>
          </a:p>
        </p:txBody>
      </p:sp>
      <p:sp>
        <p:nvSpPr>
          <p:cNvPr name="TextBox 28" id="28"/>
          <p:cNvSpPr txBox="true"/>
          <p:nvPr/>
        </p:nvSpPr>
        <p:spPr>
          <a:xfrm rot="0">
            <a:off x="10826496" y="7010586"/>
            <a:ext cx="959963"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a:t>
            </a:r>
            <a:r>
              <a:rPr lang="en-US" sz="1800">
                <a:solidFill>
                  <a:srgbClr val="000000"/>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2.6</a:t>
            </a:r>
          </a:p>
        </p:txBody>
      </p:sp>
      <p:sp>
        <p:nvSpPr>
          <p:cNvPr name="TextBox 29" id="29"/>
          <p:cNvSpPr txBox="true"/>
          <p:nvPr/>
        </p:nvSpPr>
        <p:spPr>
          <a:xfrm rot="0">
            <a:off x="13407004" y="7043161"/>
            <a:ext cx="962306"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a:t>
            </a:r>
            <a:r>
              <a:rPr lang="en-US" sz="1800">
                <a:solidFill>
                  <a:srgbClr val="000000"/>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2.7</a:t>
            </a:r>
          </a:p>
        </p:txBody>
      </p:sp>
      <p:sp>
        <p:nvSpPr>
          <p:cNvPr name="TextBox 30" id="30"/>
          <p:cNvSpPr txBox="true"/>
          <p:nvPr/>
        </p:nvSpPr>
        <p:spPr>
          <a:xfrm rot="0">
            <a:off x="16167549" y="7020687"/>
            <a:ext cx="962306"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2.8</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306578" y="2752730"/>
            <a:ext cx="1955673" cy="3477392"/>
          </a:xfrm>
          <a:custGeom>
            <a:avLst/>
            <a:gdLst/>
            <a:ahLst/>
            <a:cxnLst/>
            <a:rect r="r" b="b" t="t" l="l"/>
            <a:pathLst>
              <a:path h="3477392" w="1955673">
                <a:moveTo>
                  <a:pt x="0" y="0"/>
                </a:moveTo>
                <a:lnTo>
                  <a:pt x="1955673" y="0"/>
                </a:lnTo>
                <a:lnTo>
                  <a:pt x="1955673" y="3477392"/>
                </a:lnTo>
                <a:lnTo>
                  <a:pt x="0" y="3477392"/>
                </a:lnTo>
                <a:lnTo>
                  <a:pt x="0" y="0"/>
                </a:lnTo>
                <a:close/>
              </a:path>
            </a:pathLst>
          </a:custGeom>
          <a:blipFill>
            <a:blip r:embed="rId5"/>
            <a:stretch>
              <a:fillRect l="0" t="0" r="0" b="0"/>
            </a:stretch>
          </a:blipFill>
        </p:spPr>
      </p:sp>
      <p:sp>
        <p:nvSpPr>
          <p:cNvPr name="Freeform 5" id="5"/>
          <p:cNvSpPr/>
          <p:nvPr/>
        </p:nvSpPr>
        <p:spPr>
          <a:xfrm flipH="false" flipV="false" rot="0">
            <a:off x="3988313" y="2764531"/>
            <a:ext cx="1955673" cy="3477392"/>
          </a:xfrm>
          <a:custGeom>
            <a:avLst/>
            <a:gdLst/>
            <a:ahLst/>
            <a:cxnLst/>
            <a:rect r="r" b="b" t="t" l="l"/>
            <a:pathLst>
              <a:path h="3477392" w="1955673">
                <a:moveTo>
                  <a:pt x="0" y="0"/>
                </a:moveTo>
                <a:lnTo>
                  <a:pt x="1955673" y="0"/>
                </a:lnTo>
                <a:lnTo>
                  <a:pt x="1955673" y="3477392"/>
                </a:lnTo>
                <a:lnTo>
                  <a:pt x="0" y="3477392"/>
                </a:lnTo>
                <a:lnTo>
                  <a:pt x="0" y="0"/>
                </a:lnTo>
                <a:close/>
              </a:path>
            </a:pathLst>
          </a:custGeom>
          <a:blipFill>
            <a:blip r:embed="rId6"/>
            <a:stretch>
              <a:fillRect l="0" t="0" r="0" b="0"/>
            </a:stretch>
          </a:blipFill>
        </p:spPr>
      </p:sp>
      <p:sp>
        <p:nvSpPr>
          <p:cNvPr name="Freeform 6" id="6"/>
          <p:cNvSpPr/>
          <p:nvPr/>
        </p:nvSpPr>
        <p:spPr>
          <a:xfrm flipH="false" flipV="false" rot="0">
            <a:off x="6669791" y="2764531"/>
            <a:ext cx="1955673" cy="3477392"/>
          </a:xfrm>
          <a:custGeom>
            <a:avLst/>
            <a:gdLst/>
            <a:ahLst/>
            <a:cxnLst/>
            <a:rect r="r" b="b" t="t" l="l"/>
            <a:pathLst>
              <a:path h="3477392" w="1955673">
                <a:moveTo>
                  <a:pt x="0" y="0"/>
                </a:moveTo>
                <a:lnTo>
                  <a:pt x="1955673" y="0"/>
                </a:lnTo>
                <a:lnTo>
                  <a:pt x="1955673" y="3477392"/>
                </a:lnTo>
                <a:lnTo>
                  <a:pt x="0" y="3477392"/>
                </a:lnTo>
                <a:lnTo>
                  <a:pt x="0" y="0"/>
                </a:lnTo>
                <a:close/>
              </a:path>
            </a:pathLst>
          </a:custGeom>
          <a:blipFill>
            <a:blip r:embed="rId7"/>
            <a:stretch>
              <a:fillRect l="0" t="0" r="0" b="0"/>
            </a:stretch>
          </a:blipFill>
        </p:spPr>
      </p:sp>
      <p:sp>
        <p:nvSpPr>
          <p:cNvPr name="Freeform 7" id="7"/>
          <p:cNvSpPr/>
          <p:nvPr/>
        </p:nvSpPr>
        <p:spPr>
          <a:xfrm flipH="false" flipV="false" rot="0">
            <a:off x="9351454" y="2743386"/>
            <a:ext cx="1955673" cy="3477392"/>
          </a:xfrm>
          <a:custGeom>
            <a:avLst/>
            <a:gdLst/>
            <a:ahLst/>
            <a:cxnLst/>
            <a:rect r="r" b="b" t="t" l="l"/>
            <a:pathLst>
              <a:path h="3477392" w="1955673">
                <a:moveTo>
                  <a:pt x="0" y="0"/>
                </a:moveTo>
                <a:lnTo>
                  <a:pt x="1955674" y="0"/>
                </a:lnTo>
                <a:lnTo>
                  <a:pt x="1955674" y="3477392"/>
                </a:lnTo>
                <a:lnTo>
                  <a:pt x="0" y="3477392"/>
                </a:lnTo>
                <a:lnTo>
                  <a:pt x="0" y="0"/>
                </a:lnTo>
                <a:close/>
              </a:path>
            </a:pathLst>
          </a:custGeom>
          <a:blipFill>
            <a:blip r:embed="rId8"/>
            <a:stretch>
              <a:fillRect l="0" t="0" r="0" b="0"/>
            </a:stretch>
          </a:blipFill>
        </p:spPr>
      </p:sp>
      <p:sp>
        <p:nvSpPr>
          <p:cNvPr name="Freeform 8" id="8"/>
          <p:cNvSpPr/>
          <p:nvPr/>
        </p:nvSpPr>
        <p:spPr>
          <a:xfrm flipH="false" flipV="false" rot="0">
            <a:off x="12033118" y="2743386"/>
            <a:ext cx="1955673" cy="3477392"/>
          </a:xfrm>
          <a:custGeom>
            <a:avLst/>
            <a:gdLst/>
            <a:ahLst/>
            <a:cxnLst/>
            <a:rect r="r" b="b" t="t" l="l"/>
            <a:pathLst>
              <a:path h="3477392" w="1955673">
                <a:moveTo>
                  <a:pt x="0" y="0"/>
                </a:moveTo>
                <a:lnTo>
                  <a:pt x="1955673" y="0"/>
                </a:lnTo>
                <a:lnTo>
                  <a:pt x="1955673" y="3477392"/>
                </a:lnTo>
                <a:lnTo>
                  <a:pt x="0" y="3477392"/>
                </a:lnTo>
                <a:lnTo>
                  <a:pt x="0" y="0"/>
                </a:lnTo>
                <a:close/>
              </a:path>
            </a:pathLst>
          </a:custGeom>
          <a:blipFill>
            <a:blip r:embed="rId9"/>
            <a:stretch>
              <a:fillRect l="0" t="0" r="0" b="0"/>
            </a:stretch>
          </a:blipFill>
        </p:spPr>
      </p:sp>
      <p:sp>
        <p:nvSpPr>
          <p:cNvPr name="Freeform 9" id="9"/>
          <p:cNvSpPr/>
          <p:nvPr/>
        </p:nvSpPr>
        <p:spPr>
          <a:xfrm flipH="false" flipV="false" rot="0">
            <a:off x="14714796" y="2743386"/>
            <a:ext cx="1955673" cy="3477392"/>
          </a:xfrm>
          <a:custGeom>
            <a:avLst/>
            <a:gdLst/>
            <a:ahLst/>
            <a:cxnLst/>
            <a:rect r="r" b="b" t="t" l="l"/>
            <a:pathLst>
              <a:path h="3477392" w="1955673">
                <a:moveTo>
                  <a:pt x="0" y="0"/>
                </a:moveTo>
                <a:lnTo>
                  <a:pt x="1955673" y="0"/>
                </a:lnTo>
                <a:lnTo>
                  <a:pt x="1955673" y="3477392"/>
                </a:lnTo>
                <a:lnTo>
                  <a:pt x="0" y="3477392"/>
                </a:lnTo>
                <a:lnTo>
                  <a:pt x="0" y="0"/>
                </a:lnTo>
                <a:close/>
              </a:path>
            </a:pathLst>
          </a:custGeom>
          <a:blipFill>
            <a:blip r:embed="rId10"/>
            <a:stretch>
              <a:fillRect l="0" t="0" r="0" b="0"/>
            </a:stretch>
          </a:blipFill>
        </p:spPr>
      </p:sp>
      <p:sp>
        <p:nvSpPr>
          <p:cNvPr name="TextBox 10" id="10"/>
          <p:cNvSpPr txBox="true"/>
          <p:nvPr/>
        </p:nvSpPr>
        <p:spPr>
          <a:xfrm rot="0">
            <a:off x="17538578" y="9379091"/>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11</a:t>
            </a:r>
          </a:p>
        </p:txBody>
      </p:sp>
      <p:sp>
        <p:nvSpPr>
          <p:cNvPr name="TextBox 11" id="11"/>
          <p:cNvSpPr txBox="true"/>
          <p:nvPr/>
        </p:nvSpPr>
        <p:spPr>
          <a:xfrm rot="0">
            <a:off x="4867851" y="6372420"/>
            <a:ext cx="1081221"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2.10</a:t>
            </a:r>
          </a:p>
        </p:txBody>
      </p:sp>
      <p:sp>
        <p:nvSpPr>
          <p:cNvPr name="TextBox 12" id="12"/>
          <p:cNvSpPr txBox="true"/>
          <p:nvPr/>
        </p:nvSpPr>
        <p:spPr>
          <a:xfrm rot="0">
            <a:off x="7589906" y="6417183"/>
            <a:ext cx="1081221"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2.11</a:t>
            </a:r>
          </a:p>
        </p:txBody>
      </p:sp>
      <p:sp>
        <p:nvSpPr>
          <p:cNvPr name="TextBox 13" id="13"/>
          <p:cNvSpPr txBox="true"/>
          <p:nvPr/>
        </p:nvSpPr>
        <p:spPr>
          <a:xfrm rot="0">
            <a:off x="10248524" y="6372420"/>
            <a:ext cx="1081221"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2.12</a:t>
            </a:r>
          </a:p>
        </p:txBody>
      </p:sp>
      <p:sp>
        <p:nvSpPr>
          <p:cNvPr name="TextBox 14" id="14"/>
          <p:cNvSpPr txBox="true"/>
          <p:nvPr/>
        </p:nvSpPr>
        <p:spPr>
          <a:xfrm rot="0">
            <a:off x="12930002" y="6372420"/>
            <a:ext cx="1079235"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 2.13</a:t>
            </a:r>
          </a:p>
        </p:txBody>
      </p:sp>
      <p:sp>
        <p:nvSpPr>
          <p:cNvPr name="TextBox 15" id="15"/>
          <p:cNvSpPr txBox="true"/>
          <p:nvPr/>
        </p:nvSpPr>
        <p:spPr>
          <a:xfrm rot="0">
            <a:off x="15640426" y="6372420"/>
            <a:ext cx="1081607"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2.14</a:t>
            </a:r>
          </a:p>
        </p:txBody>
      </p:sp>
      <p:sp>
        <p:nvSpPr>
          <p:cNvPr name="TextBox 16" id="16"/>
          <p:cNvSpPr txBox="true"/>
          <p:nvPr/>
        </p:nvSpPr>
        <p:spPr>
          <a:xfrm rot="0">
            <a:off x="2254382" y="6324986"/>
            <a:ext cx="962535" cy="339619"/>
          </a:xfrm>
          <a:prstGeom prst="rect">
            <a:avLst/>
          </a:prstGeom>
        </p:spPr>
        <p:txBody>
          <a:bodyPr anchor="t" rtlCol="false" tIns="0" lIns="0" bIns="0" rIns="0">
            <a:spAutoFit/>
          </a:bodyPr>
          <a:lstStyle/>
          <a:p>
            <a:pPr algn="l">
              <a:lnSpc>
                <a:spcPts val="2525"/>
              </a:lnSpc>
            </a:pPr>
            <a:r>
              <a:rPr lang="en-US" sz="1803">
                <a:solidFill>
                  <a:srgbClr val="000000"/>
                </a:solidFill>
                <a:latin typeface="Calibri (MS)"/>
                <a:ea typeface="Calibri (MS)"/>
                <a:cs typeface="Calibri (MS)"/>
                <a:sym typeface="Calibri (MS)"/>
              </a:rPr>
              <a:t>Görsel 2.9</a:t>
            </a:r>
          </a:p>
        </p:txBody>
      </p:sp>
      <p:sp>
        <p:nvSpPr>
          <p:cNvPr name="TextBox 17" id="17"/>
          <p:cNvSpPr txBox="true"/>
          <p:nvPr/>
        </p:nvSpPr>
        <p:spPr>
          <a:xfrm rot="0">
            <a:off x="1239012" y="6940429"/>
            <a:ext cx="1732431" cy="1877759"/>
          </a:xfrm>
          <a:prstGeom prst="rect">
            <a:avLst/>
          </a:prstGeom>
        </p:spPr>
        <p:txBody>
          <a:bodyPr anchor="t" rtlCol="false" tIns="0" lIns="0" bIns="0" rIns="0">
            <a:spAutoFit/>
          </a:bodyPr>
          <a:lstStyle/>
          <a:p>
            <a:pPr algn="l">
              <a:lnSpc>
                <a:spcPts val="3601"/>
              </a:lnSpc>
            </a:pPr>
            <a:r>
              <a:rPr lang="en-US" b="true" sz="3006">
                <a:solidFill>
                  <a:srgbClr val="000000"/>
                </a:solidFill>
                <a:latin typeface="Calibri (MS) Bold"/>
                <a:ea typeface="Calibri (MS) Bold"/>
                <a:cs typeface="Calibri (MS) Bold"/>
                <a:sym typeface="Calibri (MS) Bold"/>
              </a:rPr>
              <a:t>7. </a:t>
            </a:r>
            <a:r>
              <a:rPr lang="en-US" sz="3006">
                <a:solidFill>
                  <a:srgbClr val="000000"/>
                </a:solidFill>
                <a:latin typeface="Calibri (MS)"/>
                <a:ea typeface="Calibri (MS)"/>
                <a:cs typeface="Calibri (MS)"/>
                <a:sym typeface="Calibri (MS)"/>
              </a:rPr>
              <a:t>Sol kol, dirseklerle beraber yıkanır.</a:t>
            </a:r>
          </a:p>
        </p:txBody>
      </p:sp>
      <p:sp>
        <p:nvSpPr>
          <p:cNvPr name="TextBox 18" id="18"/>
          <p:cNvSpPr txBox="true"/>
          <p:nvPr/>
        </p:nvSpPr>
        <p:spPr>
          <a:xfrm rot="0">
            <a:off x="4125844" y="6908425"/>
            <a:ext cx="1597014" cy="1877759"/>
          </a:xfrm>
          <a:prstGeom prst="rect">
            <a:avLst/>
          </a:prstGeom>
        </p:spPr>
        <p:txBody>
          <a:bodyPr anchor="t" rtlCol="false" tIns="0" lIns="0" bIns="0" rIns="0">
            <a:spAutoFit/>
          </a:bodyPr>
          <a:lstStyle/>
          <a:p>
            <a:pPr algn="just">
              <a:lnSpc>
                <a:spcPts val="3601"/>
              </a:lnSpc>
            </a:pPr>
            <a:r>
              <a:rPr lang="en-US" b="true" sz="3006">
                <a:solidFill>
                  <a:srgbClr val="000000"/>
                </a:solidFill>
                <a:latin typeface="Calibri (MS) Bold"/>
                <a:ea typeface="Calibri (MS) Bold"/>
                <a:cs typeface="Calibri (MS) Bold"/>
                <a:sym typeface="Calibri (MS) Bold"/>
              </a:rPr>
              <a:t>8. </a:t>
            </a:r>
            <a:r>
              <a:rPr lang="en-US" sz="3006">
                <a:solidFill>
                  <a:srgbClr val="000000"/>
                </a:solidFill>
                <a:latin typeface="Calibri (MS)"/>
                <a:ea typeface="Calibri (MS)"/>
                <a:cs typeface="Calibri (MS)"/>
                <a:sym typeface="Calibri (MS)"/>
              </a:rPr>
              <a:t>Sağ el ıslatılarak baş mesh edilir.</a:t>
            </a:r>
          </a:p>
        </p:txBody>
      </p:sp>
      <p:sp>
        <p:nvSpPr>
          <p:cNvPr name="TextBox 19" id="19"/>
          <p:cNvSpPr txBox="true"/>
          <p:nvPr/>
        </p:nvSpPr>
        <p:spPr>
          <a:xfrm rot="0">
            <a:off x="6996489" y="6927285"/>
            <a:ext cx="88111" cy="506230"/>
          </a:xfrm>
          <a:prstGeom prst="rect">
            <a:avLst/>
          </a:prstGeom>
        </p:spPr>
        <p:txBody>
          <a:bodyPr anchor="t" rtlCol="false" tIns="0" lIns="0" bIns="0" rIns="0">
            <a:spAutoFit/>
          </a:bodyPr>
          <a:lstStyle/>
          <a:p>
            <a:pPr algn="l">
              <a:lnSpc>
                <a:spcPts val="3605"/>
              </a:lnSpc>
            </a:pPr>
            <a:r>
              <a:rPr lang="en-US" b="true" sz="3009">
                <a:solidFill>
                  <a:srgbClr val="000000"/>
                </a:solidFill>
                <a:latin typeface="Calibri (MS) Bold"/>
                <a:ea typeface="Calibri (MS) Bold"/>
                <a:cs typeface="Calibri (MS) Bold"/>
                <a:sym typeface="Calibri (MS) Bold"/>
              </a:rPr>
              <a:t> </a:t>
            </a:r>
          </a:p>
        </p:txBody>
      </p:sp>
      <p:sp>
        <p:nvSpPr>
          <p:cNvPr name="TextBox 20" id="20"/>
          <p:cNvSpPr txBox="true"/>
          <p:nvPr/>
        </p:nvSpPr>
        <p:spPr>
          <a:xfrm rot="0">
            <a:off x="6699309" y="7385242"/>
            <a:ext cx="2061472" cy="1877344"/>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ıslatılarak kulakların içi ve arkaları temizlenir.</a:t>
            </a:r>
          </a:p>
        </p:txBody>
      </p:sp>
      <p:sp>
        <p:nvSpPr>
          <p:cNvPr name="TextBox 21" id="21"/>
          <p:cNvSpPr txBox="true"/>
          <p:nvPr/>
        </p:nvSpPr>
        <p:spPr>
          <a:xfrm rot="0">
            <a:off x="9379458" y="6994908"/>
            <a:ext cx="1847302" cy="962901"/>
          </a:xfrm>
          <a:prstGeom prst="rect">
            <a:avLst/>
          </a:prstGeom>
        </p:spPr>
        <p:txBody>
          <a:bodyPr anchor="t" rtlCol="false" tIns="0" lIns="0" bIns="0" rIns="0">
            <a:spAutoFit/>
          </a:bodyPr>
          <a:lstStyle/>
          <a:p>
            <a:pPr algn="l">
              <a:lnSpc>
                <a:spcPts val="3601"/>
              </a:lnSpc>
            </a:pPr>
            <a:r>
              <a:rPr lang="en-US" b="true" sz="3006">
                <a:solidFill>
                  <a:srgbClr val="000000"/>
                </a:solidFill>
                <a:latin typeface="Calibri (MS) Bold"/>
                <a:ea typeface="Calibri (MS) Bold"/>
                <a:cs typeface="Calibri (MS) Bold"/>
                <a:sym typeface="Calibri (MS) Bold"/>
              </a:rPr>
              <a:t>10. </a:t>
            </a:r>
            <a:r>
              <a:rPr lang="en-US" sz="3006">
                <a:solidFill>
                  <a:srgbClr val="000000"/>
                </a:solidFill>
                <a:latin typeface="Calibri (MS)"/>
                <a:ea typeface="Calibri (MS)"/>
                <a:cs typeface="Calibri (MS)"/>
                <a:sym typeface="Calibri (MS)"/>
              </a:rPr>
              <a:t>Boyun mesh edilir.</a:t>
            </a:r>
          </a:p>
        </p:txBody>
      </p:sp>
      <p:sp>
        <p:nvSpPr>
          <p:cNvPr name="TextBox 22" id="22"/>
          <p:cNvSpPr txBox="true"/>
          <p:nvPr/>
        </p:nvSpPr>
        <p:spPr>
          <a:xfrm rot="0">
            <a:off x="11979969" y="6940429"/>
            <a:ext cx="2036154" cy="1877759"/>
          </a:xfrm>
          <a:prstGeom prst="rect">
            <a:avLst/>
          </a:prstGeom>
        </p:spPr>
        <p:txBody>
          <a:bodyPr anchor="t" rtlCol="false" tIns="0" lIns="0" bIns="0" rIns="0">
            <a:spAutoFit/>
          </a:bodyPr>
          <a:lstStyle/>
          <a:p>
            <a:pPr algn="l">
              <a:lnSpc>
                <a:spcPts val="3601"/>
              </a:lnSpc>
            </a:pPr>
            <a:r>
              <a:rPr lang="en-US" b="true" sz="3006">
                <a:solidFill>
                  <a:srgbClr val="000000"/>
                </a:solidFill>
                <a:latin typeface="Calibri (MS) Bold"/>
                <a:ea typeface="Calibri (MS) Bold"/>
                <a:cs typeface="Calibri (MS) Bold"/>
                <a:sym typeface="Calibri (MS) Bold"/>
              </a:rPr>
              <a:t>11. </a:t>
            </a:r>
            <a:r>
              <a:rPr lang="en-US" sz="3006">
                <a:solidFill>
                  <a:srgbClr val="000000"/>
                </a:solidFill>
                <a:latin typeface="Calibri (MS)"/>
                <a:ea typeface="Calibri (MS)"/>
                <a:cs typeface="Calibri (MS)"/>
                <a:sym typeface="Calibri (MS)"/>
              </a:rPr>
              <a:t>Sağ ayak topuklarla beraber yıkanır.</a:t>
            </a:r>
          </a:p>
        </p:txBody>
      </p:sp>
      <p:sp>
        <p:nvSpPr>
          <p:cNvPr name="TextBox 23" id="23"/>
          <p:cNvSpPr txBox="true"/>
          <p:nvPr/>
        </p:nvSpPr>
        <p:spPr>
          <a:xfrm rot="0">
            <a:off x="14830239" y="6908425"/>
            <a:ext cx="1948544" cy="1877759"/>
          </a:xfrm>
          <a:prstGeom prst="rect">
            <a:avLst/>
          </a:prstGeom>
        </p:spPr>
        <p:txBody>
          <a:bodyPr anchor="t" rtlCol="false" tIns="0" lIns="0" bIns="0" rIns="0">
            <a:spAutoFit/>
          </a:bodyPr>
          <a:lstStyle/>
          <a:p>
            <a:pPr algn="l">
              <a:lnSpc>
                <a:spcPts val="3601"/>
              </a:lnSpc>
            </a:pPr>
            <a:r>
              <a:rPr lang="en-US" b="true" sz="3006">
                <a:solidFill>
                  <a:srgbClr val="000000"/>
                </a:solidFill>
                <a:latin typeface="Calibri (MS) Bold"/>
                <a:ea typeface="Calibri (MS) Bold"/>
                <a:cs typeface="Calibri (MS) Bold"/>
                <a:sym typeface="Calibri (MS) Bold"/>
              </a:rPr>
              <a:t>12. </a:t>
            </a:r>
            <a:r>
              <a:rPr lang="en-US" sz="3006">
                <a:solidFill>
                  <a:srgbClr val="000000"/>
                </a:solidFill>
                <a:latin typeface="Calibri (MS)"/>
                <a:ea typeface="Calibri (MS)"/>
                <a:cs typeface="Calibri (MS)"/>
                <a:sym typeface="Calibri (MS)"/>
              </a:rPr>
              <a:t>Sol ayak topuklarla beraber yıkanır.</a:t>
            </a:r>
          </a:p>
        </p:txBody>
      </p:sp>
      <p:sp>
        <p:nvSpPr>
          <p:cNvPr name="TextBox 24" id="24"/>
          <p:cNvSpPr txBox="true"/>
          <p:nvPr/>
        </p:nvSpPr>
        <p:spPr>
          <a:xfrm rot="0">
            <a:off x="6699309" y="6870135"/>
            <a:ext cx="1088036" cy="563380"/>
          </a:xfrm>
          <a:prstGeom prst="rect">
            <a:avLst/>
          </a:prstGeom>
        </p:spPr>
        <p:txBody>
          <a:bodyPr anchor="t" rtlCol="false" tIns="0" lIns="0" bIns="0" rIns="0">
            <a:spAutoFit/>
          </a:bodyPr>
          <a:lstStyle/>
          <a:p>
            <a:pPr algn="l">
              <a:lnSpc>
                <a:spcPts val="4213"/>
              </a:lnSpc>
            </a:pPr>
            <a:r>
              <a:rPr lang="en-US" b="true" sz="3009">
                <a:solidFill>
                  <a:srgbClr val="000000"/>
                </a:solidFill>
                <a:latin typeface="Calibri (MS) Bold"/>
                <a:ea typeface="Calibri (MS) Bold"/>
                <a:cs typeface="Calibri (MS) Bold"/>
                <a:sym typeface="Calibri (MS) Bold"/>
              </a:rPr>
              <a:t>9.</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Eller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3629782" y="2884360"/>
            <a:ext cx="10318618" cy="1243584"/>
          </a:xfrm>
          <a:custGeom>
            <a:avLst/>
            <a:gdLst/>
            <a:ahLst/>
            <a:cxnLst/>
            <a:rect r="r" b="b" t="t" l="l"/>
            <a:pathLst>
              <a:path h="1243584" w="10318618">
                <a:moveTo>
                  <a:pt x="0" y="0"/>
                </a:moveTo>
                <a:lnTo>
                  <a:pt x="10318618" y="0"/>
                </a:lnTo>
                <a:lnTo>
                  <a:pt x="10318618" y="1243585"/>
                </a:lnTo>
                <a:lnTo>
                  <a:pt x="0" y="12435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3625210" y="4194053"/>
            <a:ext cx="10323190" cy="1265873"/>
          </a:xfrm>
          <a:custGeom>
            <a:avLst/>
            <a:gdLst/>
            <a:ahLst/>
            <a:cxnLst/>
            <a:rect r="r" b="b" t="t" l="l"/>
            <a:pathLst>
              <a:path h="1265873" w="10323190">
                <a:moveTo>
                  <a:pt x="0" y="0"/>
                </a:moveTo>
                <a:lnTo>
                  <a:pt x="10323190" y="0"/>
                </a:lnTo>
                <a:lnTo>
                  <a:pt x="10323190" y="1265872"/>
                </a:lnTo>
                <a:lnTo>
                  <a:pt x="0" y="126587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3629782" y="5518018"/>
            <a:ext cx="10318618" cy="1243770"/>
          </a:xfrm>
          <a:custGeom>
            <a:avLst/>
            <a:gdLst/>
            <a:ahLst/>
            <a:cxnLst/>
            <a:rect r="r" b="b" t="t" l="l"/>
            <a:pathLst>
              <a:path h="1243770" w="10318618">
                <a:moveTo>
                  <a:pt x="0" y="0"/>
                </a:moveTo>
                <a:lnTo>
                  <a:pt x="10318618" y="0"/>
                </a:lnTo>
                <a:lnTo>
                  <a:pt x="10318618" y="1243770"/>
                </a:lnTo>
                <a:lnTo>
                  <a:pt x="0" y="12437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3629782" y="6827896"/>
            <a:ext cx="10318618" cy="1243584"/>
          </a:xfrm>
          <a:custGeom>
            <a:avLst/>
            <a:gdLst/>
            <a:ahLst/>
            <a:cxnLst/>
            <a:rect r="r" b="b" t="t" l="l"/>
            <a:pathLst>
              <a:path h="1243584" w="10318618">
                <a:moveTo>
                  <a:pt x="0" y="0"/>
                </a:moveTo>
                <a:lnTo>
                  <a:pt x="10318618" y="0"/>
                </a:lnTo>
                <a:lnTo>
                  <a:pt x="10318618" y="1243584"/>
                </a:lnTo>
                <a:lnTo>
                  <a:pt x="0" y="1243584"/>
                </a:lnTo>
                <a:lnTo>
                  <a:pt x="0" y="0"/>
                </a:lnTo>
                <a:close/>
              </a:path>
            </a:pathLst>
          </a:custGeom>
          <a:blipFill>
            <a:blip r:embed="rId5">
              <a:extLst>
                <a:ext uri="{96DAC541-7B7A-43D3-8B79-37D633B846F1}">
                  <asvg:svgBlip xmlns:asvg="http://schemas.microsoft.com/office/drawing/2016/SVG/main" r:embed="rId11"/>
                </a:ext>
              </a:extLst>
            </a:blip>
            <a:stretch>
              <a:fillRect l="0" t="0" r="0" b="0"/>
            </a:stretch>
          </a:blipFill>
        </p:spPr>
      </p:sp>
      <p:sp>
        <p:nvSpPr>
          <p:cNvPr name="TextBox 8" id="8"/>
          <p:cNvSpPr txBox="true"/>
          <p:nvPr/>
        </p:nvSpPr>
        <p:spPr>
          <a:xfrm rot="0">
            <a:off x="4224528" y="2768732"/>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1</a:t>
            </a:r>
          </a:p>
        </p:txBody>
      </p:sp>
      <p:sp>
        <p:nvSpPr>
          <p:cNvPr name="TextBox 9" id="9"/>
          <p:cNvSpPr txBox="true"/>
          <p:nvPr/>
        </p:nvSpPr>
        <p:spPr>
          <a:xfrm rot="0">
            <a:off x="4219956" y="4101084"/>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2</a:t>
            </a:r>
          </a:p>
        </p:txBody>
      </p:sp>
      <p:sp>
        <p:nvSpPr>
          <p:cNvPr name="TextBox 10" id="10"/>
          <p:cNvSpPr txBox="true"/>
          <p:nvPr/>
        </p:nvSpPr>
        <p:spPr>
          <a:xfrm rot="0">
            <a:off x="4224528" y="5403147"/>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3</a:t>
            </a:r>
          </a:p>
        </p:txBody>
      </p:sp>
      <p:sp>
        <p:nvSpPr>
          <p:cNvPr name="TextBox 11" id="11"/>
          <p:cNvSpPr txBox="true"/>
          <p:nvPr/>
        </p:nvSpPr>
        <p:spPr>
          <a:xfrm rot="0">
            <a:off x="4224528" y="6713025"/>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4</a:t>
            </a:r>
          </a:p>
        </p:txBody>
      </p:sp>
      <p:sp>
        <p:nvSpPr>
          <p:cNvPr name="TextBox 12" id="12"/>
          <p:cNvSpPr txBox="true"/>
          <p:nvPr/>
        </p:nvSpPr>
        <p:spPr>
          <a:xfrm rot="0">
            <a:off x="7404740" y="1358270"/>
            <a:ext cx="3256950" cy="1040130"/>
          </a:xfrm>
          <a:prstGeom prst="rect">
            <a:avLst/>
          </a:prstGeom>
        </p:spPr>
        <p:txBody>
          <a:bodyPr anchor="t" rtlCol="false" tIns="0" lIns="0" bIns="0" rIns="0">
            <a:spAutoFit/>
          </a:bodyPr>
          <a:lstStyle/>
          <a:p>
            <a:pPr algn="l">
              <a:lnSpc>
                <a:spcPts val="9000"/>
              </a:lnSpc>
            </a:pPr>
            <a:r>
              <a:rPr lang="en-US" b="true" sz="3600">
                <a:solidFill>
                  <a:srgbClr val="000000"/>
                </a:solidFill>
                <a:latin typeface="Calibri (MS) Bold"/>
                <a:ea typeface="Calibri (MS) Bold"/>
                <a:cs typeface="Calibri (MS) Bold"/>
                <a:sym typeface="Calibri (MS) Bold"/>
              </a:rPr>
              <a:t>Abdestin Farzları</a:t>
            </a:r>
          </a:p>
        </p:txBody>
      </p:sp>
      <p:sp>
        <p:nvSpPr>
          <p:cNvPr name="TextBox 13" id="13"/>
          <p:cNvSpPr txBox="true"/>
          <p:nvPr/>
        </p:nvSpPr>
        <p:spPr>
          <a:xfrm rot="0">
            <a:off x="5297619" y="2768732"/>
            <a:ext cx="2629243"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Yüzü yıkamak</a:t>
            </a:r>
          </a:p>
        </p:txBody>
      </p:sp>
      <p:sp>
        <p:nvSpPr>
          <p:cNvPr name="TextBox 14" id="14"/>
          <p:cNvSpPr txBox="true"/>
          <p:nvPr/>
        </p:nvSpPr>
        <p:spPr>
          <a:xfrm rot="0">
            <a:off x="5297619" y="4078610"/>
            <a:ext cx="8359216"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Elleri ve kolları dirseklerle beraber yıkamak</a:t>
            </a:r>
          </a:p>
        </p:txBody>
      </p:sp>
      <p:sp>
        <p:nvSpPr>
          <p:cNvPr name="TextBox 15" id="15"/>
          <p:cNvSpPr txBox="true"/>
          <p:nvPr/>
        </p:nvSpPr>
        <p:spPr>
          <a:xfrm rot="0">
            <a:off x="5297619" y="5403147"/>
            <a:ext cx="3288654"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Başı mesh etmek</a:t>
            </a:r>
          </a:p>
        </p:txBody>
      </p:sp>
      <p:sp>
        <p:nvSpPr>
          <p:cNvPr name="TextBox 16" id="16"/>
          <p:cNvSpPr txBox="true"/>
          <p:nvPr/>
        </p:nvSpPr>
        <p:spPr>
          <a:xfrm rot="0">
            <a:off x="5297619" y="6708453"/>
            <a:ext cx="7010076"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Ayakları, topuklarla birlikte yıkamak</a:t>
            </a:r>
          </a:p>
        </p:txBody>
      </p:sp>
      <p:sp>
        <p:nvSpPr>
          <p:cNvPr name="TextBox 17" id="17"/>
          <p:cNvSpPr txBox="true"/>
          <p:nvPr/>
        </p:nvSpPr>
        <p:spPr>
          <a:xfrm rot="0">
            <a:off x="17574382" y="9445842"/>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12</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3629782" y="2448306"/>
            <a:ext cx="10318618" cy="1243770"/>
          </a:xfrm>
          <a:custGeom>
            <a:avLst/>
            <a:gdLst/>
            <a:ahLst/>
            <a:cxnLst/>
            <a:rect r="r" b="b" t="t" l="l"/>
            <a:pathLst>
              <a:path h="1243770" w="10318618">
                <a:moveTo>
                  <a:pt x="0" y="0"/>
                </a:moveTo>
                <a:lnTo>
                  <a:pt x="10318618" y="0"/>
                </a:lnTo>
                <a:lnTo>
                  <a:pt x="10318618" y="1243770"/>
                </a:lnTo>
                <a:lnTo>
                  <a:pt x="0" y="124377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3625210" y="3757998"/>
            <a:ext cx="10323190" cy="1266058"/>
          </a:xfrm>
          <a:custGeom>
            <a:avLst/>
            <a:gdLst/>
            <a:ahLst/>
            <a:cxnLst/>
            <a:rect r="r" b="b" t="t" l="l"/>
            <a:pathLst>
              <a:path h="1266058" w="10323190">
                <a:moveTo>
                  <a:pt x="0" y="0"/>
                </a:moveTo>
                <a:lnTo>
                  <a:pt x="10323190" y="0"/>
                </a:lnTo>
                <a:lnTo>
                  <a:pt x="10323190" y="1266058"/>
                </a:lnTo>
                <a:lnTo>
                  <a:pt x="0" y="126605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3629782" y="5082164"/>
            <a:ext cx="10318618" cy="1243770"/>
          </a:xfrm>
          <a:custGeom>
            <a:avLst/>
            <a:gdLst/>
            <a:ahLst/>
            <a:cxnLst/>
            <a:rect r="r" b="b" t="t" l="l"/>
            <a:pathLst>
              <a:path h="1243770" w="10318618">
                <a:moveTo>
                  <a:pt x="0" y="0"/>
                </a:moveTo>
                <a:lnTo>
                  <a:pt x="10318618" y="0"/>
                </a:lnTo>
                <a:lnTo>
                  <a:pt x="10318618" y="1243770"/>
                </a:lnTo>
                <a:lnTo>
                  <a:pt x="0" y="12437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3629782" y="7690490"/>
            <a:ext cx="10318618" cy="1243684"/>
          </a:xfrm>
          <a:custGeom>
            <a:avLst/>
            <a:gdLst/>
            <a:ahLst/>
            <a:cxnLst/>
            <a:rect r="r" b="b" t="t" l="l"/>
            <a:pathLst>
              <a:path h="1243684" w="10318618">
                <a:moveTo>
                  <a:pt x="0" y="0"/>
                </a:moveTo>
                <a:lnTo>
                  <a:pt x="10318618" y="0"/>
                </a:lnTo>
                <a:lnTo>
                  <a:pt x="10318618" y="1243684"/>
                </a:lnTo>
                <a:lnTo>
                  <a:pt x="0" y="124368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0">
            <a:off x="3640455" y="6358123"/>
            <a:ext cx="10318618" cy="1243770"/>
          </a:xfrm>
          <a:custGeom>
            <a:avLst/>
            <a:gdLst/>
            <a:ahLst/>
            <a:cxnLst/>
            <a:rect r="r" b="b" t="t" l="l"/>
            <a:pathLst>
              <a:path h="1243770" w="10318618">
                <a:moveTo>
                  <a:pt x="0" y="0"/>
                </a:moveTo>
                <a:lnTo>
                  <a:pt x="10318618" y="0"/>
                </a:lnTo>
                <a:lnTo>
                  <a:pt x="10318618" y="1243770"/>
                </a:lnTo>
                <a:lnTo>
                  <a:pt x="0" y="124377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9" id="9"/>
          <p:cNvSpPr txBox="true"/>
          <p:nvPr/>
        </p:nvSpPr>
        <p:spPr>
          <a:xfrm rot="0">
            <a:off x="4235572" y="6623695"/>
            <a:ext cx="236672" cy="659659"/>
          </a:xfrm>
          <a:prstGeom prst="rect">
            <a:avLst/>
          </a:prstGeom>
        </p:spPr>
        <p:txBody>
          <a:bodyPr anchor="t" rtlCol="false" tIns="0" lIns="0" bIns="0" rIns="0">
            <a:spAutoFit/>
          </a:bodyPr>
          <a:lstStyle/>
          <a:p>
            <a:pPr algn="l">
              <a:lnSpc>
                <a:spcPts val="5045"/>
              </a:lnSpc>
            </a:pPr>
            <a:r>
              <a:rPr lang="en-US" b="true" sz="3603">
                <a:solidFill>
                  <a:srgbClr val="FFFFFF"/>
                </a:solidFill>
                <a:latin typeface="Calibri (MS) Bold"/>
                <a:ea typeface="Calibri (MS) Bold"/>
                <a:cs typeface="Calibri (MS) Bold"/>
                <a:sym typeface="Calibri (MS) Bold"/>
              </a:rPr>
              <a:t>4</a:t>
            </a:r>
          </a:p>
        </p:txBody>
      </p:sp>
      <p:sp>
        <p:nvSpPr>
          <p:cNvPr name="TextBox 10" id="10"/>
          <p:cNvSpPr txBox="true"/>
          <p:nvPr/>
        </p:nvSpPr>
        <p:spPr>
          <a:xfrm rot="0">
            <a:off x="5308092" y="6619123"/>
            <a:ext cx="1776208" cy="659659"/>
          </a:xfrm>
          <a:prstGeom prst="rect">
            <a:avLst/>
          </a:prstGeom>
        </p:spPr>
        <p:txBody>
          <a:bodyPr anchor="t" rtlCol="false" tIns="0" lIns="0" bIns="0" rIns="0">
            <a:spAutoFit/>
          </a:bodyPr>
          <a:lstStyle/>
          <a:p>
            <a:pPr algn="l">
              <a:lnSpc>
                <a:spcPts val="5045"/>
              </a:lnSpc>
            </a:pPr>
            <a:r>
              <a:rPr lang="en-US" b="true" sz="3603">
                <a:solidFill>
                  <a:srgbClr val="0D0D0D"/>
                </a:solidFill>
                <a:latin typeface="Calibri (MS) Bold"/>
                <a:ea typeface="Calibri (MS) Bold"/>
                <a:cs typeface="Calibri (MS) Bold"/>
                <a:sym typeface="Calibri (MS) Bold"/>
              </a:rPr>
              <a:t>Bayılmak</a:t>
            </a:r>
          </a:p>
        </p:txBody>
      </p:sp>
      <p:sp>
        <p:nvSpPr>
          <p:cNvPr name="TextBox 11" id="11"/>
          <p:cNvSpPr txBox="true"/>
          <p:nvPr/>
        </p:nvSpPr>
        <p:spPr>
          <a:xfrm rot="0">
            <a:off x="6136953" y="1159769"/>
            <a:ext cx="6138553"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Abdesti Bozan Başlıca Durumlar</a:t>
            </a:r>
          </a:p>
        </p:txBody>
      </p:sp>
      <p:sp>
        <p:nvSpPr>
          <p:cNvPr name="TextBox 12" id="12"/>
          <p:cNvSpPr txBox="true"/>
          <p:nvPr/>
        </p:nvSpPr>
        <p:spPr>
          <a:xfrm rot="0">
            <a:off x="17584869" y="9445842"/>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13</a:t>
            </a:r>
          </a:p>
        </p:txBody>
      </p:sp>
      <p:sp>
        <p:nvSpPr>
          <p:cNvPr name="TextBox 13" id="13"/>
          <p:cNvSpPr txBox="true"/>
          <p:nvPr/>
        </p:nvSpPr>
        <p:spPr>
          <a:xfrm rot="0">
            <a:off x="4224528" y="2332677"/>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1</a:t>
            </a:r>
          </a:p>
        </p:txBody>
      </p:sp>
      <p:sp>
        <p:nvSpPr>
          <p:cNvPr name="TextBox 14" id="14"/>
          <p:cNvSpPr txBox="true"/>
          <p:nvPr/>
        </p:nvSpPr>
        <p:spPr>
          <a:xfrm rot="0">
            <a:off x="4219956" y="3664844"/>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2</a:t>
            </a:r>
          </a:p>
        </p:txBody>
      </p:sp>
      <p:sp>
        <p:nvSpPr>
          <p:cNvPr name="TextBox 15" id="15"/>
          <p:cNvSpPr txBox="true"/>
          <p:nvPr/>
        </p:nvSpPr>
        <p:spPr>
          <a:xfrm rot="0">
            <a:off x="4224528" y="4967092"/>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3</a:t>
            </a:r>
          </a:p>
        </p:txBody>
      </p:sp>
      <p:sp>
        <p:nvSpPr>
          <p:cNvPr name="TextBox 16" id="16"/>
          <p:cNvSpPr txBox="true"/>
          <p:nvPr/>
        </p:nvSpPr>
        <p:spPr>
          <a:xfrm rot="0">
            <a:off x="4224528" y="7956804"/>
            <a:ext cx="236430" cy="659130"/>
          </a:xfrm>
          <a:prstGeom prst="rect">
            <a:avLst/>
          </a:prstGeom>
        </p:spPr>
        <p:txBody>
          <a:bodyPr anchor="t" rtlCol="false" tIns="0" lIns="0" bIns="0" rIns="0">
            <a:spAutoFit/>
          </a:bodyPr>
          <a:lstStyle/>
          <a:p>
            <a:pPr algn="l">
              <a:lnSpc>
                <a:spcPts val="5040"/>
              </a:lnSpc>
            </a:pPr>
            <a:r>
              <a:rPr lang="en-US" b="true" sz="3600">
                <a:solidFill>
                  <a:srgbClr val="FFFFFF"/>
                </a:solidFill>
                <a:latin typeface="Calibri (MS) Bold"/>
                <a:ea typeface="Calibri (MS) Bold"/>
                <a:cs typeface="Calibri (MS) Bold"/>
                <a:sym typeface="Calibri (MS) Bold"/>
              </a:rPr>
              <a:t>5</a:t>
            </a:r>
          </a:p>
        </p:txBody>
      </p:sp>
      <p:sp>
        <p:nvSpPr>
          <p:cNvPr name="TextBox 17" id="17"/>
          <p:cNvSpPr txBox="true"/>
          <p:nvPr/>
        </p:nvSpPr>
        <p:spPr>
          <a:xfrm rot="0">
            <a:off x="5297619" y="7952232"/>
            <a:ext cx="1610287" cy="659130"/>
          </a:xfrm>
          <a:prstGeom prst="rect">
            <a:avLst/>
          </a:prstGeom>
        </p:spPr>
        <p:txBody>
          <a:bodyPr anchor="t" rtlCol="false" tIns="0" lIns="0" bIns="0" rIns="0">
            <a:spAutoFit/>
          </a:bodyPr>
          <a:lstStyle/>
          <a:p>
            <a:pPr algn="l">
              <a:lnSpc>
                <a:spcPts val="5040"/>
              </a:lnSpc>
            </a:pPr>
            <a:r>
              <a:rPr lang="en-US" b="true" sz="3600">
                <a:solidFill>
                  <a:srgbClr val="0D0D0D"/>
                </a:solidFill>
                <a:latin typeface="Calibri (MS) Bold"/>
                <a:ea typeface="Calibri (MS) Bold"/>
                <a:cs typeface="Calibri (MS) Bold"/>
                <a:sym typeface="Calibri (MS) Bold"/>
              </a:rPr>
              <a:t>Uyumak</a:t>
            </a:r>
          </a:p>
        </p:txBody>
      </p:sp>
      <p:sp>
        <p:nvSpPr>
          <p:cNvPr name="TextBox 18" id="18"/>
          <p:cNvSpPr txBox="true"/>
          <p:nvPr/>
        </p:nvSpPr>
        <p:spPr>
          <a:xfrm rot="0">
            <a:off x="5297619" y="2332677"/>
            <a:ext cx="5244041"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Tuvalet ihtiyacını gidermek</a:t>
            </a:r>
          </a:p>
        </p:txBody>
      </p:sp>
      <p:sp>
        <p:nvSpPr>
          <p:cNvPr name="TextBox 19" id="19"/>
          <p:cNvSpPr txBox="true"/>
          <p:nvPr/>
        </p:nvSpPr>
        <p:spPr>
          <a:xfrm rot="0">
            <a:off x="5297619" y="3642555"/>
            <a:ext cx="2030454"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Yellenmek</a:t>
            </a:r>
          </a:p>
        </p:txBody>
      </p:sp>
      <p:sp>
        <p:nvSpPr>
          <p:cNvPr name="TextBox 20" id="20"/>
          <p:cNvSpPr txBox="true"/>
          <p:nvPr/>
        </p:nvSpPr>
        <p:spPr>
          <a:xfrm rot="0">
            <a:off x="5297619" y="4967092"/>
            <a:ext cx="3806762"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Ağız dolusu kusmak</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750630" y="4760209"/>
            <a:ext cx="11769471" cy="1243770"/>
          </a:xfrm>
          <a:custGeom>
            <a:avLst/>
            <a:gdLst/>
            <a:ahLst/>
            <a:cxnLst/>
            <a:rect r="r" b="b" t="t" l="l"/>
            <a:pathLst>
              <a:path h="1243770" w="11769471">
                <a:moveTo>
                  <a:pt x="0" y="0"/>
                </a:moveTo>
                <a:lnTo>
                  <a:pt x="11769470" y="0"/>
                </a:lnTo>
                <a:lnTo>
                  <a:pt x="11769470" y="1243770"/>
                </a:lnTo>
                <a:lnTo>
                  <a:pt x="0" y="124377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2746057" y="6070087"/>
            <a:ext cx="11774043" cy="1265872"/>
          </a:xfrm>
          <a:custGeom>
            <a:avLst/>
            <a:gdLst/>
            <a:ahLst/>
            <a:cxnLst/>
            <a:rect r="r" b="b" t="t" l="l"/>
            <a:pathLst>
              <a:path h="1265872" w="11774043">
                <a:moveTo>
                  <a:pt x="0" y="0"/>
                </a:moveTo>
                <a:lnTo>
                  <a:pt x="11774043" y="0"/>
                </a:lnTo>
                <a:lnTo>
                  <a:pt x="11774043" y="1265873"/>
                </a:lnTo>
                <a:lnTo>
                  <a:pt x="0" y="126587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2750630" y="7394067"/>
            <a:ext cx="11769471" cy="1243741"/>
          </a:xfrm>
          <a:custGeom>
            <a:avLst/>
            <a:gdLst/>
            <a:ahLst/>
            <a:cxnLst/>
            <a:rect r="r" b="b" t="t" l="l"/>
            <a:pathLst>
              <a:path h="1243741" w="11769471">
                <a:moveTo>
                  <a:pt x="0" y="0"/>
                </a:moveTo>
                <a:lnTo>
                  <a:pt x="11769470" y="0"/>
                </a:lnTo>
                <a:lnTo>
                  <a:pt x="11769470" y="1243741"/>
                </a:lnTo>
                <a:lnTo>
                  <a:pt x="0" y="1243741"/>
                </a:lnTo>
                <a:lnTo>
                  <a:pt x="0" y="0"/>
                </a:lnTo>
                <a:close/>
              </a:path>
            </a:pathLst>
          </a:custGeom>
          <a:blipFill>
            <a:blip r:embed="rId5">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8608690" y="1036325"/>
            <a:ext cx="1097466"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Gusül</a:t>
            </a:r>
          </a:p>
        </p:txBody>
      </p:sp>
      <p:sp>
        <p:nvSpPr>
          <p:cNvPr name="TextBox 8" id="8"/>
          <p:cNvSpPr txBox="true"/>
          <p:nvPr/>
        </p:nvSpPr>
        <p:spPr>
          <a:xfrm rot="0">
            <a:off x="1583741" y="2108783"/>
            <a:ext cx="14694694"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Vücutta kuru yer kalmayacak şekilde tepeden tırnağa yıkanmaya boy abdesti veya gusül denir.</a:t>
            </a:r>
          </a:p>
        </p:txBody>
      </p:sp>
      <p:sp>
        <p:nvSpPr>
          <p:cNvPr name="TextBox 9" id="9"/>
          <p:cNvSpPr txBox="true"/>
          <p:nvPr/>
        </p:nvSpPr>
        <p:spPr>
          <a:xfrm rot="0">
            <a:off x="17550579" y="9454072"/>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14</a:t>
            </a:r>
          </a:p>
        </p:txBody>
      </p:sp>
      <p:sp>
        <p:nvSpPr>
          <p:cNvPr name="TextBox 10" id="10"/>
          <p:cNvSpPr txBox="true"/>
          <p:nvPr/>
        </p:nvSpPr>
        <p:spPr>
          <a:xfrm rot="0">
            <a:off x="3345375" y="4645152"/>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1</a:t>
            </a:r>
          </a:p>
        </p:txBody>
      </p:sp>
      <p:sp>
        <p:nvSpPr>
          <p:cNvPr name="TextBox 11" id="11"/>
          <p:cNvSpPr txBox="true"/>
          <p:nvPr/>
        </p:nvSpPr>
        <p:spPr>
          <a:xfrm rot="0">
            <a:off x="3340803" y="5977504"/>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2</a:t>
            </a:r>
          </a:p>
        </p:txBody>
      </p:sp>
      <p:sp>
        <p:nvSpPr>
          <p:cNvPr name="TextBox 12" id="12"/>
          <p:cNvSpPr txBox="true"/>
          <p:nvPr/>
        </p:nvSpPr>
        <p:spPr>
          <a:xfrm rot="0">
            <a:off x="3345375" y="7279581"/>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3</a:t>
            </a:r>
          </a:p>
        </p:txBody>
      </p:sp>
      <p:sp>
        <p:nvSpPr>
          <p:cNvPr name="TextBox 13" id="13"/>
          <p:cNvSpPr txBox="true"/>
          <p:nvPr/>
        </p:nvSpPr>
        <p:spPr>
          <a:xfrm rot="0">
            <a:off x="7613709" y="3517778"/>
            <a:ext cx="2874545"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Guslün Farzları</a:t>
            </a:r>
          </a:p>
        </p:txBody>
      </p:sp>
      <p:sp>
        <p:nvSpPr>
          <p:cNvPr name="TextBox 14" id="14"/>
          <p:cNvSpPr txBox="true"/>
          <p:nvPr/>
        </p:nvSpPr>
        <p:spPr>
          <a:xfrm rot="0">
            <a:off x="4418452" y="4645152"/>
            <a:ext cx="4181708"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Ağzı suyla çalkalamak</a:t>
            </a:r>
          </a:p>
        </p:txBody>
      </p:sp>
      <p:sp>
        <p:nvSpPr>
          <p:cNvPr name="TextBox 15" id="15"/>
          <p:cNvSpPr txBox="true"/>
          <p:nvPr/>
        </p:nvSpPr>
        <p:spPr>
          <a:xfrm rot="0">
            <a:off x="4418452" y="5955030"/>
            <a:ext cx="3297512"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Burna su çekmek</a:t>
            </a:r>
          </a:p>
        </p:txBody>
      </p:sp>
      <p:sp>
        <p:nvSpPr>
          <p:cNvPr name="TextBox 16" id="16"/>
          <p:cNvSpPr txBox="true"/>
          <p:nvPr/>
        </p:nvSpPr>
        <p:spPr>
          <a:xfrm rot="0">
            <a:off x="4418452" y="7279581"/>
            <a:ext cx="9990492" cy="1040130"/>
          </a:xfrm>
          <a:prstGeom prst="rect">
            <a:avLst/>
          </a:prstGeom>
        </p:spPr>
        <p:txBody>
          <a:bodyPr anchor="t" rtlCol="false" tIns="0" lIns="0" bIns="0" rIns="0">
            <a:spAutoFit/>
          </a:bodyPr>
          <a:lstStyle/>
          <a:p>
            <a:pPr algn="l">
              <a:lnSpc>
                <a:spcPts val="9000"/>
              </a:lnSpc>
            </a:pPr>
            <a:r>
              <a:rPr lang="en-US" b="true" sz="3600">
                <a:solidFill>
                  <a:srgbClr val="0D0D0D"/>
                </a:solidFill>
                <a:latin typeface="Calibri (MS) Bold"/>
                <a:ea typeface="Calibri (MS) Bold"/>
                <a:cs typeface="Calibri (MS) Bold"/>
                <a:sym typeface="Calibri (MS) Bold"/>
              </a:rPr>
              <a:t>Bütün vücudu kuru yer kalmayacak şekilde yıkamak</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750630" y="5727759"/>
            <a:ext cx="11769471" cy="1243770"/>
          </a:xfrm>
          <a:custGeom>
            <a:avLst/>
            <a:gdLst/>
            <a:ahLst/>
            <a:cxnLst/>
            <a:rect r="r" b="b" t="t" l="l"/>
            <a:pathLst>
              <a:path h="1243770" w="11769471">
                <a:moveTo>
                  <a:pt x="0" y="0"/>
                </a:moveTo>
                <a:lnTo>
                  <a:pt x="11769470" y="0"/>
                </a:lnTo>
                <a:lnTo>
                  <a:pt x="11769470" y="1243769"/>
                </a:lnTo>
                <a:lnTo>
                  <a:pt x="0" y="124376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2746057" y="7037637"/>
            <a:ext cx="11774043" cy="1265872"/>
          </a:xfrm>
          <a:custGeom>
            <a:avLst/>
            <a:gdLst/>
            <a:ahLst/>
            <a:cxnLst/>
            <a:rect r="r" b="b" t="t" l="l"/>
            <a:pathLst>
              <a:path h="1265872" w="11774043">
                <a:moveTo>
                  <a:pt x="0" y="0"/>
                </a:moveTo>
                <a:lnTo>
                  <a:pt x="11774043" y="0"/>
                </a:lnTo>
                <a:lnTo>
                  <a:pt x="11774043" y="1265872"/>
                </a:lnTo>
                <a:lnTo>
                  <a:pt x="0" y="126587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6" id="6"/>
          <p:cNvSpPr txBox="true"/>
          <p:nvPr/>
        </p:nvSpPr>
        <p:spPr>
          <a:xfrm rot="0">
            <a:off x="3340803" y="7326254"/>
            <a:ext cx="236430" cy="659130"/>
          </a:xfrm>
          <a:prstGeom prst="rect">
            <a:avLst/>
          </a:prstGeom>
        </p:spPr>
        <p:txBody>
          <a:bodyPr anchor="t" rtlCol="false" tIns="0" lIns="0" bIns="0" rIns="0">
            <a:spAutoFit/>
          </a:bodyPr>
          <a:lstStyle/>
          <a:p>
            <a:pPr algn="l">
              <a:lnSpc>
                <a:spcPts val="5040"/>
              </a:lnSpc>
            </a:pPr>
            <a:r>
              <a:rPr lang="en-US" b="true" sz="3600">
                <a:solidFill>
                  <a:srgbClr val="FFFFFF"/>
                </a:solidFill>
                <a:latin typeface="Calibri (MS) Bold"/>
                <a:ea typeface="Calibri (MS) Bold"/>
                <a:cs typeface="Calibri (MS) Bold"/>
                <a:sym typeface="Calibri (MS) Bold"/>
              </a:rPr>
              <a:t>2</a:t>
            </a:r>
          </a:p>
        </p:txBody>
      </p:sp>
      <p:sp>
        <p:nvSpPr>
          <p:cNvPr name="TextBox 7" id="7"/>
          <p:cNvSpPr txBox="true"/>
          <p:nvPr/>
        </p:nvSpPr>
        <p:spPr>
          <a:xfrm rot="0">
            <a:off x="8012044" y="1622298"/>
            <a:ext cx="2311203" cy="659130"/>
          </a:xfrm>
          <a:prstGeom prst="rect">
            <a:avLst/>
          </a:prstGeom>
        </p:spPr>
        <p:txBody>
          <a:bodyPr anchor="t" rtlCol="false" tIns="0" lIns="0" bIns="0" rIns="0">
            <a:spAutoFit/>
          </a:bodyPr>
          <a:lstStyle/>
          <a:p>
            <a:pPr algn="l">
              <a:lnSpc>
                <a:spcPts val="5040"/>
              </a:lnSpc>
            </a:pPr>
            <a:r>
              <a:rPr lang="en-US" b="true" sz="3600" spc="3">
                <a:solidFill>
                  <a:srgbClr val="000000"/>
                </a:solidFill>
                <a:latin typeface="Calibri (MS) Bold"/>
                <a:ea typeface="Calibri (MS) Bold"/>
                <a:cs typeface="Calibri (MS) Bold"/>
                <a:sym typeface="Calibri (MS) Bold"/>
              </a:rPr>
              <a:t>Teyemmüm</a:t>
            </a:r>
          </a:p>
        </p:txBody>
      </p:sp>
      <p:sp>
        <p:nvSpPr>
          <p:cNvPr name="TextBox 8" id="8"/>
          <p:cNvSpPr txBox="true"/>
          <p:nvPr/>
        </p:nvSpPr>
        <p:spPr>
          <a:xfrm rot="0">
            <a:off x="6897819" y="4485699"/>
            <a:ext cx="4336071"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Teyemmümün Farzları</a:t>
            </a:r>
          </a:p>
        </p:txBody>
      </p:sp>
      <p:sp>
        <p:nvSpPr>
          <p:cNvPr name="TextBox 9" id="9"/>
          <p:cNvSpPr txBox="true"/>
          <p:nvPr/>
        </p:nvSpPr>
        <p:spPr>
          <a:xfrm rot="0">
            <a:off x="4418452" y="7303965"/>
            <a:ext cx="9534877" cy="659130"/>
          </a:xfrm>
          <a:prstGeom prst="rect">
            <a:avLst/>
          </a:prstGeom>
        </p:spPr>
        <p:txBody>
          <a:bodyPr anchor="t" rtlCol="false" tIns="0" lIns="0" bIns="0" rIns="0">
            <a:spAutoFit/>
          </a:bodyPr>
          <a:lstStyle/>
          <a:p>
            <a:pPr algn="l">
              <a:lnSpc>
                <a:spcPts val="5040"/>
              </a:lnSpc>
            </a:pPr>
            <a:r>
              <a:rPr lang="en-US" b="true" sz="3600">
                <a:solidFill>
                  <a:srgbClr val="0D0D0D"/>
                </a:solidFill>
                <a:latin typeface="Calibri (MS) Bold"/>
                <a:ea typeface="Calibri (MS) Bold"/>
                <a:cs typeface="Calibri (MS) Bold"/>
                <a:sym typeface="Calibri (MS) Bold"/>
              </a:rPr>
              <a:t>Elleri toprağa sürerek yüzü ve kolları mesh etmek</a:t>
            </a:r>
          </a:p>
        </p:txBody>
      </p:sp>
      <p:sp>
        <p:nvSpPr>
          <p:cNvPr name="TextBox 10" id="10"/>
          <p:cNvSpPr txBox="true"/>
          <p:nvPr/>
        </p:nvSpPr>
        <p:spPr>
          <a:xfrm rot="0">
            <a:off x="17550579" y="9423440"/>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15</a:t>
            </a:r>
          </a:p>
        </p:txBody>
      </p:sp>
      <p:sp>
        <p:nvSpPr>
          <p:cNvPr name="TextBox 11" id="11"/>
          <p:cNvSpPr txBox="true"/>
          <p:nvPr/>
        </p:nvSpPr>
        <p:spPr>
          <a:xfrm rot="0">
            <a:off x="1583741" y="2670567"/>
            <a:ext cx="14732841" cy="14201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Teyemmüm, suyun bulunmadığı veya kullanılamadığı durumlarda, temiz toprak veya toprak cinsinden bir maddeye eller sürülerek alınan abdesttir. Teyemmüm hem abdest hem de gusül yerine alınabilir.</a:t>
            </a:r>
          </a:p>
        </p:txBody>
      </p:sp>
      <p:sp>
        <p:nvSpPr>
          <p:cNvPr name="TextBox 12" id="12"/>
          <p:cNvSpPr txBox="true"/>
          <p:nvPr/>
        </p:nvSpPr>
        <p:spPr>
          <a:xfrm rot="0">
            <a:off x="3345375" y="5993130"/>
            <a:ext cx="236672" cy="659659"/>
          </a:xfrm>
          <a:prstGeom prst="rect">
            <a:avLst/>
          </a:prstGeom>
        </p:spPr>
        <p:txBody>
          <a:bodyPr anchor="t" rtlCol="false" tIns="0" lIns="0" bIns="0" rIns="0">
            <a:spAutoFit/>
          </a:bodyPr>
          <a:lstStyle/>
          <a:p>
            <a:pPr algn="l">
              <a:lnSpc>
                <a:spcPts val="5045"/>
              </a:lnSpc>
            </a:pPr>
            <a:r>
              <a:rPr lang="en-US" b="true" sz="3603">
                <a:solidFill>
                  <a:srgbClr val="FFFFFF"/>
                </a:solidFill>
                <a:latin typeface="Calibri (MS) Bold"/>
                <a:ea typeface="Calibri (MS) Bold"/>
                <a:cs typeface="Calibri (MS) Bold"/>
                <a:sym typeface="Calibri (MS) Bold"/>
              </a:rPr>
              <a:t>1</a:t>
            </a:r>
          </a:p>
        </p:txBody>
      </p:sp>
      <p:sp>
        <p:nvSpPr>
          <p:cNvPr name="TextBox 13" id="13"/>
          <p:cNvSpPr txBox="true"/>
          <p:nvPr/>
        </p:nvSpPr>
        <p:spPr>
          <a:xfrm rot="0">
            <a:off x="4418452" y="5993130"/>
            <a:ext cx="2379797" cy="659659"/>
          </a:xfrm>
          <a:prstGeom prst="rect">
            <a:avLst/>
          </a:prstGeom>
        </p:spPr>
        <p:txBody>
          <a:bodyPr anchor="t" rtlCol="false" tIns="0" lIns="0" bIns="0" rIns="0">
            <a:spAutoFit/>
          </a:bodyPr>
          <a:lstStyle/>
          <a:p>
            <a:pPr algn="l">
              <a:lnSpc>
                <a:spcPts val="5045"/>
              </a:lnSpc>
            </a:pPr>
            <a:r>
              <a:rPr lang="en-US" b="true" sz="3603">
                <a:solidFill>
                  <a:srgbClr val="0D0D0D"/>
                </a:solidFill>
                <a:latin typeface="Calibri (MS) Bold"/>
                <a:ea typeface="Calibri (MS) Bold"/>
                <a:cs typeface="Calibri (MS) Bold"/>
                <a:sym typeface="Calibri (MS) Bold"/>
              </a:rPr>
              <a:t>Niyet etmek</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279142" y="2430590"/>
            <a:ext cx="2265612" cy="4028689"/>
          </a:xfrm>
          <a:custGeom>
            <a:avLst/>
            <a:gdLst/>
            <a:ahLst/>
            <a:cxnLst/>
            <a:rect r="r" b="b" t="t" l="l"/>
            <a:pathLst>
              <a:path h="4028689" w="2265612">
                <a:moveTo>
                  <a:pt x="0" y="0"/>
                </a:moveTo>
                <a:lnTo>
                  <a:pt x="2265612" y="0"/>
                </a:lnTo>
                <a:lnTo>
                  <a:pt x="2265612" y="4028689"/>
                </a:lnTo>
                <a:lnTo>
                  <a:pt x="0" y="4028689"/>
                </a:lnTo>
                <a:lnTo>
                  <a:pt x="0" y="0"/>
                </a:lnTo>
                <a:close/>
              </a:path>
            </a:pathLst>
          </a:custGeom>
          <a:blipFill>
            <a:blip r:embed="rId5"/>
            <a:stretch>
              <a:fillRect l="0" t="0" r="0" b="0"/>
            </a:stretch>
          </a:blipFill>
        </p:spPr>
      </p:sp>
      <p:sp>
        <p:nvSpPr>
          <p:cNvPr name="Freeform 5" id="5"/>
          <p:cNvSpPr/>
          <p:nvPr/>
        </p:nvSpPr>
        <p:spPr>
          <a:xfrm flipH="false" flipV="false" rot="0">
            <a:off x="5121397" y="2427346"/>
            <a:ext cx="2265612" cy="4028689"/>
          </a:xfrm>
          <a:custGeom>
            <a:avLst/>
            <a:gdLst/>
            <a:ahLst/>
            <a:cxnLst/>
            <a:rect r="r" b="b" t="t" l="l"/>
            <a:pathLst>
              <a:path h="4028689" w="2265612">
                <a:moveTo>
                  <a:pt x="0" y="0"/>
                </a:moveTo>
                <a:lnTo>
                  <a:pt x="2265612" y="0"/>
                </a:lnTo>
                <a:lnTo>
                  <a:pt x="2265612" y="4028689"/>
                </a:lnTo>
                <a:lnTo>
                  <a:pt x="0" y="4028689"/>
                </a:lnTo>
                <a:lnTo>
                  <a:pt x="0" y="0"/>
                </a:lnTo>
                <a:close/>
              </a:path>
            </a:pathLst>
          </a:custGeom>
          <a:blipFill>
            <a:blip r:embed="rId6"/>
            <a:stretch>
              <a:fillRect l="0" t="0" r="0" b="0"/>
            </a:stretch>
          </a:blipFill>
        </p:spPr>
      </p:sp>
      <p:sp>
        <p:nvSpPr>
          <p:cNvPr name="Freeform 6" id="6"/>
          <p:cNvSpPr/>
          <p:nvPr/>
        </p:nvSpPr>
        <p:spPr>
          <a:xfrm flipH="false" flipV="false" rot="0">
            <a:off x="8071680" y="2360481"/>
            <a:ext cx="2265612" cy="4028689"/>
          </a:xfrm>
          <a:custGeom>
            <a:avLst/>
            <a:gdLst/>
            <a:ahLst/>
            <a:cxnLst/>
            <a:rect r="r" b="b" t="t" l="l"/>
            <a:pathLst>
              <a:path h="4028689" w="2265612">
                <a:moveTo>
                  <a:pt x="0" y="0"/>
                </a:moveTo>
                <a:lnTo>
                  <a:pt x="2265612" y="0"/>
                </a:lnTo>
                <a:lnTo>
                  <a:pt x="2265612" y="4028689"/>
                </a:lnTo>
                <a:lnTo>
                  <a:pt x="0" y="4028689"/>
                </a:lnTo>
                <a:lnTo>
                  <a:pt x="0" y="0"/>
                </a:lnTo>
                <a:close/>
              </a:path>
            </a:pathLst>
          </a:custGeom>
          <a:blipFill>
            <a:blip r:embed="rId7"/>
            <a:stretch>
              <a:fillRect l="0" t="0" r="0" b="0"/>
            </a:stretch>
          </a:blipFill>
        </p:spPr>
      </p:sp>
      <p:sp>
        <p:nvSpPr>
          <p:cNvPr name="Freeform 7" id="7"/>
          <p:cNvSpPr/>
          <p:nvPr/>
        </p:nvSpPr>
        <p:spPr>
          <a:xfrm flipH="false" flipV="false" rot="0">
            <a:off x="11021949" y="2401829"/>
            <a:ext cx="2265612" cy="4028689"/>
          </a:xfrm>
          <a:custGeom>
            <a:avLst/>
            <a:gdLst/>
            <a:ahLst/>
            <a:cxnLst/>
            <a:rect r="r" b="b" t="t" l="l"/>
            <a:pathLst>
              <a:path h="4028689" w="2265612">
                <a:moveTo>
                  <a:pt x="0" y="0"/>
                </a:moveTo>
                <a:lnTo>
                  <a:pt x="2265612" y="0"/>
                </a:lnTo>
                <a:lnTo>
                  <a:pt x="2265612" y="4028689"/>
                </a:lnTo>
                <a:lnTo>
                  <a:pt x="0" y="4028689"/>
                </a:lnTo>
                <a:lnTo>
                  <a:pt x="0" y="0"/>
                </a:lnTo>
                <a:close/>
              </a:path>
            </a:pathLst>
          </a:custGeom>
          <a:blipFill>
            <a:blip r:embed="rId8"/>
            <a:stretch>
              <a:fillRect l="0" t="0" r="0" b="0"/>
            </a:stretch>
          </a:blipFill>
        </p:spPr>
      </p:sp>
      <p:sp>
        <p:nvSpPr>
          <p:cNvPr name="Freeform 8" id="8"/>
          <p:cNvSpPr/>
          <p:nvPr/>
        </p:nvSpPr>
        <p:spPr>
          <a:xfrm flipH="false" flipV="false" rot="0">
            <a:off x="13972218" y="2417059"/>
            <a:ext cx="2265612" cy="4028689"/>
          </a:xfrm>
          <a:custGeom>
            <a:avLst/>
            <a:gdLst/>
            <a:ahLst/>
            <a:cxnLst/>
            <a:rect r="r" b="b" t="t" l="l"/>
            <a:pathLst>
              <a:path h="4028689" w="2265612">
                <a:moveTo>
                  <a:pt x="0" y="0"/>
                </a:moveTo>
                <a:lnTo>
                  <a:pt x="2265611" y="0"/>
                </a:lnTo>
                <a:lnTo>
                  <a:pt x="2265611" y="4028689"/>
                </a:lnTo>
                <a:lnTo>
                  <a:pt x="0" y="4028689"/>
                </a:lnTo>
                <a:lnTo>
                  <a:pt x="0" y="0"/>
                </a:lnTo>
                <a:close/>
              </a:path>
            </a:pathLst>
          </a:custGeom>
          <a:blipFill>
            <a:blip r:embed="rId9"/>
            <a:stretch>
              <a:fillRect l="0" t="0" r="0" b="0"/>
            </a:stretch>
          </a:blipFill>
        </p:spPr>
      </p:sp>
      <p:sp>
        <p:nvSpPr>
          <p:cNvPr name="TextBox 9" id="9"/>
          <p:cNvSpPr txBox="true"/>
          <p:nvPr/>
        </p:nvSpPr>
        <p:spPr>
          <a:xfrm rot="0">
            <a:off x="17707356" y="9445842"/>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16</a:t>
            </a:r>
          </a:p>
        </p:txBody>
      </p:sp>
      <p:sp>
        <p:nvSpPr>
          <p:cNvPr name="TextBox 10" id="10"/>
          <p:cNvSpPr txBox="true"/>
          <p:nvPr/>
        </p:nvSpPr>
        <p:spPr>
          <a:xfrm rot="0">
            <a:off x="7140507" y="1197674"/>
            <a:ext cx="4089725"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Teyemmümün Alınışı</a:t>
            </a:r>
          </a:p>
        </p:txBody>
      </p:sp>
      <p:sp>
        <p:nvSpPr>
          <p:cNvPr name="TextBox 11" id="11"/>
          <p:cNvSpPr txBox="true"/>
          <p:nvPr/>
        </p:nvSpPr>
        <p:spPr>
          <a:xfrm rot="0">
            <a:off x="3494337" y="6474904"/>
            <a:ext cx="1079706" cy="339619"/>
          </a:xfrm>
          <a:prstGeom prst="rect">
            <a:avLst/>
          </a:prstGeom>
        </p:spPr>
        <p:txBody>
          <a:bodyPr anchor="t" rtlCol="false" tIns="0" lIns="0" bIns="0" rIns="0">
            <a:spAutoFit/>
          </a:bodyPr>
          <a:lstStyle/>
          <a:p>
            <a:pPr algn="l">
              <a:lnSpc>
                <a:spcPts val="2525"/>
              </a:lnSpc>
            </a:pPr>
            <a:r>
              <a:rPr lang="en-US" sz="1803">
                <a:solidFill>
                  <a:srgbClr val="000000"/>
                </a:solidFill>
                <a:latin typeface="Calibri (MS)"/>
                <a:ea typeface="Calibri (MS)"/>
                <a:cs typeface="Calibri (MS)"/>
                <a:sym typeface="Calibri (MS)"/>
              </a:rPr>
              <a:t>Görsel 2.15</a:t>
            </a:r>
          </a:p>
        </p:txBody>
      </p:sp>
      <p:sp>
        <p:nvSpPr>
          <p:cNvPr name="TextBox 12" id="12"/>
          <p:cNvSpPr txBox="true"/>
          <p:nvPr/>
        </p:nvSpPr>
        <p:spPr>
          <a:xfrm rot="0">
            <a:off x="6371082" y="6467861"/>
            <a:ext cx="1081221"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2.16</a:t>
            </a:r>
          </a:p>
        </p:txBody>
      </p:sp>
      <p:sp>
        <p:nvSpPr>
          <p:cNvPr name="TextBox 13" id="13"/>
          <p:cNvSpPr txBox="true"/>
          <p:nvPr/>
        </p:nvSpPr>
        <p:spPr>
          <a:xfrm rot="0">
            <a:off x="9291633" y="6438143"/>
            <a:ext cx="1081221"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2.17</a:t>
            </a:r>
          </a:p>
        </p:txBody>
      </p:sp>
      <p:sp>
        <p:nvSpPr>
          <p:cNvPr name="TextBox 14" id="14"/>
          <p:cNvSpPr txBox="true"/>
          <p:nvPr/>
        </p:nvSpPr>
        <p:spPr>
          <a:xfrm rot="0">
            <a:off x="12222285" y="6425370"/>
            <a:ext cx="1081221"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2.18</a:t>
            </a:r>
          </a:p>
        </p:txBody>
      </p:sp>
      <p:sp>
        <p:nvSpPr>
          <p:cNvPr name="TextBox 15" id="15"/>
          <p:cNvSpPr txBox="true"/>
          <p:nvPr/>
        </p:nvSpPr>
        <p:spPr>
          <a:xfrm rot="0">
            <a:off x="15204186" y="6446515"/>
            <a:ext cx="1081607"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2.19</a:t>
            </a:r>
          </a:p>
        </p:txBody>
      </p:sp>
      <p:sp>
        <p:nvSpPr>
          <p:cNvPr name="TextBox 16" id="16"/>
          <p:cNvSpPr txBox="true"/>
          <p:nvPr/>
        </p:nvSpPr>
        <p:spPr>
          <a:xfrm rot="0">
            <a:off x="2286000" y="7198747"/>
            <a:ext cx="1821213" cy="1420101"/>
          </a:xfrm>
          <a:prstGeom prst="rect">
            <a:avLst/>
          </a:prstGeom>
        </p:spPr>
        <p:txBody>
          <a:bodyPr anchor="t" rtlCol="false" tIns="0" lIns="0" bIns="0" rIns="0">
            <a:spAutoFit/>
          </a:bodyPr>
          <a:lstStyle/>
          <a:p>
            <a:pPr algn="l">
              <a:lnSpc>
                <a:spcPts val="3601"/>
              </a:lnSpc>
            </a:pPr>
            <a:r>
              <a:rPr lang="en-US" b="true" sz="3006">
                <a:solidFill>
                  <a:srgbClr val="000000"/>
                </a:solidFill>
                <a:latin typeface="Calibri (MS) Bold"/>
                <a:ea typeface="Calibri (MS) Bold"/>
                <a:cs typeface="Calibri (MS) Bold"/>
                <a:sym typeface="Calibri (MS) Bold"/>
              </a:rPr>
              <a:t>1. </a:t>
            </a:r>
            <a:r>
              <a:rPr lang="en-US" sz="3006">
                <a:solidFill>
                  <a:srgbClr val="000000"/>
                </a:solidFill>
                <a:latin typeface="Calibri (MS)"/>
                <a:ea typeface="Calibri (MS)"/>
                <a:cs typeface="Calibri (MS)"/>
                <a:sym typeface="Calibri (MS)"/>
              </a:rPr>
              <a:t>Besmele çekilerek niyet edilir.</a:t>
            </a:r>
          </a:p>
        </p:txBody>
      </p:sp>
      <p:sp>
        <p:nvSpPr>
          <p:cNvPr name="TextBox 17" id="17"/>
          <p:cNvSpPr txBox="true"/>
          <p:nvPr/>
        </p:nvSpPr>
        <p:spPr>
          <a:xfrm rot="0">
            <a:off x="5259129" y="7198747"/>
            <a:ext cx="1671680" cy="1877416"/>
          </a:xfrm>
          <a:prstGeom prst="rect">
            <a:avLst/>
          </a:prstGeom>
        </p:spPr>
        <p:txBody>
          <a:bodyPr anchor="t" rtlCol="false" tIns="0" lIns="0" bIns="0" rIns="0">
            <a:spAutoFit/>
          </a:bodyPr>
          <a:lstStyle/>
          <a:p>
            <a:pPr algn="l">
              <a:lnSpc>
                <a:spcPts val="3601"/>
              </a:lnSpc>
            </a:pPr>
            <a:r>
              <a:rPr lang="en-US" b="true" sz="3006">
                <a:solidFill>
                  <a:srgbClr val="000000"/>
                </a:solidFill>
                <a:latin typeface="Calibri (MS) Bold"/>
                <a:ea typeface="Calibri (MS) Bold"/>
                <a:cs typeface="Calibri (MS) Bold"/>
                <a:sym typeface="Calibri (MS) Bold"/>
              </a:rPr>
              <a:t>2. </a:t>
            </a:r>
            <a:r>
              <a:rPr lang="en-US" sz="3006">
                <a:solidFill>
                  <a:srgbClr val="000000"/>
                </a:solidFill>
                <a:latin typeface="Calibri (MS)"/>
                <a:ea typeface="Calibri (MS)"/>
                <a:cs typeface="Calibri (MS)"/>
                <a:sym typeface="Calibri (MS)"/>
              </a:rPr>
              <a:t>Eller toprağa sürülür ve </a:t>
            </a:r>
          </a:p>
          <a:p>
            <a:pPr algn="l">
              <a:lnSpc>
                <a:spcPts val="4213"/>
              </a:lnSpc>
            </a:pPr>
            <a:r>
              <a:rPr lang="en-US" sz="3009">
                <a:solidFill>
                  <a:srgbClr val="000000"/>
                </a:solidFill>
                <a:latin typeface="Calibri (MS)"/>
                <a:ea typeface="Calibri (MS)"/>
                <a:cs typeface="Calibri (MS)"/>
                <a:sym typeface="Calibri (MS)"/>
              </a:rPr>
              <a:t>silkelenir.</a:t>
            </a:r>
          </a:p>
        </p:txBody>
      </p:sp>
      <p:sp>
        <p:nvSpPr>
          <p:cNvPr name="TextBox 18" id="18"/>
          <p:cNvSpPr txBox="true"/>
          <p:nvPr/>
        </p:nvSpPr>
        <p:spPr>
          <a:xfrm rot="0">
            <a:off x="8194353" y="7201419"/>
            <a:ext cx="1972304" cy="962901"/>
          </a:xfrm>
          <a:prstGeom prst="rect">
            <a:avLst/>
          </a:prstGeom>
        </p:spPr>
        <p:txBody>
          <a:bodyPr anchor="t" rtlCol="false" tIns="0" lIns="0" bIns="0" rIns="0">
            <a:spAutoFit/>
          </a:bodyPr>
          <a:lstStyle/>
          <a:p>
            <a:pPr algn="l">
              <a:lnSpc>
                <a:spcPts val="3601"/>
              </a:lnSpc>
            </a:pPr>
            <a:r>
              <a:rPr lang="en-US" b="true" sz="3006">
                <a:solidFill>
                  <a:srgbClr val="000000"/>
                </a:solidFill>
                <a:latin typeface="Calibri (MS) Bold"/>
                <a:ea typeface="Calibri (MS) Bold"/>
                <a:cs typeface="Calibri (MS) Bold"/>
                <a:sym typeface="Calibri (MS) Bold"/>
              </a:rPr>
              <a:t>3. </a:t>
            </a:r>
            <a:r>
              <a:rPr lang="en-US" sz="3006">
                <a:solidFill>
                  <a:srgbClr val="000000"/>
                </a:solidFill>
                <a:latin typeface="Calibri (MS)"/>
                <a:ea typeface="Calibri (MS)"/>
                <a:cs typeface="Calibri (MS)"/>
                <a:sym typeface="Calibri (MS)"/>
              </a:rPr>
              <a:t>Yüz mesh edilir.</a:t>
            </a:r>
          </a:p>
        </p:txBody>
      </p:sp>
      <p:sp>
        <p:nvSpPr>
          <p:cNvPr name="TextBox 19" id="19"/>
          <p:cNvSpPr txBox="true"/>
          <p:nvPr/>
        </p:nvSpPr>
        <p:spPr>
          <a:xfrm rot="0">
            <a:off x="11125005" y="7198747"/>
            <a:ext cx="5107724" cy="1420101"/>
          </a:xfrm>
          <a:prstGeom prst="rect">
            <a:avLst/>
          </a:prstGeom>
        </p:spPr>
        <p:txBody>
          <a:bodyPr anchor="t" rtlCol="false" tIns="0" lIns="0" bIns="0" rIns="0">
            <a:spAutoFit/>
          </a:bodyPr>
          <a:lstStyle/>
          <a:p>
            <a:pPr algn="l">
              <a:lnSpc>
                <a:spcPts val="3601"/>
              </a:lnSpc>
            </a:pPr>
            <a:r>
              <a:rPr lang="en-US" b="true" sz="3006">
                <a:solidFill>
                  <a:srgbClr val="000000"/>
                </a:solidFill>
                <a:latin typeface="Calibri (MS) Bold"/>
                <a:ea typeface="Calibri (MS) Bold"/>
                <a:cs typeface="Calibri (MS) Bold"/>
                <a:sym typeface="Calibri (MS) Bold"/>
              </a:rPr>
              <a:t>4. </a:t>
            </a:r>
            <a:r>
              <a:rPr lang="en-US" sz="3006">
                <a:solidFill>
                  <a:srgbClr val="000000"/>
                </a:solidFill>
                <a:latin typeface="Calibri (MS)"/>
                <a:ea typeface="Calibri (MS)"/>
                <a:cs typeface="Calibri (MS)"/>
                <a:sym typeface="Calibri (MS)"/>
              </a:rPr>
              <a:t>Eller toprağa sürülerek sağ ve sol kol dirseklere kadar mesh edilir.</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815488" y="1509146"/>
            <a:ext cx="16720790" cy="1243584"/>
          </a:xfrm>
          <a:custGeom>
            <a:avLst/>
            <a:gdLst/>
            <a:ahLst/>
            <a:cxnLst/>
            <a:rect r="r" b="b" t="t" l="l"/>
            <a:pathLst>
              <a:path h="1243584" w="16720790">
                <a:moveTo>
                  <a:pt x="0" y="0"/>
                </a:moveTo>
                <a:lnTo>
                  <a:pt x="16720789" y="0"/>
                </a:lnTo>
                <a:lnTo>
                  <a:pt x="16720789" y="1243584"/>
                </a:lnTo>
                <a:lnTo>
                  <a:pt x="0" y="12435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800214" y="2818824"/>
            <a:ext cx="16736077" cy="1255400"/>
          </a:xfrm>
          <a:custGeom>
            <a:avLst/>
            <a:gdLst/>
            <a:ahLst/>
            <a:cxnLst/>
            <a:rect r="r" b="b" t="t" l="l"/>
            <a:pathLst>
              <a:path h="1255400" w="16736077">
                <a:moveTo>
                  <a:pt x="0" y="0"/>
                </a:moveTo>
                <a:lnTo>
                  <a:pt x="16736078" y="0"/>
                </a:lnTo>
                <a:lnTo>
                  <a:pt x="16736078" y="1255400"/>
                </a:lnTo>
                <a:lnTo>
                  <a:pt x="0" y="12554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800214" y="4142989"/>
            <a:ext cx="16736077" cy="1243584"/>
          </a:xfrm>
          <a:custGeom>
            <a:avLst/>
            <a:gdLst/>
            <a:ahLst/>
            <a:cxnLst/>
            <a:rect r="r" b="b" t="t" l="l"/>
            <a:pathLst>
              <a:path h="1243584" w="16736077">
                <a:moveTo>
                  <a:pt x="0" y="0"/>
                </a:moveTo>
                <a:lnTo>
                  <a:pt x="16736078" y="0"/>
                </a:lnTo>
                <a:lnTo>
                  <a:pt x="16736078" y="1243584"/>
                </a:lnTo>
                <a:lnTo>
                  <a:pt x="0" y="124358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815488" y="5452682"/>
            <a:ext cx="16720790" cy="1243770"/>
          </a:xfrm>
          <a:custGeom>
            <a:avLst/>
            <a:gdLst/>
            <a:ahLst/>
            <a:cxnLst/>
            <a:rect r="r" b="b" t="t" l="l"/>
            <a:pathLst>
              <a:path h="1243770" w="16720790">
                <a:moveTo>
                  <a:pt x="0" y="0"/>
                </a:moveTo>
                <a:lnTo>
                  <a:pt x="16720789" y="0"/>
                </a:lnTo>
                <a:lnTo>
                  <a:pt x="16720789" y="1243769"/>
                </a:lnTo>
                <a:lnTo>
                  <a:pt x="0" y="124376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0">
            <a:off x="800214" y="6814180"/>
            <a:ext cx="16736077" cy="1243770"/>
          </a:xfrm>
          <a:custGeom>
            <a:avLst/>
            <a:gdLst/>
            <a:ahLst/>
            <a:cxnLst/>
            <a:rect r="r" b="b" t="t" l="l"/>
            <a:pathLst>
              <a:path h="1243770" w="16736077">
                <a:moveTo>
                  <a:pt x="0" y="0"/>
                </a:moveTo>
                <a:lnTo>
                  <a:pt x="16736078" y="0"/>
                </a:lnTo>
                <a:lnTo>
                  <a:pt x="16736078" y="1243770"/>
                </a:lnTo>
                <a:lnTo>
                  <a:pt x="0" y="124377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9" id="9"/>
          <p:cNvSpPr/>
          <p:nvPr/>
        </p:nvSpPr>
        <p:spPr>
          <a:xfrm flipH="false" flipV="false" rot="0">
            <a:off x="800200" y="8123873"/>
            <a:ext cx="16736092" cy="1243755"/>
          </a:xfrm>
          <a:custGeom>
            <a:avLst/>
            <a:gdLst/>
            <a:ahLst/>
            <a:cxnLst/>
            <a:rect r="r" b="b" t="t" l="l"/>
            <a:pathLst>
              <a:path h="1243755" w="16736092">
                <a:moveTo>
                  <a:pt x="0" y="0"/>
                </a:moveTo>
                <a:lnTo>
                  <a:pt x="16736092" y="0"/>
                </a:lnTo>
                <a:lnTo>
                  <a:pt x="16736092" y="1243755"/>
                </a:lnTo>
                <a:lnTo>
                  <a:pt x="0" y="124375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TextBox 10" id="10"/>
          <p:cNvSpPr txBox="true"/>
          <p:nvPr/>
        </p:nvSpPr>
        <p:spPr>
          <a:xfrm rot="0">
            <a:off x="1290676" y="7080309"/>
            <a:ext cx="236430" cy="659130"/>
          </a:xfrm>
          <a:prstGeom prst="rect">
            <a:avLst/>
          </a:prstGeom>
        </p:spPr>
        <p:txBody>
          <a:bodyPr anchor="t" rtlCol="false" tIns="0" lIns="0" bIns="0" rIns="0">
            <a:spAutoFit/>
          </a:bodyPr>
          <a:lstStyle/>
          <a:p>
            <a:pPr algn="l">
              <a:lnSpc>
                <a:spcPts val="5040"/>
              </a:lnSpc>
            </a:pPr>
            <a:r>
              <a:rPr lang="en-US" b="true" sz="3600">
                <a:solidFill>
                  <a:srgbClr val="FFFFFF"/>
                </a:solidFill>
                <a:latin typeface="Calibri (MS) Bold"/>
                <a:ea typeface="Calibri (MS) Bold"/>
                <a:cs typeface="Calibri (MS) Bold"/>
                <a:sym typeface="Calibri (MS) Bold"/>
              </a:rPr>
              <a:t>5</a:t>
            </a:r>
          </a:p>
        </p:txBody>
      </p:sp>
      <p:sp>
        <p:nvSpPr>
          <p:cNvPr name="TextBox 11" id="11"/>
          <p:cNvSpPr txBox="true"/>
          <p:nvPr/>
        </p:nvSpPr>
        <p:spPr>
          <a:xfrm rot="0">
            <a:off x="1298905" y="1393131"/>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1</a:t>
            </a:r>
          </a:p>
        </p:txBody>
      </p:sp>
      <p:sp>
        <p:nvSpPr>
          <p:cNvPr name="TextBox 12" id="12"/>
          <p:cNvSpPr txBox="true"/>
          <p:nvPr/>
        </p:nvSpPr>
        <p:spPr>
          <a:xfrm rot="0">
            <a:off x="1283360" y="2714811"/>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2</a:t>
            </a:r>
          </a:p>
        </p:txBody>
      </p:sp>
      <p:sp>
        <p:nvSpPr>
          <p:cNvPr name="TextBox 13" id="13"/>
          <p:cNvSpPr txBox="true"/>
          <p:nvPr/>
        </p:nvSpPr>
        <p:spPr>
          <a:xfrm rot="0">
            <a:off x="1290676" y="4027546"/>
            <a:ext cx="236430" cy="1040130"/>
          </a:xfrm>
          <a:prstGeom prst="rect">
            <a:avLst/>
          </a:prstGeom>
        </p:spPr>
        <p:txBody>
          <a:bodyPr anchor="t" rtlCol="false" tIns="0" lIns="0" bIns="0" rIns="0">
            <a:spAutoFit/>
          </a:bodyPr>
          <a:lstStyle/>
          <a:p>
            <a:pPr algn="l">
              <a:lnSpc>
                <a:spcPts val="9000"/>
              </a:lnSpc>
            </a:pPr>
            <a:r>
              <a:rPr lang="en-US" b="true" sz="3600">
                <a:solidFill>
                  <a:srgbClr val="FFFFFF"/>
                </a:solidFill>
                <a:latin typeface="Calibri (MS) Bold"/>
                <a:ea typeface="Calibri (MS) Bold"/>
                <a:cs typeface="Calibri (MS) Bold"/>
                <a:sym typeface="Calibri (MS) Bold"/>
              </a:rPr>
              <a:t>3</a:t>
            </a:r>
          </a:p>
        </p:txBody>
      </p:sp>
      <p:sp>
        <p:nvSpPr>
          <p:cNvPr name="TextBox 14" id="14"/>
          <p:cNvSpPr txBox="true"/>
          <p:nvPr/>
        </p:nvSpPr>
        <p:spPr>
          <a:xfrm rot="0">
            <a:off x="2260854" y="7080309"/>
            <a:ext cx="2450235" cy="1740565"/>
          </a:xfrm>
          <a:prstGeom prst="rect">
            <a:avLst/>
          </a:prstGeom>
        </p:spPr>
        <p:txBody>
          <a:bodyPr anchor="t" rtlCol="false" tIns="0" lIns="0" bIns="0" rIns="0">
            <a:spAutoFit/>
          </a:bodyPr>
          <a:lstStyle/>
          <a:p>
            <a:pPr algn="l">
              <a:lnSpc>
                <a:spcPts val="5040"/>
              </a:lnSpc>
            </a:pPr>
            <a:r>
              <a:rPr lang="en-US" b="true" sz="3600" spc="3">
                <a:solidFill>
                  <a:srgbClr val="0D0D0D"/>
                </a:solidFill>
                <a:latin typeface="Calibri (MS) Bold"/>
                <a:ea typeface="Calibri (MS) Bold"/>
                <a:cs typeface="Calibri (MS) Bold"/>
                <a:sym typeface="Calibri (MS) Bold"/>
              </a:rPr>
              <a:t>Secde Ka’de-i</a:t>
            </a:r>
            <a:r>
              <a:rPr lang="en-US" b="true" sz="3600" spc="3">
                <a:solidFill>
                  <a:srgbClr val="FFFFFF"/>
                </a:solidFill>
                <a:latin typeface="Calibri (MS) Bold"/>
                <a:ea typeface="Calibri (MS) Bold"/>
                <a:cs typeface="Calibri (MS) Bold"/>
                <a:sym typeface="Calibri (MS) Bold"/>
              </a:rPr>
              <a:t> </a:t>
            </a:r>
            <a:r>
              <a:rPr lang="en-US" b="true" sz="3600" spc="3">
                <a:solidFill>
                  <a:srgbClr val="0D0D0D"/>
                </a:solidFill>
                <a:latin typeface="Calibri (MS) Bold"/>
                <a:ea typeface="Calibri (MS) Bold"/>
                <a:cs typeface="Calibri (MS) Bold"/>
                <a:sym typeface="Calibri (MS) Bold"/>
              </a:rPr>
              <a:t>ahîre</a:t>
            </a:r>
          </a:p>
        </p:txBody>
      </p:sp>
      <p:sp>
        <p:nvSpPr>
          <p:cNvPr name="TextBox 15" id="15"/>
          <p:cNvSpPr txBox="true"/>
          <p:nvPr/>
        </p:nvSpPr>
        <p:spPr>
          <a:xfrm rot="0">
            <a:off x="2260854" y="4408546"/>
            <a:ext cx="1156530" cy="659130"/>
          </a:xfrm>
          <a:prstGeom prst="rect">
            <a:avLst/>
          </a:prstGeom>
        </p:spPr>
        <p:txBody>
          <a:bodyPr anchor="t" rtlCol="false" tIns="0" lIns="0" bIns="0" rIns="0">
            <a:spAutoFit/>
          </a:bodyPr>
          <a:lstStyle/>
          <a:p>
            <a:pPr algn="l">
              <a:lnSpc>
                <a:spcPts val="5040"/>
              </a:lnSpc>
            </a:pPr>
            <a:r>
              <a:rPr lang="en-US" b="true" sz="3600">
                <a:solidFill>
                  <a:srgbClr val="0D0D0D"/>
                </a:solidFill>
                <a:latin typeface="Calibri (MS) Bold"/>
                <a:ea typeface="Calibri (MS) Bold"/>
                <a:cs typeface="Calibri (MS) Bold"/>
                <a:sym typeface="Calibri (MS) Bold"/>
              </a:rPr>
              <a:t>Kıraat</a:t>
            </a:r>
          </a:p>
        </p:txBody>
      </p:sp>
      <p:sp>
        <p:nvSpPr>
          <p:cNvPr name="TextBox 16" id="16"/>
          <p:cNvSpPr txBox="true"/>
          <p:nvPr/>
        </p:nvSpPr>
        <p:spPr>
          <a:xfrm rot="0">
            <a:off x="2260854" y="1566486"/>
            <a:ext cx="1334681" cy="2176767"/>
          </a:xfrm>
          <a:prstGeom prst="rect">
            <a:avLst/>
          </a:prstGeom>
        </p:spPr>
        <p:txBody>
          <a:bodyPr anchor="t" rtlCol="false" tIns="0" lIns="0" bIns="0" rIns="0">
            <a:spAutoFit/>
          </a:bodyPr>
          <a:lstStyle/>
          <a:p>
            <a:pPr algn="l">
              <a:lnSpc>
                <a:spcPts val="4320"/>
              </a:lnSpc>
            </a:pPr>
            <a:r>
              <a:rPr lang="en-US" b="true" sz="3600">
                <a:solidFill>
                  <a:srgbClr val="0D0D0D"/>
                </a:solidFill>
                <a:latin typeface="Calibri (MS) Bold"/>
                <a:ea typeface="Calibri (MS) Bold"/>
                <a:cs typeface="Calibri (MS) Bold"/>
                <a:sym typeface="Calibri (MS) Bold"/>
              </a:rPr>
              <a:t>İftitah Tekbiri</a:t>
            </a:r>
          </a:p>
          <a:p>
            <a:pPr algn="l">
              <a:lnSpc>
                <a:spcPts val="5045"/>
              </a:lnSpc>
            </a:pPr>
            <a:r>
              <a:rPr lang="en-US" b="true" sz="3603">
                <a:solidFill>
                  <a:srgbClr val="0D0D0D"/>
                </a:solidFill>
                <a:latin typeface="Calibri (MS) Bold"/>
                <a:ea typeface="Calibri (MS) Bold"/>
                <a:cs typeface="Calibri (MS) Bold"/>
                <a:sym typeface="Calibri (MS) Bold"/>
              </a:rPr>
              <a:t>Kıyam</a:t>
            </a:r>
          </a:p>
        </p:txBody>
      </p:sp>
      <p:sp>
        <p:nvSpPr>
          <p:cNvPr name="TextBox 17" id="17"/>
          <p:cNvSpPr txBox="true"/>
          <p:nvPr/>
        </p:nvSpPr>
        <p:spPr>
          <a:xfrm rot="0">
            <a:off x="7012491" y="685995"/>
            <a:ext cx="4455457"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Namazın Kılınış Şartları</a:t>
            </a:r>
          </a:p>
        </p:txBody>
      </p:sp>
      <p:sp>
        <p:nvSpPr>
          <p:cNvPr name="TextBox 18" id="18"/>
          <p:cNvSpPr txBox="true"/>
          <p:nvPr/>
        </p:nvSpPr>
        <p:spPr>
          <a:xfrm rot="0">
            <a:off x="17685453" y="9433955"/>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17</a:t>
            </a:r>
          </a:p>
        </p:txBody>
      </p:sp>
      <p:sp>
        <p:nvSpPr>
          <p:cNvPr name="TextBox 19" id="19"/>
          <p:cNvSpPr txBox="true"/>
          <p:nvPr/>
        </p:nvSpPr>
        <p:spPr>
          <a:xfrm rot="0">
            <a:off x="3582162" y="8218408"/>
            <a:ext cx="105499" cy="602509"/>
          </a:xfrm>
          <a:prstGeom prst="rect">
            <a:avLst/>
          </a:prstGeom>
        </p:spPr>
        <p:txBody>
          <a:bodyPr anchor="t" rtlCol="false" tIns="0" lIns="0" bIns="0" rIns="0">
            <a:spAutoFit/>
          </a:bodyPr>
          <a:lstStyle/>
          <a:p>
            <a:pPr algn="l">
              <a:lnSpc>
                <a:spcPts val="4443"/>
              </a:lnSpc>
            </a:pPr>
            <a:r>
              <a:rPr lang="en-US" b="true" sz="3603">
                <a:solidFill>
                  <a:srgbClr val="0D0D0D"/>
                </a:solidFill>
                <a:latin typeface="Calibri (MS) Bold"/>
                <a:ea typeface="Calibri (MS) Bold"/>
                <a:cs typeface="Calibri (MS) Bold"/>
                <a:sym typeface="Calibri (MS) Bold"/>
              </a:rPr>
              <a:t> </a:t>
            </a:r>
          </a:p>
        </p:txBody>
      </p:sp>
      <p:sp>
        <p:nvSpPr>
          <p:cNvPr name="TextBox 20" id="20"/>
          <p:cNvSpPr txBox="true"/>
          <p:nvPr/>
        </p:nvSpPr>
        <p:spPr>
          <a:xfrm rot="0">
            <a:off x="2260854" y="8759247"/>
            <a:ext cx="1998778" cy="515226"/>
          </a:xfrm>
          <a:prstGeom prst="rect">
            <a:avLst/>
          </a:prstGeom>
        </p:spPr>
        <p:txBody>
          <a:bodyPr anchor="t" rtlCol="false" tIns="0" lIns="0" bIns="0" rIns="0">
            <a:spAutoFit/>
          </a:bodyPr>
          <a:lstStyle/>
          <a:p>
            <a:pPr algn="l">
              <a:lnSpc>
                <a:spcPts val="3706"/>
              </a:lnSpc>
            </a:pPr>
            <a:r>
              <a:rPr lang="en-US" sz="3006">
                <a:solidFill>
                  <a:srgbClr val="0D0D0D"/>
                </a:solidFill>
                <a:latin typeface="Calibri (MS)"/>
                <a:ea typeface="Calibri (MS)"/>
                <a:cs typeface="Calibri (MS)"/>
                <a:sym typeface="Calibri (MS)"/>
              </a:rPr>
              <a:t>(Son Oturuş)</a:t>
            </a:r>
          </a:p>
        </p:txBody>
      </p:sp>
      <p:sp>
        <p:nvSpPr>
          <p:cNvPr name="TextBox 21" id="21"/>
          <p:cNvSpPr txBox="true"/>
          <p:nvPr/>
        </p:nvSpPr>
        <p:spPr>
          <a:xfrm rot="0">
            <a:off x="5353812" y="4455162"/>
            <a:ext cx="3915004" cy="562851"/>
          </a:xfrm>
          <a:prstGeom prst="rect">
            <a:avLst/>
          </a:prstGeom>
        </p:spPr>
        <p:txBody>
          <a:bodyPr anchor="t" rtlCol="false" tIns="0" lIns="0" bIns="0" rIns="0">
            <a:spAutoFit/>
          </a:bodyPr>
          <a:lstStyle/>
          <a:p>
            <a:pPr algn="l">
              <a:lnSpc>
                <a:spcPts val="4208"/>
              </a:lnSpc>
            </a:pPr>
            <a:r>
              <a:rPr lang="en-US" sz="3006">
                <a:solidFill>
                  <a:srgbClr val="0D0D0D"/>
                </a:solidFill>
                <a:latin typeface="Calibri (MS)"/>
                <a:ea typeface="Calibri (MS)"/>
                <a:cs typeface="Calibri (MS)"/>
                <a:sym typeface="Calibri (MS)"/>
              </a:rPr>
              <a:t>Namazda Kur’an okumak</a:t>
            </a:r>
          </a:p>
        </p:txBody>
      </p:sp>
      <p:sp>
        <p:nvSpPr>
          <p:cNvPr name="TextBox 22" id="22"/>
          <p:cNvSpPr txBox="true"/>
          <p:nvPr/>
        </p:nvSpPr>
        <p:spPr>
          <a:xfrm rot="0">
            <a:off x="5353812" y="1820747"/>
            <a:ext cx="6433661" cy="562851"/>
          </a:xfrm>
          <a:prstGeom prst="rect">
            <a:avLst/>
          </a:prstGeom>
        </p:spPr>
        <p:txBody>
          <a:bodyPr anchor="t" rtlCol="false" tIns="0" lIns="0" bIns="0" rIns="0">
            <a:spAutoFit/>
          </a:bodyPr>
          <a:lstStyle/>
          <a:p>
            <a:pPr algn="l">
              <a:lnSpc>
                <a:spcPts val="4208"/>
              </a:lnSpc>
            </a:pPr>
            <a:r>
              <a:rPr lang="en-US" sz="3006">
                <a:solidFill>
                  <a:srgbClr val="0D0D0D"/>
                </a:solidFill>
                <a:latin typeface="Calibri (MS)"/>
                <a:ea typeface="Calibri (MS)"/>
                <a:cs typeface="Calibri (MS)"/>
                <a:sym typeface="Calibri (MS)"/>
              </a:rPr>
              <a:t>Namaza “Allahüekber” diyerek başlamak</a:t>
            </a:r>
          </a:p>
        </p:txBody>
      </p:sp>
      <p:sp>
        <p:nvSpPr>
          <p:cNvPr name="TextBox 23" id="23"/>
          <p:cNvSpPr txBox="true"/>
          <p:nvPr/>
        </p:nvSpPr>
        <p:spPr>
          <a:xfrm rot="0">
            <a:off x="5353812" y="6955474"/>
            <a:ext cx="10514114" cy="962901"/>
          </a:xfrm>
          <a:prstGeom prst="rect">
            <a:avLst/>
          </a:prstGeom>
        </p:spPr>
        <p:txBody>
          <a:bodyPr anchor="t" rtlCol="false" tIns="0" lIns="0" bIns="0" rIns="0">
            <a:spAutoFit/>
          </a:bodyPr>
          <a:lstStyle/>
          <a:p>
            <a:pPr algn="l">
              <a:lnSpc>
                <a:spcPts val="3601"/>
              </a:lnSpc>
            </a:pPr>
            <a:r>
              <a:rPr lang="en-US" sz="3006">
                <a:solidFill>
                  <a:srgbClr val="0D0D0D"/>
                </a:solidFill>
                <a:latin typeface="Calibri (MS)"/>
                <a:ea typeface="Calibri (MS)"/>
                <a:cs typeface="Calibri (MS)"/>
                <a:sym typeface="Calibri (MS)"/>
              </a:rPr>
              <a:t>Alnı, burnu, avuç içlerini, dizleri ve ayak parmaklarını yere koyarak kapanmak</a:t>
            </a:r>
          </a:p>
        </p:txBody>
      </p:sp>
      <p:sp>
        <p:nvSpPr>
          <p:cNvPr name="TextBox 24" id="24"/>
          <p:cNvSpPr txBox="true"/>
          <p:nvPr/>
        </p:nvSpPr>
        <p:spPr>
          <a:xfrm rot="0">
            <a:off x="5353812" y="3130239"/>
            <a:ext cx="3918075" cy="563380"/>
          </a:xfrm>
          <a:prstGeom prst="rect">
            <a:avLst/>
          </a:prstGeom>
        </p:spPr>
        <p:txBody>
          <a:bodyPr anchor="t" rtlCol="false" tIns="0" lIns="0" bIns="0" rIns="0">
            <a:spAutoFit/>
          </a:bodyPr>
          <a:lstStyle/>
          <a:p>
            <a:pPr algn="l">
              <a:lnSpc>
                <a:spcPts val="4213"/>
              </a:lnSpc>
            </a:pPr>
            <a:r>
              <a:rPr lang="en-US" sz="3009">
                <a:solidFill>
                  <a:srgbClr val="0D0D0D"/>
                </a:solidFill>
                <a:latin typeface="Calibri (MS)"/>
                <a:ea typeface="Calibri (MS)"/>
                <a:cs typeface="Calibri (MS)"/>
                <a:sym typeface="Calibri (MS)"/>
              </a:rPr>
              <a:t>Namazda ayakta durmak</a:t>
            </a:r>
          </a:p>
        </p:txBody>
      </p:sp>
      <p:sp>
        <p:nvSpPr>
          <p:cNvPr name="TextBox 25" id="25"/>
          <p:cNvSpPr txBox="true"/>
          <p:nvPr/>
        </p:nvSpPr>
        <p:spPr>
          <a:xfrm rot="0">
            <a:off x="5353812" y="5764668"/>
            <a:ext cx="4593374" cy="563380"/>
          </a:xfrm>
          <a:prstGeom prst="rect">
            <a:avLst/>
          </a:prstGeom>
        </p:spPr>
        <p:txBody>
          <a:bodyPr anchor="t" rtlCol="false" tIns="0" lIns="0" bIns="0" rIns="0">
            <a:spAutoFit/>
          </a:bodyPr>
          <a:lstStyle/>
          <a:p>
            <a:pPr algn="l">
              <a:lnSpc>
                <a:spcPts val="4213"/>
              </a:lnSpc>
            </a:pPr>
            <a:r>
              <a:rPr lang="en-US" sz="3009">
                <a:solidFill>
                  <a:srgbClr val="0D0D0D"/>
                </a:solidFill>
                <a:latin typeface="Calibri (MS)"/>
                <a:ea typeface="Calibri (MS)"/>
                <a:cs typeface="Calibri (MS)"/>
                <a:sym typeface="Calibri (MS)"/>
              </a:rPr>
              <a:t>Elleri dizlere koyarak eğilmek</a:t>
            </a:r>
          </a:p>
        </p:txBody>
      </p:sp>
      <p:sp>
        <p:nvSpPr>
          <p:cNvPr name="TextBox 26" id="26"/>
          <p:cNvSpPr txBox="true"/>
          <p:nvPr/>
        </p:nvSpPr>
        <p:spPr>
          <a:xfrm rot="0">
            <a:off x="5353812" y="8436473"/>
            <a:ext cx="9397275" cy="563380"/>
          </a:xfrm>
          <a:prstGeom prst="rect">
            <a:avLst/>
          </a:prstGeom>
        </p:spPr>
        <p:txBody>
          <a:bodyPr anchor="t" rtlCol="false" tIns="0" lIns="0" bIns="0" rIns="0">
            <a:spAutoFit/>
          </a:bodyPr>
          <a:lstStyle/>
          <a:p>
            <a:pPr algn="l">
              <a:lnSpc>
                <a:spcPts val="4213"/>
              </a:lnSpc>
            </a:pPr>
            <a:r>
              <a:rPr lang="en-US" sz="3009">
                <a:solidFill>
                  <a:srgbClr val="0D0D0D"/>
                </a:solidFill>
                <a:latin typeface="Calibri (MS)"/>
                <a:ea typeface="Calibri (MS)"/>
                <a:cs typeface="Calibri (MS)"/>
                <a:sym typeface="Calibri (MS)"/>
              </a:rPr>
              <a:t>Namazın sonunda Tahiyyat duasını okuyacak kadar oturmak</a:t>
            </a:r>
          </a:p>
        </p:txBody>
      </p:sp>
      <p:sp>
        <p:nvSpPr>
          <p:cNvPr name="TextBox 27" id="27"/>
          <p:cNvSpPr txBox="true"/>
          <p:nvPr/>
        </p:nvSpPr>
        <p:spPr>
          <a:xfrm rot="0">
            <a:off x="1290676" y="8389858"/>
            <a:ext cx="236672" cy="659659"/>
          </a:xfrm>
          <a:prstGeom prst="rect">
            <a:avLst/>
          </a:prstGeom>
        </p:spPr>
        <p:txBody>
          <a:bodyPr anchor="t" rtlCol="false" tIns="0" lIns="0" bIns="0" rIns="0">
            <a:spAutoFit/>
          </a:bodyPr>
          <a:lstStyle/>
          <a:p>
            <a:pPr algn="l">
              <a:lnSpc>
                <a:spcPts val="5045"/>
              </a:lnSpc>
            </a:pPr>
            <a:r>
              <a:rPr lang="en-US" b="true" sz="3603">
                <a:solidFill>
                  <a:srgbClr val="FFFFFF"/>
                </a:solidFill>
                <a:latin typeface="Calibri (MS) Bold"/>
                <a:ea typeface="Calibri (MS) Bold"/>
                <a:cs typeface="Calibri (MS) Bold"/>
                <a:sym typeface="Calibri (MS) Bold"/>
              </a:rPr>
              <a:t>6</a:t>
            </a:r>
          </a:p>
        </p:txBody>
      </p:sp>
      <p:sp>
        <p:nvSpPr>
          <p:cNvPr name="TextBox 28" id="28"/>
          <p:cNvSpPr txBox="true"/>
          <p:nvPr/>
        </p:nvSpPr>
        <p:spPr>
          <a:xfrm rot="0">
            <a:off x="1298905" y="5718053"/>
            <a:ext cx="236672" cy="659659"/>
          </a:xfrm>
          <a:prstGeom prst="rect">
            <a:avLst/>
          </a:prstGeom>
        </p:spPr>
        <p:txBody>
          <a:bodyPr anchor="t" rtlCol="false" tIns="0" lIns="0" bIns="0" rIns="0">
            <a:spAutoFit/>
          </a:bodyPr>
          <a:lstStyle/>
          <a:p>
            <a:pPr algn="l">
              <a:lnSpc>
                <a:spcPts val="5045"/>
              </a:lnSpc>
            </a:pPr>
            <a:r>
              <a:rPr lang="en-US" b="true" sz="3603">
                <a:solidFill>
                  <a:srgbClr val="FFFFFF"/>
                </a:solidFill>
                <a:latin typeface="Calibri (MS) Bold"/>
                <a:ea typeface="Calibri (MS) Bold"/>
                <a:cs typeface="Calibri (MS) Bold"/>
                <a:sym typeface="Calibri (MS) Bold"/>
              </a:rPr>
              <a:t>4</a:t>
            </a:r>
          </a:p>
        </p:txBody>
      </p:sp>
      <p:sp>
        <p:nvSpPr>
          <p:cNvPr name="TextBox 29" id="29"/>
          <p:cNvSpPr txBox="true"/>
          <p:nvPr/>
        </p:nvSpPr>
        <p:spPr>
          <a:xfrm rot="0">
            <a:off x="2260854" y="5713481"/>
            <a:ext cx="988238" cy="659659"/>
          </a:xfrm>
          <a:prstGeom prst="rect">
            <a:avLst/>
          </a:prstGeom>
        </p:spPr>
        <p:txBody>
          <a:bodyPr anchor="t" rtlCol="false" tIns="0" lIns="0" bIns="0" rIns="0">
            <a:spAutoFit/>
          </a:bodyPr>
          <a:lstStyle/>
          <a:p>
            <a:pPr algn="l">
              <a:lnSpc>
                <a:spcPts val="5045"/>
              </a:lnSpc>
            </a:pPr>
            <a:r>
              <a:rPr lang="en-US" b="true" sz="3603">
                <a:solidFill>
                  <a:srgbClr val="0D0D0D"/>
                </a:solidFill>
                <a:latin typeface="Calibri (MS) Bold"/>
                <a:ea typeface="Calibri (MS) Bold"/>
                <a:cs typeface="Calibri (MS) Bold"/>
                <a:sym typeface="Calibri (MS) Bold"/>
              </a:rPr>
              <a:t>Rükû</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42761" y="646724"/>
            <a:ext cx="15471434" cy="9156573"/>
          </a:xfrm>
          <a:custGeom>
            <a:avLst/>
            <a:gdLst/>
            <a:ahLst/>
            <a:cxnLst/>
            <a:rect r="r" b="b" t="t" l="l"/>
            <a:pathLst>
              <a:path h="9156573" w="15471434">
                <a:moveTo>
                  <a:pt x="0" y="0"/>
                </a:moveTo>
                <a:lnTo>
                  <a:pt x="15471433" y="0"/>
                </a:lnTo>
                <a:lnTo>
                  <a:pt x="15471433" y="9156573"/>
                </a:lnTo>
                <a:lnTo>
                  <a:pt x="0" y="9156573"/>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7712964" y="707898"/>
            <a:ext cx="3060154"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Namazın Kılınışı</a:t>
            </a:r>
          </a:p>
        </p:txBody>
      </p:sp>
      <p:sp>
        <p:nvSpPr>
          <p:cNvPr name="TextBox 6" id="6"/>
          <p:cNvSpPr txBox="true"/>
          <p:nvPr/>
        </p:nvSpPr>
        <p:spPr>
          <a:xfrm rot="0">
            <a:off x="17672109" y="9476932"/>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18</a:t>
            </a:r>
          </a:p>
        </p:txBody>
      </p:sp>
      <p:sp>
        <p:nvSpPr>
          <p:cNvPr name="TextBox 7" id="7"/>
          <p:cNvSpPr txBox="true"/>
          <p:nvPr/>
        </p:nvSpPr>
        <p:spPr>
          <a:xfrm rot="0">
            <a:off x="4082410" y="2616094"/>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8" id="8"/>
          <p:cNvSpPr txBox="true"/>
          <p:nvPr/>
        </p:nvSpPr>
        <p:spPr>
          <a:xfrm rot="0">
            <a:off x="4082410" y="4902465"/>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9" id="9"/>
          <p:cNvSpPr txBox="true"/>
          <p:nvPr/>
        </p:nvSpPr>
        <p:spPr>
          <a:xfrm rot="0">
            <a:off x="4596760" y="2668853"/>
            <a:ext cx="10350551" cy="41638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Akıllı olan ve ergenlik çağına girmiş her Müslüman’ın sabah, öğle, ikindi, akşam ve yatsı vakitlerinde günde beş defa namaz kılması farzdır. Hangi vakitlerde ve nasıl namaz kılınacağını Hz. Muhammed (sav) Müslümanlara öğretmiştir. Namaz, rekât adı verilen bölümlerden oluşur. Rekât; namazın kıyam, kıraat, rükû ve iki secdeden ibaret her bir bölümüdür. İki rekâtlı bir namazın kılınışını öğrenen bir kimse, genel olarak </a:t>
            </a:r>
          </a:p>
          <a:p>
            <a:pPr algn="l">
              <a:lnSpc>
                <a:spcPts val="4213"/>
              </a:lnSpc>
            </a:pPr>
            <a:r>
              <a:rPr lang="en-US" sz="3009">
                <a:solidFill>
                  <a:srgbClr val="000000"/>
                </a:solidFill>
                <a:latin typeface="Calibri (MS)"/>
                <a:ea typeface="Calibri (MS)"/>
                <a:cs typeface="Calibri (MS)"/>
                <a:sym typeface="Calibri (MS)"/>
              </a:rPr>
              <a:t>namaz</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kılmayı</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öğrenir.</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702741" y="2674234"/>
            <a:ext cx="2602797" cy="4281292"/>
          </a:xfrm>
          <a:custGeom>
            <a:avLst/>
            <a:gdLst/>
            <a:ahLst/>
            <a:cxnLst/>
            <a:rect r="r" b="b" t="t" l="l"/>
            <a:pathLst>
              <a:path h="4281292" w="2602797">
                <a:moveTo>
                  <a:pt x="0" y="0"/>
                </a:moveTo>
                <a:lnTo>
                  <a:pt x="2602797" y="0"/>
                </a:lnTo>
                <a:lnTo>
                  <a:pt x="2602797" y="4281292"/>
                </a:lnTo>
                <a:lnTo>
                  <a:pt x="0" y="4281292"/>
                </a:lnTo>
                <a:lnTo>
                  <a:pt x="0" y="0"/>
                </a:lnTo>
                <a:close/>
              </a:path>
            </a:pathLst>
          </a:custGeom>
          <a:blipFill>
            <a:blip r:embed="rId5"/>
            <a:stretch>
              <a:fillRect l="0" t="0" r="0" b="0"/>
            </a:stretch>
          </a:blipFill>
        </p:spPr>
      </p:sp>
      <p:sp>
        <p:nvSpPr>
          <p:cNvPr name="Freeform 5" id="5"/>
          <p:cNvSpPr/>
          <p:nvPr/>
        </p:nvSpPr>
        <p:spPr>
          <a:xfrm flipH="false" flipV="false" rot="0">
            <a:off x="2567364" y="2708724"/>
            <a:ext cx="2388298" cy="4246816"/>
          </a:xfrm>
          <a:custGeom>
            <a:avLst/>
            <a:gdLst/>
            <a:ahLst/>
            <a:cxnLst/>
            <a:rect r="r" b="b" t="t" l="l"/>
            <a:pathLst>
              <a:path h="4246816" w="2388298">
                <a:moveTo>
                  <a:pt x="0" y="0"/>
                </a:moveTo>
                <a:lnTo>
                  <a:pt x="2388298" y="0"/>
                </a:lnTo>
                <a:lnTo>
                  <a:pt x="2388298" y="4246817"/>
                </a:lnTo>
                <a:lnTo>
                  <a:pt x="0" y="4246817"/>
                </a:lnTo>
                <a:lnTo>
                  <a:pt x="0" y="0"/>
                </a:lnTo>
                <a:close/>
              </a:path>
            </a:pathLst>
          </a:custGeom>
          <a:blipFill>
            <a:blip r:embed="rId6"/>
            <a:stretch>
              <a:fillRect l="0" t="0" r="0" b="0"/>
            </a:stretch>
          </a:blipFill>
        </p:spPr>
      </p:sp>
      <p:sp>
        <p:nvSpPr>
          <p:cNvPr name="Freeform 6" id="6"/>
          <p:cNvSpPr/>
          <p:nvPr/>
        </p:nvSpPr>
        <p:spPr>
          <a:xfrm flipH="false" flipV="false" rot="0">
            <a:off x="6073145" y="2721869"/>
            <a:ext cx="2512128" cy="4252531"/>
          </a:xfrm>
          <a:custGeom>
            <a:avLst/>
            <a:gdLst/>
            <a:ahLst/>
            <a:cxnLst/>
            <a:rect r="r" b="b" t="t" l="l"/>
            <a:pathLst>
              <a:path h="4252531" w="2512128">
                <a:moveTo>
                  <a:pt x="0" y="0"/>
                </a:moveTo>
                <a:lnTo>
                  <a:pt x="2512128" y="0"/>
                </a:lnTo>
                <a:lnTo>
                  <a:pt x="2512128" y="4252531"/>
                </a:lnTo>
                <a:lnTo>
                  <a:pt x="0" y="4252531"/>
                </a:lnTo>
                <a:lnTo>
                  <a:pt x="0" y="0"/>
                </a:lnTo>
                <a:close/>
              </a:path>
            </a:pathLst>
          </a:custGeom>
          <a:blipFill>
            <a:blip r:embed="rId7"/>
            <a:stretch>
              <a:fillRect l="0" t="0" r="0" b="0"/>
            </a:stretch>
          </a:blipFill>
        </p:spPr>
      </p:sp>
      <p:sp>
        <p:nvSpPr>
          <p:cNvPr name="Freeform 7" id="7"/>
          <p:cNvSpPr/>
          <p:nvPr/>
        </p:nvSpPr>
        <p:spPr>
          <a:xfrm flipH="false" flipV="false" rot="0">
            <a:off x="13423206" y="2674234"/>
            <a:ext cx="2388299" cy="4246816"/>
          </a:xfrm>
          <a:custGeom>
            <a:avLst/>
            <a:gdLst/>
            <a:ahLst/>
            <a:cxnLst/>
            <a:rect r="r" b="b" t="t" l="l"/>
            <a:pathLst>
              <a:path h="4246816" w="2388299">
                <a:moveTo>
                  <a:pt x="0" y="0"/>
                </a:moveTo>
                <a:lnTo>
                  <a:pt x="2388299" y="0"/>
                </a:lnTo>
                <a:lnTo>
                  <a:pt x="2388299" y="4246817"/>
                </a:lnTo>
                <a:lnTo>
                  <a:pt x="0" y="4246817"/>
                </a:lnTo>
                <a:lnTo>
                  <a:pt x="0" y="0"/>
                </a:lnTo>
                <a:close/>
              </a:path>
            </a:pathLst>
          </a:custGeom>
          <a:blipFill>
            <a:blip r:embed="rId8"/>
            <a:stretch>
              <a:fillRect l="0" t="0" r="0" b="0"/>
            </a:stretch>
          </a:blipFill>
        </p:spPr>
      </p:sp>
      <p:sp>
        <p:nvSpPr>
          <p:cNvPr name="TextBox 8" id="8"/>
          <p:cNvSpPr txBox="true"/>
          <p:nvPr/>
        </p:nvSpPr>
        <p:spPr>
          <a:xfrm rot="0">
            <a:off x="7247006" y="771520"/>
            <a:ext cx="3883271" cy="1468874"/>
          </a:xfrm>
          <a:prstGeom prst="rect">
            <a:avLst/>
          </a:prstGeom>
        </p:spPr>
        <p:txBody>
          <a:bodyPr anchor="t" rtlCol="false" tIns="0" lIns="0" bIns="0" rIns="0">
            <a:spAutoFit/>
          </a:bodyPr>
          <a:lstStyle/>
          <a:p>
            <a:pPr algn="ctr">
              <a:lnSpc>
                <a:spcPts val="5040"/>
              </a:lnSpc>
            </a:pPr>
            <a:r>
              <a:rPr lang="en-US" b="true" sz="3600">
                <a:solidFill>
                  <a:srgbClr val="000000"/>
                </a:solidFill>
                <a:latin typeface="Calibri (MS) Bold"/>
                <a:ea typeface="Calibri (MS) Bold"/>
                <a:cs typeface="Calibri (MS) Bold"/>
                <a:sym typeface="Calibri (MS) Bold"/>
              </a:rPr>
              <a:t>Birinci Rekât 1. Namaza başlama:</a:t>
            </a:r>
          </a:p>
        </p:txBody>
      </p:sp>
      <p:sp>
        <p:nvSpPr>
          <p:cNvPr name="TextBox 9" id="9"/>
          <p:cNvSpPr txBox="true"/>
          <p:nvPr/>
        </p:nvSpPr>
        <p:spPr>
          <a:xfrm rot="0">
            <a:off x="17489229" y="9495220"/>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19</a:t>
            </a:r>
          </a:p>
        </p:txBody>
      </p:sp>
      <p:sp>
        <p:nvSpPr>
          <p:cNvPr name="TextBox 10" id="10"/>
          <p:cNvSpPr txBox="true"/>
          <p:nvPr/>
        </p:nvSpPr>
        <p:spPr>
          <a:xfrm rot="0">
            <a:off x="3913246" y="7040504"/>
            <a:ext cx="1081449" cy="339619"/>
          </a:xfrm>
          <a:prstGeom prst="rect">
            <a:avLst/>
          </a:prstGeom>
        </p:spPr>
        <p:txBody>
          <a:bodyPr anchor="t" rtlCol="false" tIns="0" lIns="0" bIns="0" rIns="0">
            <a:spAutoFit/>
          </a:bodyPr>
          <a:lstStyle/>
          <a:p>
            <a:pPr algn="l">
              <a:lnSpc>
                <a:spcPts val="2525"/>
              </a:lnSpc>
            </a:pPr>
            <a:r>
              <a:rPr lang="en-US" sz="1803">
                <a:solidFill>
                  <a:srgbClr val="000000"/>
                </a:solidFill>
                <a:latin typeface="Calibri (MS)"/>
                <a:ea typeface="Calibri (MS)"/>
                <a:cs typeface="Calibri (MS)"/>
                <a:sym typeface="Calibri (MS)"/>
              </a:rPr>
              <a:t>Görsel 2.20</a:t>
            </a:r>
          </a:p>
        </p:txBody>
      </p:sp>
      <p:sp>
        <p:nvSpPr>
          <p:cNvPr name="TextBox 11" id="11"/>
          <p:cNvSpPr txBox="true"/>
          <p:nvPr/>
        </p:nvSpPr>
        <p:spPr>
          <a:xfrm rot="0">
            <a:off x="7534656" y="7040504"/>
            <a:ext cx="1081578" cy="339619"/>
          </a:xfrm>
          <a:prstGeom prst="rect">
            <a:avLst/>
          </a:prstGeom>
        </p:spPr>
        <p:txBody>
          <a:bodyPr anchor="t" rtlCol="false" tIns="0" lIns="0" bIns="0" rIns="0">
            <a:spAutoFit/>
          </a:bodyPr>
          <a:lstStyle/>
          <a:p>
            <a:pPr algn="l">
              <a:lnSpc>
                <a:spcPts val="2525"/>
              </a:lnSpc>
            </a:pPr>
            <a:r>
              <a:rPr lang="en-US" sz="1803">
                <a:solidFill>
                  <a:srgbClr val="000000"/>
                </a:solidFill>
                <a:latin typeface="Calibri (MS)"/>
                <a:ea typeface="Calibri (MS)"/>
                <a:cs typeface="Calibri (MS)"/>
                <a:sym typeface="Calibri (MS)"/>
              </a:rPr>
              <a:t>Görsel 2.21</a:t>
            </a:r>
          </a:p>
        </p:txBody>
      </p:sp>
      <p:sp>
        <p:nvSpPr>
          <p:cNvPr name="TextBox 12" id="12"/>
          <p:cNvSpPr txBox="true"/>
          <p:nvPr/>
        </p:nvSpPr>
        <p:spPr>
          <a:xfrm rot="0">
            <a:off x="11256264" y="7043547"/>
            <a:ext cx="1079035"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 2.22</a:t>
            </a:r>
          </a:p>
        </p:txBody>
      </p:sp>
      <p:sp>
        <p:nvSpPr>
          <p:cNvPr name="TextBox 13" id="13"/>
          <p:cNvSpPr txBox="true"/>
          <p:nvPr/>
        </p:nvSpPr>
        <p:spPr>
          <a:xfrm rot="0">
            <a:off x="14791749" y="7051734"/>
            <a:ext cx="1080978"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2.23</a:t>
            </a:r>
          </a:p>
        </p:txBody>
      </p:sp>
      <p:sp>
        <p:nvSpPr>
          <p:cNvPr name="TextBox 14" id="14"/>
          <p:cNvSpPr txBox="true"/>
          <p:nvPr/>
        </p:nvSpPr>
        <p:spPr>
          <a:xfrm rot="0">
            <a:off x="1753362" y="7733671"/>
            <a:ext cx="14419388" cy="1420559"/>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Kıbleye dönülür ve “Niyet ettim Allah rızası için sabah namazının farzını kılmaya.” denilerek niyet edilir. Erkekler ellerini kulak hizasına, kadınlar ise omuz hizasına kadar kaldırır ve “Allahüekber” (Allah en büyüktür.) diyerek namaza başlar.</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1780715" y="823917"/>
            <a:ext cx="3448431" cy="6131809"/>
          </a:xfrm>
          <a:custGeom>
            <a:avLst/>
            <a:gdLst/>
            <a:ahLst/>
            <a:cxnLst/>
            <a:rect r="r" b="b" t="t" l="l"/>
            <a:pathLst>
              <a:path h="6131809" w="3448431">
                <a:moveTo>
                  <a:pt x="0" y="0"/>
                </a:moveTo>
                <a:lnTo>
                  <a:pt x="3448431" y="0"/>
                </a:lnTo>
                <a:lnTo>
                  <a:pt x="3448431" y="6131809"/>
                </a:lnTo>
                <a:lnTo>
                  <a:pt x="0" y="6131809"/>
                </a:lnTo>
                <a:lnTo>
                  <a:pt x="0" y="0"/>
                </a:lnTo>
                <a:close/>
              </a:path>
            </a:pathLst>
          </a:custGeom>
          <a:blipFill>
            <a:blip r:embed="rId5"/>
            <a:stretch>
              <a:fillRect l="0" t="0" r="0" b="0"/>
            </a:stretch>
          </a:blipFill>
        </p:spPr>
      </p:sp>
      <p:sp>
        <p:nvSpPr>
          <p:cNvPr name="Freeform 5" id="5"/>
          <p:cNvSpPr/>
          <p:nvPr/>
        </p:nvSpPr>
        <p:spPr>
          <a:xfrm flipH="false" flipV="false" rot="0">
            <a:off x="2885318" y="823917"/>
            <a:ext cx="3593020" cy="6131809"/>
          </a:xfrm>
          <a:custGeom>
            <a:avLst/>
            <a:gdLst/>
            <a:ahLst/>
            <a:cxnLst/>
            <a:rect r="r" b="b" t="t" l="l"/>
            <a:pathLst>
              <a:path h="6131809" w="3593020">
                <a:moveTo>
                  <a:pt x="0" y="0"/>
                </a:moveTo>
                <a:lnTo>
                  <a:pt x="3593020" y="0"/>
                </a:lnTo>
                <a:lnTo>
                  <a:pt x="3593020" y="6131809"/>
                </a:lnTo>
                <a:lnTo>
                  <a:pt x="0" y="6131809"/>
                </a:lnTo>
                <a:lnTo>
                  <a:pt x="0" y="0"/>
                </a:lnTo>
                <a:close/>
              </a:path>
            </a:pathLst>
          </a:custGeom>
          <a:blipFill>
            <a:blip r:embed="rId6"/>
            <a:stretch>
              <a:fillRect l="0" t="0" r="0" b="0"/>
            </a:stretch>
          </a:blipFill>
        </p:spPr>
      </p:sp>
      <p:sp>
        <p:nvSpPr>
          <p:cNvPr name="TextBox 6" id="6"/>
          <p:cNvSpPr txBox="true"/>
          <p:nvPr/>
        </p:nvSpPr>
        <p:spPr>
          <a:xfrm rot="0">
            <a:off x="7380165" y="771520"/>
            <a:ext cx="3615680" cy="1468874"/>
          </a:xfrm>
          <a:prstGeom prst="rect">
            <a:avLst/>
          </a:prstGeom>
        </p:spPr>
        <p:txBody>
          <a:bodyPr anchor="t" rtlCol="false" tIns="0" lIns="0" bIns="0" rIns="0">
            <a:spAutoFit/>
          </a:bodyPr>
          <a:lstStyle/>
          <a:p>
            <a:pPr algn="ctr">
              <a:lnSpc>
                <a:spcPts val="5040"/>
              </a:lnSpc>
            </a:pPr>
            <a:r>
              <a:rPr lang="en-US" b="true" sz="3600">
                <a:solidFill>
                  <a:srgbClr val="000000"/>
                </a:solidFill>
                <a:latin typeface="Calibri (MS) Bold"/>
                <a:ea typeface="Calibri (MS) Bold"/>
                <a:cs typeface="Calibri (MS) Bold"/>
                <a:sym typeface="Calibri (MS) Bold"/>
              </a:rPr>
              <a:t>Birinci Rekât 2. Kıyam ve Kıraat:</a:t>
            </a:r>
          </a:p>
        </p:txBody>
      </p:sp>
      <p:sp>
        <p:nvSpPr>
          <p:cNvPr name="TextBox 7" id="7"/>
          <p:cNvSpPr txBox="true"/>
          <p:nvPr/>
        </p:nvSpPr>
        <p:spPr>
          <a:xfrm rot="0">
            <a:off x="17572868" y="9414753"/>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20</a:t>
            </a:r>
          </a:p>
        </p:txBody>
      </p:sp>
      <p:sp>
        <p:nvSpPr>
          <p:cNvPr name="TextBox 8" id="8"/>
          <p:cNvSpPr txBox="true"/>
          <p:nvPr/>
        </p:nvSpPr>
        <p:spPr>
          <a:xfrm rot="0">
            <a:off x="5423349" y="7030788"/>
            <a:ext cx="1081221"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2.24</a:t>
            </a:r>
          </a:p>
        </p:txBody>
      </p:sp>
      <p:sp>
        <p:nvSpPr>
          <p:cNvPr name="TextBox 9" id="9"/>
          <p:cNvSpPr txBox="true"/>
          <p:nvPr/>
        </p:nvSpPr>
        <p:spPr>
          <a:xfrm rot="0">
            <a:off x="14185587" y="7092882"/>
            <a:ext cx="1080978"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2.25</a:t>
            </a:r>
          </a:p>
        </p:txBody>
      </p:sp>
      <p:sp>
        <p:nvSpPr>
          <p:cNvPr name="TextBox 10" id="10"/>
          <p:cNvSpPr txBox="true"/>
          <p:nvPr/>
        </p:nvSpPr>
        <p:spPr>
          <a:xfrm rot="0">
            <a:off x="1753362" y="7474801"/>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1" id="11"/>
          <p:cNvSpPr txBox="true"/>
          <p:nvPr/>
        </p:nvSpPr>
        <p:spPr>
          <a:xfrm rot="0">
            <a:off x="2268098" y="7527546"/>
            <a:ext cx="14597667" cy="1877687"/>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Erkekler sağ eli, sol bileği kavrayacak şekilde göbek altında; kadınlar ise sağ eli sol elin üzerine koyarak göğüs üstünde bağlar. Bu şekilde ayakta durmaya “kıyam” denir. Kıyamda </a:t>
            </a:r>
          </a:p>
          <a:p>
            <a:pPr algn="l">
              <a:lnSpc>
                <a:spcPts val="4213"/>
              </a:lnSpc>
            </a:pPr>
            <a:r>
              <a:rPr lang="en-US" sz="3009">
                <a:solidFill>
                  <a:srgbClr val="000000"/>
                </a:solidFill>
                <a:latin typeface="Calibri (MS)"/>
                <a:ea typeface="Calibri (MS)"/>
                <a:cs typeface="Calibri (MS)"/>
                <a:sym typeface="Calibri (MS)"/>
              </a:rPr>
              <a:t>sıraylaSübhanekeduası,euzübesmele,Fatihasuresivekısabirsureveyabirkaçayetokunur. </a:t>
            </a:r>
          </a:p>
          <a:p>
            <a:pPr algn="l">
              <a:lnSpc>
                <a:spcPts val="7515"/>
              </a:lnSpc>
            </a:pPr>
            <a:r>
              <a:rPr lang="en-US" sz="3006">
                <a:solidFill>
                  <a:srgbClr val="000000"/>
                </a:solidFill>
                <a:latin typeface="Calibri (MS)"/>
                <a:ea typeface="Calibri (MS)"/>
                <a:cs typeface="Calibri (MS)"/>
                <a:sym typeface="Calibri (MS)"/>
              </a:rPr>
              <a:t>Buna da “kıraat” denir.</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1780715" y="823917"/>
            <a:ext cx="3448431" cy="6131809"/>
          </a:xfrm>
          <a:custGeom>
            <a:avLst/>
            <a:gdLst/>
            <a:ahLst/>
            <a:cxnLst/>
            <a:rect r="r" b="b" t="t" l="l"/>
            <a:pathLst>
              <a:path h="6131809" w="3448431">
                <a:moveTo>
                  <a:pt x="0" y="0"/>
                </a:moveTo>
                <a:lnTo>
                  <a:pt x="3448431" y="0"/>
                </a:lnTo>
                <a:lnTo>
                  <a:pt x="3448431" y="6131809"/>
                </a:lnTo>
                <a:lnTo>
                  <a:pt x="0" y="6131809"/>
                </a:lnTo>
                <a:lnTo>
                  <a:pt x="0" y="0"/>
                </a:lnTo>
                <a:close/>
              </a:path>
            </a:pathLst>
          </a:custGeom>
          <a:blipFill>
            <a:blip r:embed="rId5"/>
            <a:stretch>
              <a:fillRect l="0" t="0" r="0" b="0"/>
            </a:stretch>
          </a:blipFill>
        </p:spPr>
      </p:sp>
      <p:sp>
        <p:nvSpPr>
          <p:cNvPr name="Freeform 5" id="5"/>
          <p:cNvSpPr/>
          <p:nvPr/>
        </p:nvSpPr>
        <p:spPr>
          <a:xfrm flipH="false" flipV="false" rot="0">
            <a:off x="2885318" y="945647"/>
            <a:ext cx="3593020" cy="5888350"/>
          </a:xfrm>
          <a:custGeom>
            <a:avLst/>
            <a:gdLst/>
            <a:ahLst/>
            <a:cxnLst/>
            <a:rect r="r" b="b" t="t" l="l"/>
            <a:pathLst>
              <a:path h="5888350" w="3593020">
                <a:moveTo>
                  <a:pt x="0" y="0"/>
                </a:moveTo>
                <a:lnTo>
                  <a:pt x="3593020" y="0"/>
                </a:lnTo>
                <a:lnTo>
                  <a:pt x="3593020" y="5888350"/>
                </a:lnTo>
                <a:lnTo>
                  <a:pt x="0" y="5888350"/>
                </a:lnTo>
                <a:lnTo>
                  <a:pt x="0" y="0"/>
                </a:lnTo>
                <a:close/>
              </a:path>
            </a:pathLst>
          </a:custGeom>
          <a:blipFill>
            <a:blip r:embed="rId6"/>
            <a:stretch>
              <a:fillRect l="0" t="0" r="0" b="0"/>
            </a:stretch>
          </a:blipFill>
        </p:spPr>
      </p:sp>
      <p:sp>
        <p:nvSpPr>
          <p:cNvPr name="TextBox 6" id="6"/>
          <p:cNvSpPr txBox="true"/>
          <p:nvPr/>
        </p:nvSpPr>
        <p:spPr>
          <a:xfrm rot="0">
            <a:off x="7958523" y="771520"/>
            <a:ext cx="2433847" cy="1468874"/>
          </a:xfrm>
          <a:prstGeom prst="rect">
            <a:avLst/>
          </a:prstGeom>
        </p:spPr>
        <p:txBody>
          <a:bodyPr anchor="t" rtlCol="false" tIns="0" lIns="0" bIns="0" rIns="0">
            <a:spAutoFit/>
          </a:bodyPr>
          <a:lstStyle/>
          <a:p>
            <a:pPr algn="ctr">
              <a:lnSpc>
                <a:spcPts val="5040"/>
              </a:lnSpc>
            </a:pPr>
            <a:r>
              <a:rPr lang="en-US" b="true" sz="3600">
                <a:solidFill>
                  <a:srgbClr val="000000"/>
                </a:solidFill>
                <a:latin typeface="Calibri (MS) Bold"/>
                <a:ea typeface="Calibri (MS) Bold"/>
                <a:cs typeface="Calibri (MS) Bold"/>
                <a:sym typeface="Calibri (MS) Bold"/>
              </a:rPr>
              <a:t>Birinci Rekât 3. Rükû:</a:t>
            </a:r>
          </a:p>
        </p:txBody>
      </p:sp>
      <p:sp>
        <p:nvSpPr>
          <p:cNvPr name="TextBox 7" id="7"/>
          <p:cNvSpPr txBox="true"/>
          <p:nvPr/>
        </p:nvSpPr>
        <p:spPr>
          <a:xfrm rot="0">
            <a:off x="17572868" y="9420239"/>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21</a:t>
            </a:r>
          </a:p>
        </p:txBody>
      </p:sp>
      <p:sp>
        <p:nvSpPr>
          <p:cNvPr name="TextBox 8" id="8"/>
          <p:cNvSpPr txBox="true"/>
          <p:nvPr/>
        </p:nvSpPr>
        <p:spPr>
          <a:xfrm rot="0">
            <a:off x="5423349" y="7030788"/>
            <a:ext cx="1081221"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2.26</a:t>
            </a:r>
          </a:p>
        </p:txBody>
      </p:sp>
      <p:sp>
        <p:nvSpPr>
          <p:cNvPr name="TextBox 9" id="9"/>
          <p:cNvSpPr txBox="true"/>
          <p:nvPr/>
        </p:nvSpPr>
        <p:spPr>
          <a:xfrm rot="0">
            <a:off x="14185587" y="7092882"/>
            <a:ext cx="1080978"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2.27</a:t>
            </a:r>
          </a:p>
        </p:txBody>
      </p:sp>
      <p:sp>
        <p:nvSpPr>
          <p:cNvPr name="TextBox 10" id="10"/>
          <p:cNvSpPr txBox="true"/>
          <p:nvPr/>
        </p:nvSpPr>
        <p:spPr>
          <a:xfrm rot="0">
            <a:off x="2112264" y="7180459"/>
            <a:ext cx="14859271" cy="2220659"/>
          </a:xfrm>
          <a:prstGeom prst="rect">
            <a:avLst/>
          </a:prstGeom>
        </p:spPr>
        <p:txBody>
          <a:bodyPr anchor="t" rtlCol="false" tIns="0" lIns="0" bIns="0" rIns="0">
            <a:spAutoFit/>
          </a:bodyPr>
          <a:lstStyle/>
          <a:p>
            <a:pPr algn="l">
              <a:lnSpc>
                <a:spcPts val="7202"/>
              </a:lnSpc>
            </a:pPr>
            <a:r>
              <a:rPr lang="en-US" sz="3006">
                <a:solidFill>
                  <a:srgbClr val="000000"/>
                </a:solidFill>
                <a:latin typeface="Calibri (MS)"/>
                <a:ea typeface="Calibri (MS)"/>
                <a:cs typeface="Calibri (MS)"/>
                <a:sym typeface="Calibri (MS)"/>
              </a:rPr>
              <a:t>Kıyam bittikten sonra “Allahüekber” denilerek rükûya gidilir. Rükûda üç kez, “Sübhane </a:t>
            </a:r>
          </a:p>
          <a:p>
            <a:pPr algn="l">
              <a:lnSpc>
                <a:spcPts val="4213"/>
              </a:lnSpc>
            </a:pPr>
            <a:r>
              <a:rPr lang="en-US" sz="3009">
                <a:solidFill>
                  <a:srgbClr val="000000"/>
                </a:solidFill>
                <a:latin typeface="Calibri (MS)"/>
                <a:ea typeface="Calibri (MS)"/>
                <a:cs typeface="Calibri (MS)"/>
                <a:sym typeface="Calibri (MS)"/>
              </a:rPr>
              <a:t>Rabbiye’l-azîm”(BüyükRabbimhertürlünoksanlıktanmünezzehtir.)denir.“Semiallahülimen </a:t>
            </a:r>
          </a:p>
          <a:p>
            <a:pPr algn="l">
              <a:lnSpc>
                <a:spcPts val="7202"/>
              </a:lnSpc>
            </a:pPr>
            <a:r>
              <a:rPr lang="en-US" sz="3006">
                <a:solidFill>
                  <a:srgbClr val="000000"/>
                </a:solidFill>
                <a:latin typeface="Calibri (MS)"/>
                <a:ea typeface="Calibri (MS)"/>
                <a:cs typeface="Calibri (MS)"/>
                <a:sym typeface="Calibri (MS)"/>
              </a:rPr>
              <a:t>hamideh” (Allah kendisine hamdedeni işitir.) denilerek rükûdan kalkılır ve ayakta, “Rabbenâ </a:t>
            </a:r>
          </a:p>
          <a:p>
            <a:pPr algn="l">
              <a:lnSpc>
                <a:spcPts val="1503"/>
              </a:lnSpc>
            </a:pPr>
            <a:r>
              <a:rPr lang="en-US" sz="3006">
                <a:solidFill>
                  <a:srgbClr val="000000"/>
                </a:solidFill>
                <a:latin typeface="Calibri (MS)"/>
                <a:ea typeface="Calibri (MS)"/>
                <a:cs typeface="Calibri (MS)"/>
                <a:sym typeface="Calibri (MS)"/>
              </a:rPr>
              <a:t>lekelhamd” (Rabbimiz hamt senin içindir.) denir.</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1780715" y="823917"/>
            <a:ext cx="3448431" cy="6131809"/>
          </a:xfrm>
          <a:custGeom>
            <a:avLst/>
            <a:gdLst/>
            <a:ahLst/>
            <a:cxnLst/>
            <a:rect r="r" b="b" t="t" l="l"/>
            <a:pathLst>
              <a:path h="6131809" w="3448431">
                <a:moveTo>
                  <a:pt x="0" y="0"/>
                </a:moveTo>
                <a:lnTo>
                  <a:pt x="3448431" y="0"/>
                </a:lnTo>
                <a:lnTo>
                  <a:pt x="3448431" y="6131809"/>
                </a:lnTo>
                <a:lnTo>
                  <a:pt x="0" y="6131809"/>
                </a:lnTo>
                <a:lnTo>
                  <a:pt x="0" y="0"/>
                </a:lnTo>
                <a:close/>
              </a:path>
            </a:pathLst>
          </a:custGeom>
          <a:blipFill>
            <a:blip r:embed="rId5"/>
            <a:stretch>
              <a:fillRect l="0" t="0" r="0" b="0"/>
            </a:stretch>
          </a:blipFill>
        </p:spPr>
      </p:sp>
      <p:sp>
        <p:nvSpPr>
          <p:cNvPr name="Freeform 5" id="5"/>
          <p:cNvSpPr/>
          <p:nvPr/>
        </p:nvSpPr>
        <p:spPr>
          <a:xfrm flipH="false" flipV="false" rot="0">
            <a:off x="2871973" y="819917"/>
            <a:ext cx="3635312" cy="6131809"/>
          </a:xfrm>
          <a:custGeom>
            <a:avLst/>
            <a:gdLst/>
            <a:ahLst/>
            <a:cxnLst/>
            <a:rect r="r" b="b" t="t" l="l"/>
            <a:pathLst>
              <a:path h="6131809" w="3635312">
                <a:moveTo>
                  <a:pt x="0" y="0"/>
                </a:moveTo>
                <a:lnTo>
                  <a:pt x="3635312" y="0"/>
                </a:lnTo>
                <a:lnTo>
                  <a:pt x="3635312" y="6131809"/>
                </a:lnTo>
                <a:lnTo>
                  <a:pt x="0" y="6131809"/>
                </a:lnTo>
                <a:lnTo>
                  <a:pt x="0" y="0"/>
                </a:lnTo>
                <a:close/>
              </a:path>
            </a:pathLst>
          </a:custGeom>
          <a:blipFill>
            <a:blip r:embed="rId6"/>
            <a:stretch>
              <a:fillRect l="0" t="0" r="0" b="0"/>
            </a:stretch>
          </a:blipFill>
        </p:spPr>
      </p:sp>
      <p:sp>
        <p:nvSpPr>
          <p:cNvPr name="TextBox 6" id="6"/>
          <p:cNvSpPr txBox="true"/>
          <p:nvPr/>
        </p:nvSpPr>
        <p:spPr>
          <a:xfrm rot="0">
            <a:off x="7958523" y="771520"/>
            <a:ext cx="2433847" cy="1468874"/>
          </a:xfrm>
          <a:prstGeom prst="rect">
            <a:avLst/>
          </a:prstGeom>
        </p:spPr>
        <p:txBody>
          <a:bodyPr anchor="t" rtlCol="false" tIns="0" lIns="0" bIns="0" rIns="0">
            <a:spAutoFit/>
          </a:bodyPr>
          <a:lstStyle/>
          <a:p>
            <a:pPr algn="ctr">
              <a:lnSpc>
                <a:spcPts val="5040"/>
              </a:lnSpc>
            </a:pPr>
            <a:r>
              <a:rPr lang="en-US" b="true" sz="3600">
                <a:solidFill>
                  <a:srgbClr val="000000"/>
                </a:solidFill>
                <a:latin typeface="Calibri (MS) Bold"/>
                <a:ea typeface="Calibri (MS) Bold"/>
                <a:cs typeface="Calibri (MS) Bold"/>
                <a:sym typeface="Calibri (MS) Bold"/>
              </a:rPr>
              <a:t>Birinci Rekât 4. Secde:</a:t>
            </a:r>
          </a:p>
        </p:txBody>
      </p:sp>
      <p:sp>
        <p:nvSpPr>
          <p:cNvPr name="TextBox 7" id="7"/>
          <p:cNvSpPr txBox="true"/>
          <p:nvPr/>
        </p:nvSpPr>
        <p:spPr>
          <a:xfrm rot="0">
            <a:off x="17437994" y="9507136"/>
            <a:ext cx="248345" cy="314149"/>
          </a:xfrm>
          <a:prstGeom prst="rect">
            <a:avLst/>
          </a:prstGeom>
        </p:spPr>
        <p:txBody>
          <a:bodyPr anchor="t" rtlCol="false" tIns="0" lIns="0" bIns="0" rIns="0">
            <a:spAutoFit/>
          </a:bodyPr>
          <a:lstStyle/>
          <a:p>
            <a:pPr algn="l">
              <a:lnSpc>
                <a:spcPts val="2525"/>
              </a:lnSpc>
            </a:pPr>
            <a:r>
              <a:rPr lang="en-US" sz="1803">
                <a:solidFill>
                  <a:srgbClr val="767676"/>
                </a:solidFill>
                <a:latin typeface="Aptos"/>
                <a:ea typeface="Aptos"/>
                <a:cs typeface="Aptos"/>
                <a:sym typeface="Aptos"/>
              </a:rPr>
              <a:t>22</a:t>
            </a:r>
          </a:p>
        </p:txBody>
      </p:sp>
      <p:sp>
        <p:nvSpPr>
          <p:cNvPr name="TextBox 8" id="8"/>
          <p:cNvSpPr txBox="true"/>
          <p:nvPr/>
        </p:nvSpPr>
        <p:spPr>
          <a:xfrm rot="0">
            <a:off x="5497830" y="7055934"/>
            <a:ext cx="1081221"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2.28</a:t>
            </a:r>
          </a:p>
        </p:txBody>
      </p:sp>
      <p:sp>
        <p:nvSpPr>
          <p:cNvPr name="TextBox 9" id="9"/>
          <p:cNvSpPr txBox="true"/>
          <p:nvPr/>
        </p:nvSpPr>
        <p:spPr>
          <a:xfrm rot="0">
            <a:off x="14185587" y="7092882"/>
            <a:ext cx="1078649"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 2.29</a:t>
            </a:r>
          </a:p>
        </p:txBody>
      </p:sp>
      <p:sp>
        <p:nvSpPr>
          <p:cNvPr name="TextBox 10" id="10"/>
          <p:cNvSpPr txBox="true"/>
          <p:nvPr/>
        </p:nvSpPr>
        <p:spPr>
          <a:xfrm rot="0">
            <a:off x="1208380" y="7628130"/>
            <a:ext cx="15877656" cy="1877230"/>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“Allahüekber” denilerek secdeye varılır. Secdede üç kez “Sübhâne Rabbiye’l-a’lâ” (Yüce olan Rabbim her türlünoksanlıktan münezzehtir.) denir. “Allahüekber” denilerek oturulur. Tekrar “Allahüekber” denilerek secdeye gidilir. İkinci secdede yine üç defa “Sübhân Rabbiye’l- a‘lâ” denir. “Allahüekber” denilerek ikinci rekât için ayağa kalkılır. Böylece bir rekât tamamlanmış olur.</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800268" y="3471677"/>
            <a:ext cx="2407730" cy="4281292"/>
          </a:xfrm>
          <a:custGeom>
            <a:avLst/>
            <a:gdLst/>
            <a:ahLst/>
            <a:cxnLst/>
            <a:rect r="r" b="b" t="t" l="l"/>
            <a:pathLst>
              <a:path h="4281292" w="2407730">
                <a:moveTo>
                  <a:pt x="0" y="0"/>
                </a:moveTo>
                <a:lnTo>
                  <a:pt x="2407729" y="0"/>
                </a:lnTo>
                <a:lnTo>
                  <a:pt x="2407729" y="4281292"/>
                </a:lnTo>
                <a:lnTo>
                  <a:pt x="0" y="4281292"/>
                </a:lnTo>
                <a:lnTo>
                  <a:pt x="0" y="0"/>
                </a:lnTo>
                <a:close/>
              </a:path>
            </a:pathLst>
          </a:custGeom>
          <a:blipFill>
            <a:blip r:embed="rId5"/>
            <a:stretch>
              <a:fillRect l="0" t="0" r="0" b="0"/>
            </a:stretch>
          </a:blipFill>
        </p:spPr>
      </p:sp>
      <p:sp>
        <p:nvSpPr>
          <p:cNvPr name="Freeform 5" id="5"/>
          <p:cNvSpPr/>
          <p:nvPr/>
        </p:nvSpPr>
        <p:spPr>
          <a:xfrm flipH="false" flipV="false" rot="0">
            <a:off x="2567364" y="3506153"/>
            <a:ext cx="2388298" cy="4246816"/>
          </a:xfrm>
          <a:custGeom>
            <a:avLst/>
            <a:gdLst/>
            <a:ahLst/>
            <a:cxnLst/>
            <a:rect r="r" b="b" t="t" l="l"/>
            <a:pathLst>
              <a:path h="4246816" w="2388298">
                <a:moveTo>
                  <a:pt x="0" y="0"/>
                </a:moveTo>
                <a:lnTo>
                  <a:pt x="2388298" y="0"/>
                </a:lnTo>
                <a:lnTo>
                  <a:pt x="2388298" y="4246816"/>
                </a:lnTo>
                <a:lnTo>
                  <a:pt x="0" y="4246816"/>
                </a:lnTo>
                <a:lnTo>
                  <a:pt x="0" y="0"/>
                </a:lnTo>
                <a:close/>
              </a:path>
            </a:pathLst>
          </a:custGeom>
          <a:blipFill>
            <a:blip r:embed="rId6"/>
            <a:stretch>
              <a:fillRect l="0" t="0" r="0" b="0"/>
            </a:stretch>
          </a:blipFill>
        </p:spPr>
      </p:sp>
      <p:sp>
        <p:nvSpPr>
          <p:cNvPr name="Freeform 6" id="6"/>
          <p:cNvSpPr/>
          <p:nvPr/>
        </p:nvSpPr>
        <p:spPr>
          <a:xfrm flipH="false" flipV="false" rot="0">
            <a:off x="6255253" y="3519297"/>
            <a:ext cx="2147697" cy="4252531"/>
          </a:xfrm>
          <a:custGeom>
            <a:avLst/>
            <a:gdLst/>
            <a:ahLst/>
            <a:cxnLst/>
            <a:rect r="r" b="b" t="t" l="l"/>
            <a:pathLst>
              <a:path h="4252531" w="2147697">
                <a:moveTo>
                  <a:pt x="0" y="0"/>
                </a:moveTo>
                <a:lnTo>
                  <a:pt x="2147697" y="0"/>
                </a:lnTo>
                <a:lnTo>
                  <a:pt x="2147697" y="4252531"/>
                </a:lnTo>
                <a:lnTo>
                  <a:pt x="0" y="4252531"/>
                </a:lnTo>
                <a:lnTo>
                  <a:pt x="0" y="0"/>
                </a:lnTo>
                <a:close/>
              </a:path>
            </a:pathLst>
          </a:custGeom>
          <a:blipFill>
            <a:blip r:embed="rId7"/>
            <a:stretch>
              <a:fillRect l="0" t="0" r="0" b="0"/>
            </a:stretch>
          </a:blipFill>
        </p:spPr>
      </p:sp>
      <p:sp>
        <p:nvSpPr>
          <p:cNvPr name="Freeform 7" id="7"/>
          <p:cNvSpPr/>
          <p:nvPr/>
        </p:nvSpPr>
        <p:spPr>
          <a:xfrm flipH="false" flipV="false" rot="0">
            <a:off x="13423206" y="3471862"/>
            <a:ext cx="2388299" cy="4246631"/>
          </a:xfrm>
          <a:custGeom>
            <a:avLst/>
            <a:gdLst/>
            <a:ahLst/>
            <a:cxnLst/>
            <a:rect r="r" b="b" t="t" l="l"/>
            <a:pathLst>
              <a:path h="4246631" w="2388299">
                <a:moveTo>
                  <a:pt x="0" y="0"/>
                </a:moveTo>
                <a:lnTo>
                  <a:pt x="2388299" y="0"/>
                </a:lnTo>
                <a:lnTo>
                  <a:pt x="2388299" y="4246631"/>
                </a:lnTo>
                <a:lnTo>
                  <a:pt x="0" y="4246631"/>
                </a:lnTo>
                <a:lnTo>
                  <a:pt x="0" y="0"/>
                </a:lnTo>
                <a:close/>
              </a:path>
            </a:pathLst>
          </a:custGeom>
          <a:blipFill>
            <a:blip r:embed="rId8"/>
            <a:stretch>
              <a:fillRect l="0" t="0" r="0" b="0"/>
            </a:stretch>
          </a:blipFill>
        </p:spPr>
      </p:sp>
      <p:sp>
        <p:nvSpPr>
          <p:cNvPr name="TextBox 8" id="8"/>
          <p:cNvSpPr txBox="true"/>
          <p:nvPr/>
        </p:nvSpPr>
        <p:spPr>
          <a:xfrm rot="0">
            <a:off x="8048049" y="479303"/>
            <a:ext cx="2238451" cy="782955"/>
          </a:xfrm>
          <a:prstGeom prst="rect">
            <a:avLst/>
          </a:prstGeom>
        </p:spPr>
        <p:txBody>
          <a:bodyPr anchor="t" rtlCol="false" tIns="0" lIns="0" bIns="0" rIns="0">
            <a:spAutoFit/>
          </a:bodyPr>
          <a:lstStyle/>
          <a:p>
            <a:pPr algn="l">
              <a:lnSpc>
                <a:spcPts val="6317"/>
              </a:lnSpc>
            </a:pPr>
            <a:r>
              <a:rPr lang="en-US" b="true" sz="3600">
                <a:solidFill>
                  <a:srgbClr val="000000"/>
                </a:solidFill>
                <a:latin typeface="Calibri (MS) Bold"/>
                <a:ea typeface="Calibri (MS) Bold"/>
                <a:cs typeface="Calibri (MS) Bold"/>
                <a:sym typeface="Calibri (MS) Bold"/>
              </a:rPr>
              <a:t>İkinci Rekât</a:t>
            </a:r>
          </a:p>
        </p:txBody>
      </p:sp>
      <p:sp>
        <p:nvSpPr>
          <p:cNvPr name="TextBox 9" id="9"/>
          <p:cNvSpPr txBox="true"/>
          <p:nvPr/>
        </p:nvSpPr>
        <p:spPr>
          <a:xfrm rot="0">
            <a:off x="9136685" y="1274769"/>
            <a:ext cx="88111" cy="658630"/>
          </a:xfrm>
          <a:prstGeom prst="rect">
            <a:avLst/>
          </a:prstGeom>
        </p:spPr>
        <p:txBody>
          <a:bodyPr anchor="t" rtlCol="false" tIns="0" lIns="0" bIns="0" rIns="0">
            <a:spAutoFit/>
          </a:bodyPr>
          <a:lstStyle/>
          <a:p>
            <a:pPr algn="l">
              <a:lnSpc>
                <a:spcPts val="5281"/>
              </a:lnSpc>
            </a:pPr>
            <a:r>
              <a:rPr lang="en-US" sz="3009">
                <a:solidFill>
                  <a:srgbClr val="000000"/>
                </a:solidFill>
                <a:latin typeface="Calibri (MS)"/>
                <a:ea typeface="Calibri (MS)"/>
                <a:cs typeface="Calibri (MS)"/>
                <a:sym typeface="Calibri (MS)"/>
              </a:rPr>
              <a:t> </a:t>
            </a:r>
          </a:p>
        </p:txBody>
      </p:sp>
      <p:sp>
        <p:nvSpPr>
          <p:cNvPr name="TextBox 10" id="10"/>
          <p:cNvSpPr txBox="true"/>
          <p:nvPr/>
        </p:nvSpPr>
        <p:spPr>
          <a:xfrm rot="0">
            <a:off x="8623592" y="1742251"/>
            <a:ext cx="87997" cy="648576"/>
          </a:xfrm>
          <a:prstGeom prst="rect">
            <a:avLst/>
          </a:prstGeom>
        </p:spPr>
        <p:txBody>
          <a:bodyPr anchor="t" rtlCol="false" tIns="0" lIns="0" bIns="0" rIns="0">
            <a:spAutoFit/>
          </a:bodyPr>
          <a:lstStyle/>
          <a:p>
            <a:pPr algn="l">
              <a:lnSpc>
                <a:spcPts val="5101"/>
              </a:lnSpc>
            </a:pPr>
            <a:r>
              <a:rPr lang="en-US" sz="3006">
                <a:solidFill>
                  <a:srgbClr val="000000"/>
                </a:solidFill>
                <a:latin typeface="Calibri (MS)"/>
                <a:ea typeface="Calibri (MS)"/>
                <a:cs typeface="Calibri (MS)"/>
                <a:sym typeface="Calibri (MS)"/>
              </a:rPr>
              <a:t> </a:t>
            </a:r>
          </a:p>
        </p:txBody>
      </p:sp>
      <p:sp>
        <p:nvSpPr>
          <p:cNvPr name="TextBox 11" id="11"/>
          <p:cNvSpPr txBox="true"/>
          <p:nvPr/>
        </p:nvSpPr>
        <p:spPr>
          <a:xfrm rot="0">
            <a:off x="7830879" y="2399533"/>
            <a:ext cx="2682064" cy="763905"/>
          </a:xfrm>
          <a:prstGeom prst="rect">
            <a:avLst/>
          </a:prstGeom>
        </p:spPr>
        <p:txBody>
          <a:bodyPr anchor="t" rtlCol="false" tIns="0" lIns="0" bIns="0" rIns="0">
            <a:spAutoFit/>
          </a:bodyPr>
          <a:lstStyle/>
          <a:p>
            <a:pPr algn="l">
              <a:lnSpc>
                <a:spcPts val="6109"/>
              </a:lnSpc>
            </a:pPr>
            <a:r>
              <a:rPr lang="en-US" b="true" sz="3600">
                <a:solidFill>
                  <a:srgbClr val="000000"/>
                </a:solidFill>
                <a:latin typeface="Calibri (MS) Bold"/>
                <a:ea typeface="Calibri (MS) Bold"/>
                <a:cs typeface="Calibri (MS) Bold"/>
                <a:sym typeface="Calibri (MS) Bold"/>
              </a:rPr>
              <a:t>5. Son oturuş:</a:t>
            </a:r>
          </a:p>
        </p:txBody>
      </p:sp>
      <p:sp>
        <p:nvSpPr>
          <p:cNvPr name="TextBox 12" id="12"/>
          <p:cNvSpPr txBox="true"/>
          <p:nvPr/>
        </p:nvSpPr>
        <p:spPr>
          <a:xfrm rot="0">
            <a:off x="17489229" y="9487905"/>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23</a:t>
            </a:r>
          </a:p>
        </p:txBody>
      </p:sp>
      <p:sp>
        <p:nvSpPr>
          <p:cNvPr name="TextBox 13" id="13"/>
          <p:cNvSpPr txBox="true"/>
          <p:nvPr/>
        </p:nvSpPr>
        <p:spPr>
          <a:xfrm rot="0">
            <a:off x="3870584" y="7838689"/>
            <a:ext cx="1078892"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 2.30</a:t>
            </a:r>
          </a:p>
        </p:txBody>
      </p:sp>
      <p:sp>
        <p:nvSpPr>
          <p:cNvPr name="TextBox 14" id="14"/>
          <p:cNvSpPr txBox="true"/>
          <p:nvPr/>
        </p:nvSpPr>
        <p:spPr>
          <a:xfrm rot="0">
            <a:off x="7332531" y="7838689"/>
            <a:ext cx="1080992"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2.31</a:t>
            </a:r>
          </a:p>
        </p:txBody>
      </p:sp>
      <p:sp>
        <p:nvSpPr>
          <p:cNvPr name="TextBox 15" id="15"/>
          <p:cNvSpPr txBox="true"/>
          <p:nvPr/>
        </p:nvSpPr>
        <p:spPr>
          <a:xfrm rot="0">
            <a:off x="11118147" y="7841361"/>
            <a:ext cx="1080978"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2.32</a:t>
            </a:r>
          </a:p>
        </p:txBody>
      </p:sp>
      <p:sp>
        <p:nvSpPr>
          <p:cNvPr name="TextBox 16" id="16"/>
          <p:cNvSpPr txBox="true"/>
          <p:nvPr/>
        </p:nvSpPr>
        <p:spPr>
          <a:xfrm rot="0">
            <a:off x="14727741" y="7816787"/>
            <a:ext cx="1079249" cy="339619"/>
          </a:xfrm>
          <a:prstGeom prst="rect">
            <a:avLst/>
          </a:prstGeom>
        </p:spPr>
        <p:txBody>
          <a:bodyPr anchor="t" rtlCol="false" tIns="0" lIns="0" bIns="0" rIns="0">
            <a:spAutoFit/>
          </a:bodyPr>
          <a:lstStyle/>
          <a:p>
            <a:pPr algn="l">
              <a:lnSpc>
                <a:spcPts val="2525"/>
              </a:lnSpc>
            </a:pPr>
            <a:r>
              <a:rPr lang="en-US" sz="1803">
                <a:solidFill>
                  <a:srgbClr val="000000"/>
                </a:solidFill>
                <a:latin typeface="Calibri (MS)"/>
                <a:ea typeface="Calibri (MS)"/>
                <a:cs typeface="Calibri (MS)"/>
                <a:sym typeface="Calibri (MS)"/>
              </a:rPr>
              <a:t>Görsel 2.33</a:t>
            </a:r>
          </a:p>
        </p:txBody>
      </p:sp>
      <p:sp>
        <p:nvSpPr>
          <p:cNvPr name="TextBox 17" id="17"/>
          <p:cNvSpPr txBox="true"/>
          <p:nvPr/>
        </p:nvSpPr>
        <p:spPr>
          <a:xfrm rot="0">
            <a:off x="2795678" y="1427169"/>
            <a:ext cx="88111" cy="506230"/>
          </a:xfrm>
          <a:prstGeom prst="rect">
            <a:avLst/>
          </a:prstGeom>
        </p:spPr>
        <p:txBody>
          <a:bodyPr anchor="t" rtlCol="false" tIns="0" lIns="0" bIns="0" rIns="0">
            <a:spAutoFit/>
          </a:bodyPr>
          <a:lstStyle/>
          <a:p>
            <a:pPr algn="l">
              <a:lnSpc>
                <a:spcPts val="3605"/>
              </a:lnSpc>
            </a:pPr>
            <a:r>
              <a:rPr lang="en-US" sz="3009">
                <a:solidFill>
                  <a:srgbClr val="000000"/>
                </a:solidFill>
                <a:latin typeface="Calibri (MS)"/>
                <a:ea typeface="Calibri (MS)"/>
                <a:cs typeface="Calibri (MS)"/>
                <a:sym typeface="Calibri (MS)"/>
              </a:rPr>
              <a:t> </a:t>
            </a:r>
          </a:p>
        </p:txBody>
      </p:sp>
      <p:sp>
        <p:nvSpPr>
          <p:cNvPr name="TextBox 18" id="18"/>
          <p:cNvSpPr txBox="true"/>
          <p:nvPr/>
        </p:nvSpPr>
        <p:spPr>
          <a:xfrm rot="0">
            <a:off x="2112264" y="1885126"/>
            <a:ext cx="12411651"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suresi ile bir sure veya birkaç ayet okunur.Rükûvesecdeler yapılarak oturulur.</a:t>
            </a:r>
          </a:p>
        </p:txBody>
      </p:sp>
      <p:sp>
        <p:nvSpPr>
          <p:cNvPr name="TextBox 19" id="19"/>
          <p:cNvSpPr txBox="true"/>
          <p:nvPr/>
        </p:nvSpPr>
        <p:spPr>
          <a:xfrm rot="0">
            <a:off x="2112264" y="8582692"/>
            <a:ext cx="13681939" cy="9629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Son oturuşa ka’de-i ahîre denir. Son oturuşta sırasıyla Tahiyyat, Salli, Barik ve Rabbena duaları okunur.</a:t>
            </a:r>
          </a:p>
        </p:txBody>
      </p:sp>
      <p:sp>
        <p:nvSpPr>
          <p:cNvPr name="TextBox 20" id="20"/>
          <p:cNvSpPr txBox="true"/>
          <p:nvPr/>
        </p:nvSpPr>
        <p:spPr>
          <a:xfrm rot="0">
            <a:off x="2112264" y="1370019"/>
            <a:ext cx="14493954"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Ellerbirincirekâttakigibibağlanarakkıyamdayaniayaktadurulur.Besmeleçekilerek Fatiha </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832272" y="2851399"/>
            <a:ext cx="2407730" cy="4281292"/>
          </a:xfrm>
          <a:custGeom>
            <a:avLst/>
            <a:gdLst/>
            <a:ahLst/>
            <a:cxnLst/>
            <a:rect r="r" b="b" t="t" l="l"/>
            <a:pathLst>
              <a:path h="4281292" w="2407730">
                <a:moveTo>
                  <a:pt x="0" y="0"/>
                </a:moveTo>
                <a:lnTo>
                  <a:pt x="2407729" y="0"/>
                </a:lnTo>
                <a:lnTo>
                  <a:pt x="2407729" y="4281292"/>
                </a:lnTo>
                <a:lnTo>
                  <a:pt x="0" y="4281292"/>
                </a:lnTo>
                <a:lnTo>
                  <a:pt x="0" y="0"/>
                </a:lnTo>
                <a:close/>
              </a:path>
            </a:pathLst>
          </a:custGeom>
          <a:blipFill>
            <a:blip r:embed="rId5"/>
            <a:stretch>
              <a:fillRect l="0" t="0" r="0" b="0"/>
            </a:stretch>
          </a:blipFill>
        </p:spPr>
      </p:sp>
      <p:sp>
        <p:nvSpPr>
          <p:cNvPr name="Freeform 5" id="5"/>
          <p:cNvSpPr/>
          <p:nvPr/>
        </p:nvSpPr>
        <p:spPr>
          <a:xfrm flipH="false" flipV="false" rot="0">
            <a:off x="2599182" y="2885889"/>
            <a:ext cx="2388299" cy="4246816"/>
          </a:xfrm>
          <a:custGeom>
            <a:avLst/>
            <a:gdLst/>
            <a:ahLst/>
            <a:cxnLst/>
            <a:rect r="r" b="b" t="t" l="l"/>
            <a:pathLst>
              <a:path h="4246816" w="2388299">
                <a:moveTo>
                  <a:pt x="0" y="0"/>
                </a:moveTo>
                <a:lnTo>
                  <a:pt x="2388298" y="0"/>
                </a:lnTo>
                <a:lnTo>
                  <a:pt x="2388298" y="4246817"/>
                </a:lnTo>
                <a:lnTo>
                  <a:pt x="0" y="4246817"/>
                </a:lnTo>
                <a:lnTo>
                  <a:pt x="0" y="0"/>
                </a:lnTo>
                <a:close/>
              </a:path>
            </a:pathLst>
          </a:custGeom>
          <a:blipFill>
            <a:blip r:embed="rId6"/>
            <a:stretch>
              <a:fillRect l="0" t="0" r="0" b="0"/>
            </a:stretch>
          </a:blipFill>
        </p:spPr>
      </p:sp>
      <p:sp>
        <p:nvSpPr>
          <p:cNvPr name="Freeform 6" id="6"/>
          <p:cNvSpPr/>
          <p:nvPr/>
        </p:nvSpPr>
        <p:spPr>
          <a:xfrm flipH="false" flipV="false" rot="0">
            <a:off x="6138667" y="2851399"/>
            <a:ext cx="2381055" cy="4233858"/>
          </a:xfrm>
          <a:custGeom>
            <a:avLst/>
            <a:gdLst/>
            <a:ahLst/>
            <a:cxnLst/>
            <a:rect r="r" b="b" t="t" l="l"/>
            <a:pathLst>
              <a:path h="4233858" w="2381055">
                <a:moveTo>
                  <a:pt x="0" y="0"/>
                </a:moveTo>
                <a:lnTo>
                  <a:pt x="2381055" y="0"/>
                </a:lnTo>
                <a:lnTo>
                  <a:pt x="2381055" y="4233858"/>
                </a:lnTo>
                <a:lnTo>
                  <a:pt x="0" y="4233858"/>
                </a:lnTo>
                <a:lnTo>
                  <a:pt x="0" y="0"/>
                </a:lnTo>
                <a:close/>
              </a:path>
            </a:pathLst>
          </a:custGeom>
          <a:blipFill>
            <a:blip r:embed="rId7"/>
            <a:stretch>
              <a:fillRect l="0" t="0" r="0" b="0"/>
            </a:stretch>
          </a:blipFill>
        </p:spPr>
      </p:sp>
      <p:sp>
        <p:nvSpPr>
          <p:cNvPr name="Freeform 7" id="7"/>
          <p:cNvSpPr/>
          <p:nvPr/>
        </p:nvSpPr>
        <p:spPr>
          <a:xfrm flipH="false" flipV="false" rot="0">
            <a:off x="13455010" y="2851599"/>
            <a:ext cx="2388299" cy="4246631"/>
          </a:xfrm>
          <a:custGeom>
            <a:avLst/>
            <a:gdLst/>
            <a:ahLst/>
            <a:cxnLst/>
            <a:rect r="r" b="b" t="t" l="l"/>
            <a:pathLst>
              <a:path h="4246631" w="2388299">
                <a:moveTo>
                  <a:pt x="0" y="0"/>
                </a:moveTo>
                <a:lnTo>
                  <a:pt x="2388299" y="0"/>
                </a:lnTo>
                <a:lnTo>
                  <a:pt x="2388299" y="4246631"/>
                </a:lnTo>
                <a:lnTo>
                  <a:pt x="0" y="4246631"/>
                </a:lnTo>
                <a:lnTo>
                  <a:pt x="0" y="0"/>
                </a:lnTo>
                <a:close/>
              </a:path>
            </a:pathLst>
          </a:custGeom>
          <a:blipFill>
            <a:blip r:embed="rId8"/>
            <a:stretch>
              <a:fillRect l="0" t="0" r="0" b="0"/>
            </a:stretch>
          </a:blipFill>
        </p:spPr>
      </p:sp>
      <p:sp>
        <p:nvSpPr>
          <p:cNvPr name="TextBox 8" id="8"/>
          <p:cNvSpPr txBox="true"/>
          <p:nvPr/>
        </p:nvSpPr>
        <p:spPr>
          <a:xfrm rot="0">
            <a:off x="8048049" y="770577"/>
            <a:ext cx="2238451" cy="1447914"/>
          </a:xfrm>
          <a:prstGeom prst="rect">
            <a:avLst/>
          </a:prstGeom>
        </p:spPr>
        <p:txBody>
          <a:bodyPr anchor="t" rtlCol="false" tIns="0" lIns="0" bIns="0" rIns="0">
            <a:spAutoFit/>
          </a:bodyPr>
          <a:lstStyle/>
          <a:p>
            <a:pPr algn="ctr">
              <a:lnSpc>
                <a:spcPts val="5040"/>
              </a:lnSpc>
            </a:pPr>
            <a:r>
              <a:rPr lang="en-US" b="true" sz="3600">
                <a:solidFill>
                  <a:srgbClr val="000000"/>
                </a:solidFill>
                <a:latin typeface="Calibri (MS) Bold"/>
                <a:ea typeface="Calibri (MS) Bold"/>
                <a:cs typeface="Calibri (MS) Bold"/>
                <a:sym typeface="Calibri (MS) Bold"/>
              </a:rPr>
              <a:t>İkinci Rekât 6. Selam:</a:t>
            </a:r>
          </a:p>
        </p:txBody>
      </p:sp>
      <p:sp>
        <p:nvSpPr>
          <p:cNvPr name="TextBox 9" id="9"/>
          <p:cNvSpPr txBox="true"/>
          <p:nvPr/>
        </p:nvSpPr>
        <p:spPr>
          <a:xfrm rot="0">
            <a:off x="17668108" y="9495220"/>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24</a:t>
            </a:r>
          </a:p>
        </p:txBody>
      </p:sp>
      <p:sp>
        <p:nvSpPr>
          <p:cNvPr name="TextBox 10" id="10"/>
          <p:cNvSpPr txBox="true"/>
          <p:nvPr/>
        </p:nvSpPr>
        <p:spPr>
          <a:xfrm rot="0">
            <a:off x="3902588" y="7218240"/>
            <a:ext cx="1081221"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2.30</a:t>
            </a:r>
          </a:p>
        </p:txBody>
      </p:sp>
      <p:sp>
        <p:nvSpPr>
          <p:cNvPr name="TextBox 11" id="11"/>
          <p:cNvSpPr txBox="true"/>
          <p:nvPr/>
        </p:nvSpPr>
        <p:spPr>
          <a:xfrm rot="0">
            <a:off x="7364535" y="7218240"/>
            <a:ext cx="1080992"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2.31</a:t>
            </a:r>
          </a:p>
        </p:txBody>
      </p:sp>
      <p:sp>
        <p:nvSpPr>
          <p:cNvPr name="TextBox 12" id="12"/>
          <p:cNvSpPr txBox="true"/>
          <p:nvPr/>
        </p:nvSpPr>
        <p:spPr>
          <a:xfrm rot="0">
            <a:off x="11150151" y="7220898"/>
            <a:ext cx="1078649"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Görsel 2.32</a:t>
            </a:r>
          </a:p>
        </p:txBody>
      </p:sp>
      <p:sp>
        <p:nvSpPr>
          <p:cNvPr name="TextBox 13" id="13"/>
          <p:cNvSpPr txBox="true"/>
          <p:nvPr/>
        </p:nvSpPr>
        <p:spPr>
          <a:xfrm rot="0">
            <a:off x="14759745" y="7197095"/>
            <a:ext cx="1080978"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2.33</a:t>
            </a:r>
          </a:p>
        </p:txBody>
      </p:sp>
      <p:sp>
        <p:nvSpPr>
          <p:cNvPr name="TextBox 14" id="14"/>
          <p:cNvSpPr txBox="true"/>
          <p:nvPr/>
        </p:nvSpPr>
        <p:spPr>
          <a:xfrm rot="0">
            <a:off x="2200089" y="7991032"/>
            <a:ext cx="13702341" cy="962944"/>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Baş önce sağa, sonra sola çevrilir ve her seferinde “Esselamü aleyküm ve rahmetullah” (Allah’ın selamı ve rahmeti üzerine olsun.) denilerek selam verilir ve namaz bitirilir.</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85773" y="391835"/>
            <a:ext cx="16109256" cy="9534149"/>
          </a:xfrm>
          <a:custGeom>
            <a:avLst/>
            <a:gdLst/>
            <a:ahLst/>
            <a:cxnLst/>
            <a:rect r="r" b="b" t="t" l="l"/>
            <a:pathLst>
              <a:path h="9534149" w="16109256">
                <a:moveTo>
                  <a:pt x="0" y="0"/>
                </a:moveTo>
                <a:lnTo>
                  <a:pt x="16109256" y="0"/>
                </a:lnTo>
                <a:lnTo>
                  <a:pt x="16109256" y="9534148"/>
                </a:lnTo>
                <a:lnTo>
                  <a:pt x="0" y="9534148"/>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7581240" y="9445842"/>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25</a:t>
            </a:r>
          </a:p>
        </p:txBody>
      </p:sp>
      <p:sp>
        <p:nvSpPr>
          <p:cNvPr name="TextBox 6" id="6"/>
          <p:cNvSpPr txBox="true"/>
          <p:nvPr/>
        </p:nvSpPr>
        <p:spPr>
          <a:xfrm rot="0">
            <a:off x="3688647" y="2429013"/>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7" id="7"/>
          <p:cNvSpPr txBox="true"/>
          <p:nvPr/>
        </p:nvSpPr>
        <p:spPr>
          <a:xfrm rot="0">
            <a:off x="3688647" y="5172785"/>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8" id="8"/>
          <p:cNvSpPr txBox="true"/>
          <p:nvPr/>
        </p:nvSpPr>
        <p:spPr>
          <a:xfrm rot="0">
            <a:off x="3688647" y="6544770"/>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9" id="9"/>
          <p:cNvSpPr txBox="true"/>
          <p:nvPr/>
        </p:nvSpPr>
        <p:spPr>
          <a:xfrm rot="0">
            <a:off x="4203568" y="6597529"/>
            <a:ext cx="10051128" cy="9629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Dört rekâtlı farz namazlarda, dördüncü rekât tıpkı üçüncü rekât gibi kılınarak son oturuş ve selam ile namaz tamamlanır.</a:t>
            </a:r>
          </a:p>
        </p:txBody>
      </p:sp>
      <p:sp>
        <p:nvSpPr>
          <p:cNvPr name="TextBox 10" id="10"/>
          <p:cNvSpPr txBox="true"/>
          <p:nvPr/>
        </p:nvSpPr>
        <p:spPr>
          <a:xfrm rot="0">
            <a:off x="4203568" y="2481772"/>
            <a:ext cx="10299730" cy="3706787"/>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Kılınacak namaz iki rekâttan fazla ise Tahiyyat duasını okuduktan sonra “Allahüekber” denilerek üçüncü rekâta kalkılır. Besmele çekilip Fatiha suresi okunur. Farz namazlarda üçüncü ve dördüncü rekâtlarda Fatiha suresinden sonra başka bir sure veya ayet okunmadan rükû ve secde yapılır. Akşam namazının farzında, üçüncü rekâttan sonra son oturuş ve </a:t>
            </a:r>
          </a:p>
          <a:p>
            <a:pPr algn="l">
              <a:lnSpc>
                <a:spcPts val="4213"/>
              </a:lnSpc>
            </a:pPr>
            <a:r>
              <a:rPr lang="en-US" sz="3009">
                <a:solidFill>
                  <a:srgbClr val="000000"/>
                </a:solidFill>
                <a:latin typeface="Calibri (MS)"/>
                <a:ea typeface="Calibri (MS)"/>
                <a:cs typeface="Calibri (MS)"/>
                <a:sym typeface="Calibri (MS)"/>
              </a:rPr>
              <a:t>selam</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ile</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namaz</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bitirilir.</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85773" y="391835"/>
            <a:ext cx="16109256" cy="9534149"/>
          </a:xfrm>
          <a:custGeom>
            <a:avLst/>
            <a:gdLst/>
            <a:ahLst/>
            <a:cxnLst/>
            <a:rect r="r" b="b" t="t" l="l"/>
            <a:pathLst>
              <a:path h="9534149" w="16109256">
                <a:moveTo>
                  <a:pt x="0" y="0"/>
                </a:moveTo>
                <a:lnTo>
                  <a:pt x="16109256" y="0"/>
                </a:lnTo>
                <a:lnTo>
                  <a:pt x="16109256" y="9534148"/>
                </a:lnTo>
                <a:lnTo>
                  <a:pt x="0" y="9534148"/>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7557437" y="9476475"/>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26</a:t>
            </a:r>
          </a:p>
        </p:txBody>
      </p:sp>
      <p:sp>
        <p:nvSpPr>
          <p:cNvPr name="TextBox 6" id="6"/>
          <p:cNvSpPr txBox="true"/>
          <p:nvPr/>
        </p:nvSpPr>
        <p:spPr>
          <a:xfrm rot="0">
            <a:off x="3944307" y="3039004"/>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7" id="7"/>
          <p:cNvSpPr txBox="true"/>
          <p:nvPr/>
        </p:nvSpPr>
        <p:spPr>
          <a:xfrm rot="0">
            <a:off x="3944307" y="4868189"/>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8" id="8"/>
          <p:cNvSpPr txBox="true"/>
          <p:nvPr/>
        </p:nvSpPr>
        <p:spPr>
          <a:xfrm rot="0">
            <a:off x="4458657" y="4920934"/>
            <a:ext cx="9281817" cy="1877416"/>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İkindi ve yatsı namazının dört rekâtlı sünnetlerinde, diğer namazlardan farklı olarak ilk oturuşta Tahiyyat duasından sonra Salli ve Barik duaları okunur. Üçüncü rekâta kalkınca </a:t>
            </a:r>
          </a:p>
          <a:p>
            <a:pPr algn="l">
              <a:lnSpc>
                <a:spcPts val="4213"/>
              </a:lnSpc>
            </a:pPr>
            <a:r>
              <a:rPr lang="en-US" sz="3009">
                <a:solidFill>
                  <a:srgbClr val="000000"/>
                </a:solidFill>
                <a:latin typeface="Calibri (MS)"/>
                <a:ea typeface="Calibri (MS)"/>
                <a:cs typeface="Calibri (MS)"/>
                <a:sym typeface="Calibri (MS)"/>
              </a:rPr>
              <a:t>önceSübhanekeduasıokunur.</a:t>
            </a:r>
          </a:p>
        </p:txBody>
      </p:sp>
      <p:sp>
        <p:nvSpPr>
          <p:cNvPr name="TextBox 9" id="9"/>
          <p:cNvSpPr txBox="true"/>
          <p:nvPr/>
        </p:nvSpPr>
        <p:spPr>
          <a:xfrm rot="0">
            <a:off x="4458657" y="3091763"/>
            <a:ext cx="9317893" cy="1420216"/>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Sünnet namazlarda ise namazın üçüncü ve dördüncü rekâtında da Fatiha suresinin ardından bir sure veya birkaç </a:t>
            </a:r>
          </a:p>
          <a:p>
            <a:pPr algn="l">
              <a:lnSpc>
                <a:spcPts val="4213"/>
              </a:lnSpc>
            </a:pPr>
            <a:r>
              <a:rPr lang="en-US" sz="3009">
                <a:solidFill>
                  <a:srgbClr val="000000"/>
                </a:solidFill>
                <a:latin typeface="Calibri (MS)"/>
                <a:ea typeface="Calibri (MS)"/>
                <a:cs typeface="Calibri (MS)"/>
                <a:sym typeface="Calibri (MS)"/>
              </a:rPr>
              <a:t>ayet</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okunarak</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aynı</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şekilde</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namaz</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bitirilir.</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7783" y="2243323"/>
            <a:ext cx="7339389" cy="7455603"/>
          </a:xfrm>
          <a:custGeom>
            <a:avLst/>
            <a:gdLst/>
            <a:ahLst/>
            <a:cxnLst/>
            <a:rect r="r" b="b" t="t" l="l"/>
            <a:pathLst>
              <a:path h="7455603" w="7339389">
                <a:moveTo>
                  <a:pt x="0" y="0"/>
                </a:moveTo>
                <a:lnTo>
                  <a:pt x="7339389" y="0"/>
                </a:lnTo>
                <a:lnTo>
                  <a:pt x="7339389" y="7455603"/>
                </a:lnTo>
                <a:lnTo>
                  <a:pt x="0" y="7455603"/>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8006329" y="2319333"/>
            <a:ext cx="8527352" cy="7215188"/>
          </a:xfrm>
          <a:custGeom>
            <a:avLst/>
            <a:gdLst/>
            <a:ahLst/>
            <a:cxnLst/>
            <a:rect r="r" b="b" t="t" l="l"/>
            <a:pathLst>
              <a:path h="7215188" w="8527352">
                <a:moveTo>
                  <a:pt x="0" y="0"/>
                </a:moveTo>
                <a:lnTo>
                  <a:pt x="8527352" y="0"/>
                </a:lnTo>
                <a:lnTo>
                  <a:pt x="8527352" y="7215187"/>
                </a:lnTo>
                <a:lnTo>
                  <a:pt x="0" y="7215187"/>
                </a:lnTo>
                <a:lnTo>
                  <a:pt x="0" y="0"/>
                </a:lnTo>
                <a:close/>
              </a:path>
            </a:pathLst>
          </a:custGeom>
          <a:blipFill>
            <a:blip r:embed="rId6"/>
            <a:stretch>
              <a:fillRect l="0" t="0" r="0" b="0"/>
            </a:stretch>
          </a:blipFill>
        </p:spPr>
      </p:sp>
      <p:sp>
        <p:nvSpPr>
          <p:cNvPr name="Freeform 6" id="6"/>
          <p:cNvSpPr/>
          <p:nvPr/>
        </p:nvSpPr>
        <p:spPr>
          <a:xfrm flipH="false" flipV="false" rot="0">
            <a:off x="11479906" y="1291404"/>
            <a:ext cx="3929634" cy="1961002"/>
          </a:xfrm>
          <a:custGeom>
            <a:avLst/>
            <a:gdLst/>
            <a:ahLst/>
            <a:cxnLst/>
            <a:rect r="r" b="b" t="t" l="l"/>
            <a:pathLst>
              <a:path h="1961002" w="3929634">
                <a:moveTo>
                  <a:pt x="0" y="0"/>
                </a:moveTo>
                <a:lnTo>
                  <a:pt x="3929634" y="0"/>
                </a:lnTo>
                <a:lnTo>
                  <a:pt x="3929634" y="1961002"/>
                </a:lnTo>
                <a:lnTo>
                  <a:pt x="0" y="196100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7538271" y="640275"/>
            <a:ext cx="3274209" cy="659130"/>
          </a:xfrm>
          <a:prstGeom prst="rect">
            <a:avLst/>
          </a:prstGeom>
        </p:spPr>
        <p:txBody>
          <a:bodyPr anchor="t" rtlCol="false" tIns="0" lIns="0" bIns="0" rIns="0">
            <a:spAutoFit/>
          </a:bodyPr>
          <a:lstStyle/>
          <a:p>
            <a:pPr algn="l">
              <a:lnSpc>
                <a:spcPts val="5040"/>
              </a:lnSpc>
            </a:pPr>
            <a:r>
              <a:rPr lang="en-US" b="true" sz="3600" spc="3">
                <a:solidFill>
                  <a:srgbClr val="000000"/>
                </a:solidFill>
                <a:latin typeface="Calibri (MS) Bold"/>
                <a:ea typeface="Calibri (MS) Bold"/>
                <a:cs typeface="Calibri (MS) Bold"/>
                <a:sym typeface="Calibri (MS) Bold"/>
              </a:rPr>
              <a:t>Cemaatle Namaz</a:t>
            </a:r>
          </a:p>
        </p:txBody>
      </p:sp>
      <p:sp>
        <p:nvSpPr>
          <p:cNvPr name="TextBox 8" id="8"/>
          <p:cNvSpPr txBox="true"/>
          <p:nvPr/>
        </p:nvSpPr>
        <p:spPr>
          <a:xfrm rot="0">
            <a:off x="17613630" y="9523566"/>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27</a:t>
            </a:r>
          </a:p>
        </p:txBody>
      </p:sp>
      <p:sp>
        <p:nvSpPr>
          <p:cNvPr name="TextBox 9" id="9"/>
          <p:cNvSpPr txBox="true"/>
          <p:nvPr/>
        </p:nvSpPr>
        <p:spPr>
          <a:xfrm rot="0">
            <a:off x="9572439" y="2952807"/>
            <a:ext cx="2559177" cy="460877"/>
          </a:xfrm>
          <a:prstGeom prst="rect">
            <a:avLst/>
          </a:prstGeom>
        </p:spPr>
        <p:txBody>
          <a:bodyPr anchor="t" rtlCol="false" tIns="0" lIns="0" bIns="0" rIns="0">
            <a:spAutoFit/>
          </a:bodyPr>
          <a:lstStyle/>
          <a:p>
            <a:pPr algn="l">
              <a:lnSpc>
                <a:spcPts val="3779"/>
              </a:lnSpc>
            </a:pPr>
            <a:r>
              <a:rPr lang="en-US" sz="2700">
                <a:solidFill>
                  <a:srgbClr val="000000"/>
                </a:solidFill>
                <a:latin typeface="Aptos"/>
                <a:ea typeface="Aptos"/>
                <a:cs typeface="Aptos"/>
                <a:sym typeface="Aptos"/>
              </a:rPr>
              <a:t>Beş vakit namaz</a:t>
            </a:r>
          </a:p>
        </p:txBody>
      </p:sp>
      <p:sp>
        <p:nvSpPr>
          <p:cNvPr name="TextBox 10" id="10"/>
          <p:cNvSpPr txBox="true"/>
          <p:nvPr/>
        </p:nvSpPr>
        <p:spPr>
          <a:xfrm rot="0">
            <a:off x="9794553" y="6670415"/>
            <a:ext cx="2435362" cy="460877"/>
          </a:xfrm>
          <a:prstGeom prst="rect">
            <a:avLst/>
          </a:prstGeom>
        </p:spPr>
        <p:txBody>
          <a:bodyPr anchor="t" rtlCol="false" tIns="0" lIns="0" bIns="0" rIns="0">
            <a:spAutoFit/>
          </a:bodyPr>
          <a:lstStyle/>
          <a:p>
            <a:pPr algn="l">
              <a:lnSpc>
                <a:spcPts val="3779"/>
              </a:lnSpc>
            </a:pPr>
            <a:r>
              <a:rPr lang="en-US" sz="2700">
                <a:solidFill>
                  <a:srgbClr val="000000"/>
                </a:solidFill>
                <a:latin typeface="Aptos"/>
                <a:ea typeface="Aptos"/>
                <a:cs typeface="Aptos"/>
                <a:sym typeface="Aptos"/>
              </a:rPr>
              <a:t>Bayram namazı</a:t>
            </a:r>
          </a:p>
        </p:txBody>
      </p:sp>
      <p:sp>
        <p:nvSpPr>
          <p:cNvPr name="TextBox 11" id="11"/>
          <p:cNvSpPr txBox="true"/>
          <p:nvPr/>
        </p:nvSpPr>
        <p:spPr>
          <a:xfrm rot="0">
            <a:off x="12504806" y="4672836"/>
            <a:ext cx="2184244" cy="460877"/>
          </a:xfrm>
          <a:prstGeom prst="rect">
            <a:avLst/>
          </a:prstGeom>
        </p:spPr>
        <p:txBody>
          <a:bodyPr anchor="t" rtlCol="false" tIns="0" lIns="0" bIns="0" rIns="0">
            <a:spAutoFit/>
          </a:bodyPr>
          <a:lstStyle/>
          <a:p>
            <a:pPr algn="l">
              <a:lnSpc>
                <a:spcPts val="3779"/>
              </a:lnSpc>
            </a:pPr>
            <a:r>
              <a:rPr lang="en-US" sz="2700" spc="2">
                <a:solidFill>
                  <a:srgbClr val="000000"/>
                </a:solidFill>
                <a:latin typeface="Aptos"/>
                <a:ea typeface="Aptos"/>
                <a:cs typeface="Aptos"/>
                <a:sym typeface="Aptos"/>
              </a:rPr>
              <a:t>Cuma namazı</a:t>
            </a:r>
          </a:p>
        </p:txBody>
      </p:sp>
      <p:sp>
        <p:nvSpPr>
          <p:cNvPr name="TextBox 12" id="12"/>
          <p:cNvSpPr txBox="true"/>
          <p:nvPr/>
        </p:nvSpPr>
        <p:spPr>
          <a:xfrm rot="0">
            <a:off x="13567796" y="1809040"/>
            <a:ext cx="1624975" cy="1236340"/>
          </a:xfrm>
          <a:prstGeom prst="rect">
            <a:avLst/>
          </a:prstGeom>
        </p:spPr>
        <p:txBody>
          <a:bodyPr anchor="t" rtlCol="false" tIns="0" lIns="0" bIns="0" rIns="0">
            <a:spAutoFit/>
          </a:bodyPr>
          <a:lstStyle/>
          <a:p>
            <a:pPr algn="l">
              <a:lnSpc>
                <a:spcPts val="3240"/>
              </a:lnSpc>
            </a:pPr>
            <a:r>
              <a:rPr lang="en-US" sz="2700">
                <a:solidFill>
                  <a:srgbClr val="000000"/>
                </a:solidFill>
                <a:latin typeface="Aptos"/>
                <a:ea typeface="Aptos"/>
                <a:cs typeface="Aptos"/>
                <a:sym typeface="Aptos"/>
              </a:rPr>
              <a:t>Cemaatle Kılınan </a:t>
            </a:r>
          </a:p>
          <a:p>
            <a:pPr algn="l">
              <a:lnSpc>
                <a:spcPts val="3785"/>
              </a:lnSpc>
            </a:pPr>
            <a:r>
              <a:rPr lang="en-US" sz="2703">
                <a:solidFill>
                  <a:srgbClr val="000000"/>
                </a:solidFill>
                <a:latin typeface="Aptos"/>
                <a:ea typeface="Aptos"/>
                <a:cs typeface="Aptos"/>
                <a:sym typeface="Aptos"/>
              </a:rPr>
              <a:t>Namazlar</a:t>
            </a:r>
          </a:p>
        </p:txBody>
      </p:sp>
      <p:sp>
        <p:nvSpPr>
          <p:cNvPr name="TextBox 13" id="13"/>
          <p:cNvSpPr txBox="true"/>
          <p:nvPr/>
        </p:nvSpPr>
        <p:spPr>
          <a:xfrm rot="0">
            <a:off x="12609576" y="8390358"/>
            <a:ext cx="2419617" cy="460877"/>
          </a:xfrm>
          <a:prstGeom prst="rect">
            <a:avLst/>
          </a:prstGeom>
        </p:spPr>
        <p:txBody>
          <a:bodyPr anchor="t" rtlCol="false" tIns="0" lIns="0" bIns="0" rIns="0">
            <a:spAutoFit/>
          </a:bodyPr>
          <a:lstStyle/>
          <a:p>
            <a:pPr algn="l">
              <a:lnSpc>
                <a:spcPts val="3779"/>
              </a:lnSpc>
            </a:pPr>
            <a:r>
              <a:rPr lang="en-US" sz="2700">
                <a:solidFill>
                  <a:srgbClr val="000000"/>
                </a:solidFill>
                <a:latin typeface="Aptos"/>
                <a:ea typeface="Aptos"/>
                <a:cs typeface="Aptos"/>
                <a:sym typeface="Aptos"/>
              </a:rPr>
              <a:t>Cenaze namazı</a:t>
            </a:r>
          </a:p>
        </p:txBody>
      </p:sp>
      <p:sp>
        <p:nvSpPr>
          <p:cNvPr name="TextBox 14" id="14"/>
          <p:cNvSpPr txBox="true"/>
          <p:nvPr/>
        </p:nvSpPr>
        <p:spPr>
          <a:xfrm rot="0">
            <a:off x="1056132" y="4028651"/>
            <a:ext cx="136288" cy="1717038"/>
          </a:xfrm>
          <a:prstGeom prst="rect">
            <a:avLst/>
          </a:prstGeom>
        </p:spPr>
        <p:txBody>
          <a:bodyPr anchor="t" rtlCol="false" tIns="0" lIns="0" bIns="0" rIns="0">
            <a:spAutoFit/>
          </a:bodyPr>
          <a:lstStyle/>
          <a:p>
            <a:pPr algn="just">
              <a:lnSpc>
                <a:spcPts val="7199"/>
              </a:lnSpc>
            </a:pPr>
            <a:r>
              <a:rPr lang="en-US" sz="3006">
                <a:solidFill>
                  <a:srgbClr val="000000"/>
                </a:solidFill>
                <a:latin typeface="Arial"/>
                <a:ea typeface="Arial"/>
                <a:cs typeface="Arial"/>
                <a:sym typeface="Arial"/>
              </a:rPr>
              <a:t>• •</a:t>
            </a:r>
          </a:p>
        </p:txBody>
      </p:sp>
      <p:sp>
        <p:nvSpPr>
          <p:cNvPr name="TextBox 15" id="15"/>
          <p:cNvSpPr txBox="true"/>
          <p:nvPr/>
        </p:nvSpPr>
        <p:spPr>
          <a:xfrm rot="0">
            <a:off x="1056132" y="6591448"/>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6" id="16"/>
          <p:cNvSpPr txBox="true"/>
          <p:nvPr/>
        </p:nvSpPr>
        <p:spPr>
          <a:xfrm rot="0">
            <a:off x="1570482" y="4367160"/>
            <a:ext cx="5455453" cy="3239948"/>
          </a:xfrm>
          <a:prstGeom prst="rect">
            <a:avLst/>
          </a:prstGeom>
        </p:spPr>
        <p:txBody>
          <a:bodyPr anchor="t" rtlCol="false" tIns="0" lIns="0" bIns="0" rIns="0">
            <a:spAutoFit/>
          </a:bodyPr>
          <a:lstStyle/>
          <a:p>
            <a:pPr algn="l">
              <a:lnSpc>
                <a:spcPts val="3598"/>
              </a:lnSpc>
            </a:pPr>
            <a:r>
              <a:rPr lang="en-US" sz="3006">
                <a:solidFill>
                  <a:srgbClr val="000000"/>
                </a:solidFill>
                <a:latin typeface="Calibri (MS)"/>
                <a:ea typeface="Calibri (MS)"/>
                <a:cs typeface="Calibri (MS)"/>
                <a:sym typeface="Calibri (MS)"/>
              </a:rPr>
              <a:t>Namaz hem tek başına hem de cemaatle kılınabilir. Beş vakit namazın camilerde cemaatle kılınması Hz. Peygamber tarafından tavsiye edilmiştir. Bazı namazların cemaatle kılınma şartı vardır. </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28048" y="2743200"/>
            <a:ext cx="7931277" cy="4852035"/>
          </a:xfrm>
          <a:custGeom>
            <a:avLst/>
            <a:gdLst/>
            <a:ahLst/>
            <a:cxnLst/>
            <a:rect r="r" b="b" t="t" l="l"/>
            <a:pathLst>
              <a:path h="4852035" w="7931277">
                <a:moveTo>
                  <a:pt x="0" y="0"/>
                </a:moveTo>
                <a:lnTo>
                  <a:pt x="7931277" y="0"/>
                </a:lnTo>
                <a:lnTo>
                  <a:pt x="7931277" y="4852035"/>
                </a:lnTo>
                <a:lnTo>
                  <a:pt x="0" y="4852035"/>
                </a:lnTo>
                <a:lnTo>
                  <a:pt x="0" y="0"/>
                </a:lnTo>
                <a:close/>
              </a:path>
            </a:pathLst>
          </a:custGeom>
          <a:blipFill>
            <a:blip r:embed="rId5"/>
            <a:stretch>
              <a:fillRect l="0" t="0" r="0" b="0"/>
            </a:stretch>
          </a:blipFill>
        </p:spPr>
      </p:sp>
      <p:sp>
        <p:nvSpPr>
          <p:cNvPr name="TextBox 5" id="5"/>
          <p:cNvSpPr txBox="true"/>
          <p:nvPr/>
        </p:nvSpPr>
        <p:spPr>
          <a:xfrm rot="0">
            <a:off x="4096512" y="924111"/>
            <a:ext cx="10008208"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2.3. NAMAZ İBADETİNİN İNSANA KAZANDIRDIKLARI</a:t>
            </a:r>
          </a:p>
        </p:txBody>
      </p:sp>
      <p:sp>
        <p:nvSpPr>
          <p:cNvPr name="TextBox 6" id="6"/>
          <p:cNvSpPr txBox="true"/>
          <p:nvPr/>
        </p:nvSpPr>
        <p:spPr>
          <a:xfrm rot="0">
            <a:off x="1128827" y="2902968"/>
            <a:ext cx="7729923" cy="4621259"/>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Namaz sayesinde insan kulluk görevini yerine getirmiş olmanın huzurunu yaşar. Namaz kılan insan Allah (cc) ile iletişim kurarak dua ve isteklerini doğrudan Rabbine iletir. Namaz, kişiye sevap kazandırır ve onun Allah (cc) katındaki kıymetini artırır. Bu ibadet, kişinin Allah’a (cc) olan bağlılığını pekiştirir. Namaz kılmak, Müslümanların manevi dünyalarını zenginleştirir ve onlara hayatın zorlukları karşısında dayanma gücü ve sabır verir. </a:t>
            </a:r>
          </a:p>
        </p:txBody>
      </p:sp>
      <p:sp>
        <p:nvSpPr>
          <p:cNvPr name="TextBox 7" id="7"/>
          <p:cNvSpPr txBox="true"/>
          <p:nvPr/>
        </p:nvSpPr>
        <p:spPr>
          <a:xfrm rot="0">
            <a:off x="17572868" y="9445842"/>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28</a:t>
            </a:r>
          </a:p>
        </p:txBody>
      </p:sp>
      <p:sp>
        <p:nvSpPr>
          <p:cNvPr name="TextBox 8" id="8"/>
          <p:cNvSpPr txBox="true"/>
          <p:nvPr/>
        </p:nvSpPr>
        <p:spPr>
          <a:xfrm rot="0">
            <a:off x="16333084" y="7616004"/>
            <a:ext cx="1081378" cy="339090"/>
          </a:xfrm>
          <a:prstGeom prst="rect">
            <a:avLst/>
          </a:prstGeom>
        </p:spPr>
        <p:txBody>
          <a:bodyPr anchor="t" rtlCol="false" tIns="0" lIns="0" bIns="0" rIns="0">
            <a:spAutoFit/>
          </a:bodyPr>
          <a:lstStyle/>
          <a:p>
            <a:pPr algn="l">
              <a:lnSpc>
                <a:spcPts val="2520"/>
              </a:lnSpc>
            </a:pPr>
            <a:r>
              <a:rPr lang="en-US" sz="1800" spc="1">
                <a:solidFill>
                  <a:srgbClr val="000000"/>
                </a:solidFill>
                <a:latin typeface="Calibri (MS)"/>
                <a:ea typeface="Calibri (MS)"/>
                <a:cs typeface="Calibri (MS)"/>
                <a:sym typeface="Calibri (MS)"/>
              </a:rPr>
              <a:t>Görsel 2.34</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1260" y="2341493"/>
            <a:ext cx="18130838" cy="6816666"/>
          </a:xfrm>
          <a:custGeom>
            <a:avLst/>
            <a:gdLst/>
            <a:ahLst/>
            <a:cxnLst/>
            <a:rect r="r" b="b" t="t" l="l"/>
            <a:pathLst>
              <a:path h="6816666" w="18130838">
                <a:moveTo>
                  <a:pt x="0" y="0"/>
                </a:moveTo>
                <a:lnTo>
                  <a:pt x="18130837" y="0"/>
                </a:lnTo>
                <a:lnTo>
                  <a:pt x="18130837" y="6816666"/>
                </a:lnTo>
                <a:lnTo>
                  <a:pt x="0" y="6816666"/>
                </a:lnTo>
                <a:lnTo>
                  <a:pt x="0" y="0"/>
                </a:lnTo>
                <a:close/>
              </a:path>
            </a:pathLst>
          </a:custGeom>
          <a:blipFill>
            <a:blip r:embed="rId5"/>
            <a:stretch>
              <a:fillRect l="0" t="0" r="0" b="0"/>
            </a:stretch>
          </a:blipFill>
        </p:spPr>
      </p:sp>
      <p:sp>
        <p:nvSpPr>
          <p:cNvPr name="TextBox 5" id="5"/>
          <p:cNvSpPr txBox="true"/>
          <p:nvPr/>
        </p:nvSpPr>
        <p:spPr>
          <a:xfrm rot="0">
            <a:off x="4676199" y="1067186"/>
            <a:ext cx="9116554"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2.4. BİR DUA ÖĞRENİYORUM: TAHİYYAT DUASI</a:t>
            </a:r>
          </a:p>
        </p:txBody>
      </p:sp>
      <p:sp>
        <p:nvSpPr>
          <p:cNvPr name="TextBox 6" id="6"/>
          <p:cNvSpPr txBox="true"/>
          <p:nvPr/>
        </p:nvSpPr>
        <p:spPr>
          <a:xfrm rot="0">
            <a:off x="17480085" y="9445842"/>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29</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02763" y="524637"/>
            <a:ext cx="16928930" cy="9302691"/>
          </a:xfrm>
          <a:custGeom>
            <a:avLst/>
            <a:gdLst/>
            <a:ahLst/>
            <a:cxnLst/>
            <a:rect r="r" b="b" t="t" l="l"/>
            <a:pathLst>
              <a:path h="9302691" w="16928930">
                <a:moveTo>
                  <a:pt x="0" y="0"/>
                </a:moveTo>
                <a:lnTo>
                  <a:pt x="16928930" y="0"/>
                </a:lnTo>
                <a:lnTo>
                  <a:pt x="16928930" y="9302691"/>
                </a:lnTo>
                <a:lnTo>
                  <a:pt x="0" y="9302691"/>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2392870" y="3016248"/>
            <a:ext cx="3696076" cy="869323"/>
          </a:xfrm>
          <a:custGeom>
            <a:avLst/>
            <a:gdLst/>
            <a:ahLst/>
            <a:cxnLst/>
            <a:rect r="r" b="b" t="t" l="l"/>
            <a:pathLst>
              <a:path h="869323" w="3696076">
                <a:moveTo>
                  <a:pt x="0" y="0"/>
                </a:moveTo>
                <a:lnTo>
                  <a:pt x="3696077" y="0"/>
                </a:lnTo>
                <a:lnTo>
                  <a:pt x="3696077" y="869323"/>
                </a:lnTo>
                <a:lnTo>
                  <a:pt x="0" y="869323"/>
                </a:lnTo>
                <a:lnTo>
                  <a:pt x="0" y="0"/>
                </a:lnTo>
                <a:close/>
              </a:path>
            </a:pathLst>
          </a:custGeom>
          <a:blipFill>
            <a:blip r:embed="rId6"/>
            <a:stretch>
              <a:fillRect l="0" t="0" r="0" b="-6"/>
            </a:stretch>
          </a:blipFill>
        </p:spPr>
      </p:sp>
      <p:sp>
        <p:nvSpPr>
          <p:cNvPr name="Freeform 6" id="6"/>
          <p:cNvSpPr/>
          <p:nvPr/>
        </p:nvSpPr>
        <p:spPr>
          <a:xfrm flipH="false" flipV="false" rot="-10800000">
            <a:off x="8312082" y="2994903"/>
            <a:ext cx="3696076" cy="869323"/>
          </a:xfrm>
          <a:custGeom>
            <a:avLst/>
            <a:gdLst/>
            <a:ahLst/>
            <a:cxnLst/>
            <a:rect r="r" b="b" t="t" l="l"/>
            <a:pathLst>
              <a:path h="869323" w="3696076">
                <a:moveTo>
                  <a:pt x="0" y="0"/>
                </a:moveTo>
                <a:lnTo>
                  <a:pt x="3696076" y="0"/>
                </a:lnTo>
                <a:lnTo>
                  <a:pt x="3696076" y="869323"/>
                </a:lnTo>
                <a:lnTo>
                  <a:pt x="0" y="869323"/>
                </a:lnTo>
                <a:lnTo>
                  <a:pt x="0" y="0"/>
                </a:lnTo>
                <a:close/>
              </a:path>
            </a:pathLst>
          </a:custGeom>
          <a:blipFill>
            <a:blip r:embed="rId6"/>
            <a:stretch>
              <a:fillRect l="0" t="0" r="0" b="-6"/>
            </a:stretch>
          </a:blipFill>
        </p:spPr>
      </p:sp>
      <p:sp>
        <p:nvSpPr>
          <p:cNvPr name="TextBox 7" id="7"/>
          <p:cNvSpPr txBox="true"/>
          <p:nvPr/>
        </p:nvSpPr>
        <p:spPr>
          <a:xfrm rot="0">
            <a:off x="2536503" y="4117986"/>
            <a:ext cx="5528491" cy="4611962"/>
          </a:xfrm>
          <a:prstGeom prst="rect">
            <a:avLst/>
          </a:prstGeom>
        </p:spPr>
        <p:txBody>
          <a:bodyPr anchor="t" rtlCol="false" tIns="0" lIns="0" bIns="0" rIns="0">
            <a:spAutoFit/>
          </a:bodyPr>
          <a:lstStyle/>
          <a:p>
            <a:pPr algn="l">
              <a:lnSpc>
                <a:spcPts val="3598"/>
              </a:lnSpc>
            </a:pPr>
            <a:r>
              <a:rPr lang="en-US" sz="3006">
                <a:solidFill>
                  <a:srgbClr val="000000"/>
                </a:solidFill>
                <a:latin typeface="Calibri (MS)"/>
                <a:ea typeface="Calibri (MS)"/>
                <a:cs typeface="Calibri (MS)"/>
                <a:sym typeface="Calibri (MS)"/>
              </a:rPr>
              <a:t>Etteḥiyyâtü / Lillâhi / Vessalavâtü / Vettayyibât Esselâmü aleyke / Eyyühennebiyyü / Veraḥmetullâhi ve berekâtuh Esselâmu aleynâ / Ve alâ ibâdillâhissâliḥîn Eşhedü ellâ ilâhe illallâh / Ve eşhedü enne Muḥammeden abdühû ve rasûlüh</a:t>
            </a:r>
          </a:p>
        </p:txBody>
      </p:sp>
      <p:sp>
        <p:nvSpPr>
          <p:cNvPr name="TextBox 8" id="8"/>
          <p:cNvSpPr txBox="true"/>
          <p:nvPr/>
        </p:nvSpPr>
        <p:spPr>
          <a:xfrm rot="0">
            <a:off x="8537824" y="4027489"/>
            <a:ext cx="7824721" cy="3697534"/>
          </a:xfrm>
          <a:prstGeom prst="rect">
            <a:avLst/>
          </a:prstGeom>
        </p:spPr>
        <p:txBody>
          <a:bodyPr anchor="t" rtlCol="false" tIns="0" lIns="0" bIns="0" rIns="0">
            <a:spAutoFit/>
          </a:bodyPr>
          <a:lstStyle/>
          <a:p>
            <a:pPr algn="l">
              <a:lnSpc>
                <a:spcPts val="3598"/>
              </a:lnSpc>
            </a:pPr>
            <a:r>
              <a:rPr lang="en-US" sz="3006">
                <a:solidFill>
                  <a:srgbClr val="000000"/>
                </a:solidFill>
                <a:latin typeface="Calibri (MS)"/>
                <a:ea typeface="Calibri (MS)"/>
                <a:cs typeface="Calibri (MS)"/>
                <a:sym typeface="Calibri (MS)"/>
              </a:rPr>
              <a:t>Selam, rahmet ve bütün güzellikler, iyilikler Allah içindir. Ey Peygamber! Allah’ın rahmeti, bereketi ve selamı senin üzerine olsun. Selam, bize ve Allah’ın iyi kullarının üzerine olsun. Tanıklık ederim ki Allah’tan başka ilah yoktur. Yine tanıklık ederim ki Muhammed onun kulu ve elçisidir.</a:t>
            </a:r>
          </a:p>
        </p:txBody>
      </p:sp>
      <p:sp>
        <p:nvSpPr>
          <p:cNvPr name="TextBox 9" id="9"/>
          <p:cNvSpPr txBox="true"/>
          <p:nvPr/>
        </p:nvSpPr>
        <p:spPr>
          <a:xfrm rot="0">
            <a:off x="2527359" y="1443033"/>
            <a:ext cx="2839569"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Tahiyyat Duası</a:t>
            </a:r>
          </a:p>
        </p:txBody>
      </p:sp>
      <p:sp>
        <p:nvSpPr>
          <p:cNvPr name="TextBox 10" id="10"/>
          <p:cNvSpPr txBox="true"/>
          <p:nvPr/>
        </p:nvSpPr>
        <p:spPr>
          <a:xfrm rot="0">
            <a:off x="9348411" y="3024573"/>
            <a:ext cx="1370586"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Anlamı</a:t>
            </a:r>
          </a:p>
        </p:txBody>
      </p:sp>
      <p:sp>
        <p:nvSpPr>
          <p:cNvPr name="TextBox 11" id="11"/>
          <p:cNvSpPr txBox="true"/>
          <p:nvPr/>
        </p:nvSpPr>
        <p:spPr>
          <a:xfrm rot="0">
            <a:off x="3337174" y="3090481"/>
            <a:ext cx="1720658"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Okunuşu</a:t>
            </a:r>
          </a:p>
        </p:txBody>
      </p:sp>
      <p:sp>
        <p:nvSpPr>
          <p:cNvPr name="TextBox 12" id="12"/>
          <p:cNvSpPr txBox="true"/>
          <p:nvPr/>
        </p:nvSpPr>
        <p:spPr>
          <a:xfrm rot="0">
            <a:off x="17561052" y="9445842"/>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30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DAG4pq-Z3ng</dc:identifier>
  <dcterms:modified xsi:type="dcterms:W3CDTF">2011-08-01T06:04:30Z</dcterms:modified>
  <cp:revision>1</cp:revision>
  <dc:title>5.sınıf Dkab 2.ünite sunu MEB powerpoint salimdurmus.com</dc:title>
</cp:coreProperties>
</file>