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6858000" cy="9144000"/>
  <p:embeddedFontLst>
    <p:embeddedFont>
      <p:font typeface="Calibri (MS) Bold" charset="1" panose="020F0702030404030204"/>
      <p:regular r:id="rId33"/>
    </p:embeddedFont>
    <p:embeddedFont>
      <p:font typeface="Calibri (MS)" charset="1" panose="020F0502020204030204"/>
      <p:regular r:id="rId34"/>
    </p:embeddedFont>
    <p:embeddedFont>
      <p:font typeface="Arial" charset="1" panose="020B0604020202020204"/>
      <p:regular r:id="rId35"/>
    </p:embeddedFont>
    <p:embeddedFont>
      <p:font typeface="Calibri (MS) Italics" charset="1" panose="020F05020202040A0204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11" Target="../media/image27.svg" Type="http://schemas.openxmlformats.org/officeDocument/2006/relationships/image"/><Relationship Id="rId12" Target="../media/image28.png" Type="http://schemas.openxmlformats.org/officeDocument/2006/relationships/image"/><Relationship Id="rId13" Target="../media/image29.svg" Type="http://schemas.openxmlformats.org/officeDocument/2006/relationships/image"/><Relationship Id="rId14" Target="../media/image30.png" Type="http://schemas.openxmlformats.org/officeDocument/2006/relationships/image"/><Relationship Id="rId15" Target="../media/image31.svg" Type="http://schemas.openxmlformats.org/officeDocument/2006/relationships/image"/><Relationship Id="rId16" Target="../media/image32.png" Type="http://schemas.openxmlformats.org/officeDocument/2006/relationships/image"/><Relationship Id="rId17" Target="../media/image33.png" Type="http://schemas.openxmlformats.org/officeDocument/2006/relationships/image"/><Relationship Id="rId18" Target="../media/image34.png" Type="http://schemas.openxmlformats.org/officeDocument/2006/relationships/image"/><Relationship Id="rId19" Target="../media/image35.png" Type="http://schemas.openxmlformats.org/officeDocument/2006/relationships/image"/><Relationship Id="rId2" Target="../media/image20.png" Type="http://schemas.openxmlformats.org/officeDocument/2006/relationships/image"/><Relationship Id="rId20" Target="../media/image36.png" Type="http://schemas.openxmlformats.org/officeDocument/2006/relationships/image"/><Relationship Id="rId21" Target="../media/image37.png" Type="http://schemas.openxmlformats.org/officeDocument/2006/relationships/image"/><Relationship Id="rId22" Target="../media/image38.png" Type="http://schemas.openxmlformats.org/officeDocument/2006/relationships/image"/><Relationship Id="rId23" Target="../media/image39.svg" Type="http://schemas.openxmlformats.org/officeDocument/2006/relationships/image"/><Relationship Id="rId24" Target="../media/image40.png" Type="http://schemas.openxmlformats.org/officeDocument/2006/relationships/image"/><Relationship Id="rId3" Target="../media/image21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Relationship Id="rId9" Target="../media/image2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49.jpe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45.pn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5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5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5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5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54.jpeg" Type="http://schemas.openxmlformats.org/officeDocument/2006/relationships/image"/><Relationship Id="rId7" Target="../media/image55.jpeg" Type="http://schemas.openxmlformats.org/officeDocument/2006/relationships/image"/><Relationship Id="rId8" Target="../media/image5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jpeg" Type="http://schemas.openxmlformats.org/officeDocument/2006/relationships/image"/><Relationship Id="rId7" Target="../media/image57.png" Type="http://schemas.openxmlformats.org/officeDocument/2006/relationships/image"/><Relationship Id="rId8" Target="../media/image58.svg" Type="http://schemas.openxmlformats.org/officeDocument/2006/relationships/image"/><Relationship Id="rId9" Target="../media/image5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5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61.png" Type="http://schemas.openxmlformats.org/officeDocument/2006/relationships/image"/><Relationship Id="rId7" Target="../media/image62.png" Type="http://schemas.openxmlformats.org/officeDocument/2006/relationships/image"/><Relationship Id="rId8" Target="../media/image6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5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64.png" Type="http://schemas.openxmlformats.org/officeDocument/2006/relationships/image"/><Relationship Id="rId7" Target="../media/image65.png" Type="http://schemas.openxmlformats.org/officeDocument/2006/relationships/image"/><Relationship Id="rId8" Target="../media/image66.png" Type="http://schemas.openxmlformats.org/officeDocument/2006/relationships/image"/><Relationship Id="rId9" Target="../media/image6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jpeg" Type="http://schemas.openxmlformats.org/officeDocument/2006/relationships/image"/><Relationship Id="rId5" Target="../media/image68.png" Type="http://schemas.openxmlformats.org/officeDocument/2006/relationships/image"/><Relationship Id="rId6" Target="../media/image69.svg" Type="http://schemas.openxmlformats.org/officeDocument/2006/relationships/image"/><Relationship Id="rId7" Target="../media/image70.png" Type="http://schemas.openxmlformats.org/officeDocument/2006/relationships/image"/><Relationship Id="rId8" Target="../media/image71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7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7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74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jpe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75.png" Type="http://schemas.openxmlformats.org/officeDocument/2006/relationships/image"/><Relationship Id="rId5" Target="../media/image76.svg" Type="http://schemas.openxmlformats.org/officeDocument/2006/relationships/image"/><Relationship Id="rId6" Target="../media/image77.png" Type="http://schemas.openxmlformats.org/officeDocument/2006/relationships/image"/><Relationship Id="rId7" Target="../media/image78.png" Type="http://schemas.openxmlformats.org/officeDocument/2006/relationships/image"/><Relationship Id="rId8" Target="../media/image79.png" Type="http://schemas.openxmlformats.org/officeDocument/2006/relationships/image"/><Relationship Id="rId9" Target="../media/image80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74.svg" Type="http://schemas.openxmlformats.org/officeDocument/2006/relationships/image"/><Relationship Id="rId4" Target="../media/image81.png" Type="http://schemas.openxmlformats.org/officeDocument/2006/relationships/image"/><Relationship Id="rId5" Target="../media/image82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83.png" Type="http://schemas.openxmlformats.org/officeDocument/2006/relationships/image"/><Relationship Id="rId9" Target="../media/image8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9.png" Type="http://schemas.openxmlformats.org/officeDocument/2006/relationships/image"/><Relationship Id="rId2" Target="../media/image41.png" Type="http://schemas.openxmlformats.org/officeDocument/2006/relationships/image"/><Relationship Id="rId3" Target="../media/image74.svg" Type="http://schemas.openxmlformats.org/officeDocument/2006/relationships/image"/><Relationship Id="rId4" Target="../media/image85.png" Type="http://schemas.openxmlformats.org/officeDocument/2006/relationships/image"/><Relationship Id="rId5" Target="../media/image8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87.png" Type="http://schemas.openxmlformats.org/officeDocument/2006/relationships/image"/><Relationship Id="rId9" Target="../media/image8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4.png" Type="http://schemas.openxmlformats.org/officeDocument/2006/relationships/image"/><Relationship Id="rId2" Target="../media/image41.png" Type="http://schemas.openxmlformats.org/officeDocument/2006/relationships/image"/><Relationship Id="rId3" Target="../media/image74.svg" Type="http://schemas.openxmlformats.org/officeDocument/2006/relationships/image"/><Relationship Id="rId4" Target="../media/image90.png" Type="http://schemas.openxmlformats.org/officeDocument/2006/relationships/image"/><Relationship Id="rId5" Target="../media/image91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92.png" Type="http://schemas.openxmlformats.org/officeDocument/2006/relationships/image"/><Relationship Id="rId9" Target="../media/image93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74.svg" Type="http://schemas.openxmlformats.org/officeDocument/2006/relationships/image"/><Relationship Id="rId4" Target="../media/image95.png" Type="http://schemas.openxmlformats.org/officeDocument/2006/relationships/image"/><Relationship Id="rId5" Target="../media/image96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97.png" Type="http://schemas.openxmlformats.org/officeDocument/2006/relationships/image"/><Relationship Id="rId9" Target="../media/image9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99.jpeg" Type="http://schemas.openxmlformats.org/officeDocument/2006/relationships/image"/><Relationship Id="rId5" Target="../media/image100.png" Type="http://schemas.openxmlformats.org/officeDocument/2006/relationships/image"/><Relationship Id="rId6" Target="../media/image62.png" Type="http://schemas.openxmlformats.org/officeDocument/2006/relationships/image"/><Relationship Id="rId7" Target="../media/image101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02.png" Type="http://schemas.openxmlformats.org/officeDocument/2006/relationships/image"/><Relationship Id="rId5" Target="../media/image41.png" Type="http://schemas.openxmlformats.org/officeDocument/2006/relationships/image"/><Relationship Id="rId6" Target="../media/image103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9.png" Type="http://schemas.openxmlformats.org/officeDocument/2006/relationships/image"/><Relationship Id="rId2" Target="../media/image104.jpeg" Type="http://schemas.openxmlformats.org/officeDocument/2006/relationships/image"/><Relationship Id="rId3" Target="../media/image62.png" Type="http://schemas.openxmlformats.org/officeDocument/2006/relationships/image"/><Relationship Id="rId4" Target="../media/image105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06.png" Type="http://schemas.openxmlformats.org/officeDocument/2006/relationships/image"/><Relationship Id="rId8" Target="../media/image107.png" Type="http://schemas.openxmlformats.org/officeDocument/2006/relationships/image"/><Relationship Id="rId9" Target="../media/image108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10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1.png" Type="http://schemas.openxmlformats.org/officeDocument/2006/relationships/image"/><Relationship Id="rId3" Target="../media/image112.svg" Type="http://schemas.openxmlformats.org/officeDocument/2006/relationships/image"/><Relationship Id="rId4" Target="../media/image14.png" Type="http://schemas.openxmlformats.org/officeDocument/2006/relationships/image"/><Relationship Id="rId5" Target="../media/image113.svg" Type="http://schemas.openxmlformats.org/officeDocument/2006/relationships/image"/><Relationship Id="rId6" Target="../media/image114.png" Type="http://schemas.openxmlformats.org/officeDocument/2006/relationships/image"/><Relationship Id="rId7" Target="../media/image115.png" Type="http://schemas.openxmlformats.org/officeDocument/2006/relationships/image"/><Relationship Id="rId8" Target="../media/image116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7.png" Type="http://schemas.openxmlformats.org/officeDocument/2006/relationships/image"/><Relationship Id="rId3" Target="../media/image118.svg" Type="http://schemas.openxmlformats.org/officeDocument/2006/relationships/image"/><Relationship Id="rId4" Target="../media/image119.png" Type="http://schemas.openxmlformats.org/officeDocument/2006/relationships/image"/><Relationship Id="rId5" Target="../media/image14.png" Type="http://schemas.openxmlformats.org/officeDocument/2006/relationships/image"/><Relationship Id="rId6" Target="../media/image12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41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618188" y="5424207"/>
            <a:ext cx="5990934" cy="1080792"/>
          </a:xfrm>
          <a:custGeom>
            <a:avLst/>
            <a:gdLst/>
            <a:ahLst/>
            <a:cxnLst/>
            <a:rect r="r" b="b" t="t" l="l"/>
            <a:pathLst>
              <a:path h="1080792" w="5990934">
                <a:moveTo>
                  <a:pt x="0" y="0"/>
                </a:moveTo>
                <a:lnTo>
                  <a:pt x="5990934" y="0"/>
                </a:lnTo>
                <a:lnTo>
                  <a:pt x="5990934" y="1080792"/>
                </a:lnTo>
                <a:lnTo>
                  <a:pt x="0" y="10807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27041" y="1059090"/>
            <a:ext cx="5960959" cy="7973868"/>
          </a:xfrm>
          <a:custGeom>
            <a:avLst/>
            <a:gdLst/>
            <a:ahLst/>
            <a:cxnLst/>
            <a:rect r="r" b="b" t="t" l="l"/>
            <a:pathLst>
              <a:path h="7973868" w="5960959">
                <a:moveTo>
                  <a:pt x="0" y="0"/>
                </a:moveTo>
                <a:lnTo>
                  <a:pt x="5960959" y="0"/>
                </a:lnTo>
                <a:lnTo>
                  <a:pt x="5960959" y="7973868"/>
                </a:lnTo>
                <a:lnTo>
                  <a:pt x="0" y="79738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518604" y="9313150"/>
            <a:ext cx="864651" cy="878896"/>
          </a:xfrm>
          <a:custGeom>
            <a:avLst/>
            <a:gdLst/>
            <a:ahLst/>
            <a:cxnLst/>
            <a:rect r="r" b="b" t="t" l="l"/>
            <a:pathLst>
              <a:path h="878896" w="864651">
                <a:moveTo>
                  <a:pt x="0" y="0"/>
                </a:moveTo>
                <a:lnTo>
                  <a:pt x="864651" y="0"/>
                </a:lnTo>
                <a:lnTo>
                  <a:pt x="864651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760323" y="1566167"/>
            <a:ext cx="6819938" cy="6819938"/>
            <a:chOff x="0" y="0"/>
            <a:chExt cx="6062167" cy="60621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062218" cy="6062218"/>
            </a:xfrm>
            <a:custGeom>
              <a:avLst/>
              <a:gdLst/>
              <a:ahLst/>
              <a:cxnLst/>
              <a:rect r="r" b="b" t="t" l="l"/>
              <a:pathLst>
                <a:path h="6062218" w="6062218">
                  <a:moveTo>
                    <a:pt x="3028950" y="0"/>
                  </a:moveTo>
                  <a:cubicBezTo>
                    <a:pt x="1355852" y="1143"/>
                    <a:pt x="0" y="1357757"/>
                    <a:pt x="0" y="3031109"/>
                  </a:cubicBezTo>
                  <a:cubicBezTo>
                    <a:pt x="0" y="4705096"/>
                    <a:pt x="1357122" y="6062218"/>
                    <a:pt x="3031109" y="6062218"/>
                  </a:cubicBezTo>
                  <a:cubicBezTo>
                    <a:pt x="4704080" y="6062218"/>
                    <a:pt x="6060567" y="4706874"/>
                    <a:pt x="6062218" y="3034284"/>
                  </a:cubicBezTo>
                  <a:lnTo>
                    <a:pt x="6062218" y="3029204"/>
                  </a:lnTo>
                  <a:cubicBezTo>
                    <a:pt x="6061075" y="1356741"/>
                    <a:pt x="4705604" y="1143"/>
                    <a:pt x="3033268" y="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8646009" y="1451839"/>
            <a:ext cx="7048581" cy="7048581"/>
          </a:xfrm>
          <a:custGeom>
            <a:avLst/>
            <a:gdLst/>
            <a:ahLst/>
            <a:cxnLst/>
            <a:rect r="r" b="b" t="t" l="l"/>
            <a:pathLst>
              <a:path h="7048581" w="7048581">
                <a:moveTo>
                  <a:pt x="0" y="0"/>
                </a:moveTo>
                <a:lnTo>
                  <a:pt x="7048581" y="0"/>
                </a:lnTo>
                <a:lnTo>
                  <a:pt x="7048581" y="7048581"/>
                </a:lnTo>
                <a:lnTo>
                  <a:pt x="0" y="70485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787938" y="3716836"/>
            <a:ext cx="3093572" cy="671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8"/>
              </a:lnSpc>
            </a:pPr>
            <a:r>
              <a:rPr lang="en-US" b="true" sz="42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DİN KÜLTÜRÜ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87938" y="4288336"/>
            <a:ext cx="3933334" cy="671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8"/>
              </a:lnSpc>
            </a:pPr>
            <a:r>
              <a:rPr lang="en-US" b="true" sz="42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 AHLAK BİLGİSİ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34703" y="6723093"/>
            <a:ext cx="5564224" cy="1045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İSLAM’I TANIYALIM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68473" y="5422663"/>
            <a:ext cx="4298952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SINIF 2. ÜNİTE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880663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388434" y="548426"/>
            <a:ext cx="5899566" cy="3687232"/>
          </a:xfrm>
          <a:custGeom>
            <a:avLst/>
            <a:gdLst/>
            <a:ahLst/>
            <a:cxnLst/>
            <a:rect r="r" b="b" t="t" l="l"/>
            <a:pathLst>
              <a:path h="3687232" w="5899566">
                <a:moveTo>
                  <a:pt x="0" y="0"/>
                </a:moveTo>
                <a:lnTo>
                  <a:pt x="5899566" y="0"/>
                </a:lnTo>
                <a:lnTo>
                  <a:pt x="5899566" y="3687232"/>
                </a:lnTo>
                <a:lnTo>
                  <a:pt x="0" y="3687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27087" y="2106178"/>
            <a:ext cx="7709835" cy="1404476"/>
          </a:xfrm>
          <a:custGeom>
            <a:avLst/>
            <a:gdLst/>
            <a:ahLst/>
            <a:cxnLst/>
            <a:rect r="r" b="b" t="t" l="l"/>
            <a:pathLst>
              <a:path h="1404476" w="7709835">
                <a:moveTo>
                  <a:pt x="0" y="0"/>
                </a:moveTo>
                <a:lnTo>
                  <a:pt x="7709835" y="0"/>
                </a:lnTo>
                <a:lnTo>
                  <a:pt x="7709835" y="1404475"/>
                </a:lnTo>
                <a:lnTo>
                  <a:pt x="0" y="14044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64233" y="3968386"/>
            <a:ext cx="12057407" cy="3573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92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İslam’ın İnanç Esasları 2. İslam’ın Şartları 3. Kur’an-ı Kerim’in İç Düzeni 4. Bir Dua Tanıyorum: Amentü Duası ve Anlamı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25982" y="2279109"/>
            <a:ext cx="5623346" cy="1045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Neler Öğreneceğiz?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50529" y="2952869"/>
            <a:ext cx="4971350" cy="5176718"/>
          </a:xfrm>
          <a:custGeom>
            <a:avLst/>
            <a:gdLst/>
            <a:ahLst/>
            <a:cxnLst/>
            <a:rect r="r" b="b" t="t" l="l"/>
            <a:pathLst>
              <a:path h="5176718" w="4971350">
                <a:moveTo>
                  <a:pt x="0" y="0"/>
                </a:moveTo>
                <a:lnTo>
                  <a:pt x="4971350" y="0"/>
                </a:lnTo>
                <a:lnTo>
                  <a:pt x="4971350" y="5176719"/>
                </a:lnTo>
                <a:lnTo>
                  <a:pt x="0" y="51767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7994428" y="2655003"/>
            <a:ext cx="8485618" cy="2774175"/>
          </a:xfrm>
          <a:custGeom>
            <a:avLst/>
            <a:gdLst/>
            <a:ahLst/>
            <a:cxnLst/>
            <a:rect r="r" b="b" t="t" l="l"/>
            <a:pathLst>
              <a:path h="2774175" w="8485618">
                <a:moveTo>
                  <a:pt x="0" y="0"/>
                </a:moveTo>
                <a:lnTo>
                  <a:pt x="8485617" y="0"/>
                </a:lnTo>
                <a:lnTo>
                  <a:pt x="8485617" y="2774176"/>
                </a:lnTo>
                <a:lnTo>
                  <a:pt x="0" y="277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94428" y="5762777"/>
            <a:ext cx="8485618" cy="2774175"/>
          </a:xfrm>
          <a:custGeom>
            <a:avLst/>
            <a:gdLst/>
            <a:ahLst/>
            <a:cxnLst/>
            <a:rect r="r" b="b" t="t" l="l"/>
            <a:pathLst>
              <a:path h="2774175" w="8485618">
                <a:moveTo>
                  <a:pt x="0" y="0"/>
                </a:moveTo>
                <a:lnTo>
                  <a:pt x="8485617" y="0"/>
                </a:lnTo>
                <a:lnTo>
                  <a:pt x="8485617" y="2774176"/>
                </a:lnTo>
                <a:lnTo>
                  <a:pt x="0" y="277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47917" y="960391"/>
            <a:ext cx="6251124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İslam’ın İnanç Esasları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22237" y="4642209"/>
            <a:ext cx="1231382" cy="134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İman nedir?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655839" y="3006881"/>
            <a:ext cx="7411469" cy="1352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9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İnanma, tasdik etme, güvende olma ve bir şeyin doğruluğunu kabul etme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648945" y="4323617"/>
            <a:ext cx="3241191" cy="703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9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anlamlarına gelir.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477588" y="6125366"/>
            <a:ext cx="7774929" cy="2006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Allah’tan Hz. Peygamber’e indirilen bütün hükümleri şüphe duymadan kabul etmektir.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4073623" y="1010626"/>
            <a:ext cx="1648063" cy="7762856"/>
          </a:xfrm>
          <a:custGeom>
            <a:avLst/>
            <a:gdLst/>
            <a:ahLst/>
            <a:cxnLst/>
            <a:rect r="r" b="b" t="t" l="l"/>
            <a:pathLst>
              <a:path h="7762856" w="1648063">
                <a:moveTo>
                  <a:pt x="0" y="0"/>
                </a:moveTo>
                <a:lnTo>
                  <a:pt x="1648064" y="0"/>
                </a:lnTo>
                <a:lnTo>
                  <a:pt x="1648064" y="7762856"/>
                </a:lnTo>
                <a:lnTo>
                  <a:pt x="0" y="776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064508" y="1134428"/>
            <a:ext cx="1098980" cy="1098980"/>
          </a:xfrm>
          <a:custGeom>
            <a:avLst/>
            <a:gdLst/>
            <a:ahLst/>
            <a:cxnLst/>
            <a:rect r="r" b="b" t="t" l="l"/>
            <a:pathLst>
              <a:path h="1098980" w="1098980">
                <a:moveTo>
                  <a:pt x="0" y="0"/>
                </a:moveTo>
                <a:lnTo>
                  <a:pt x="1098980" y="0"/>
                </a:lnTo>
                <a:lnTo>
                  <a:pt x="1098980" y="1098980"/>
                </a:lnTo>
                <a:lnTo>
                  <a:pt x="0" y="10989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768396" y="2417845"/>
            <a:ext cx="1098980" cy="1098980"/>
          </a:xfrm>
          <a:custGeom>
            <a:avLst/>
            <a:gdLst/>
            <a:ahLst/>
            <a:cxnLst/>
            <a:rect r="r" b="b" t="t" l="l"/>
            <a:pathLst>
              <a:path h="1098980" w="1098980">
                <a:moveTo>
                  <a:pt x="0" y="0"/>
                </a:moveTo>
                <a:lnTo>
                  <a:pt x="1098980" y="0"/>
                </a:lnTo>
                <a:lnTo>
                  <a:pt x="1098980" y="1098980"/>
                </a:lnTo>
                <a:lnTo>
                  <a:pt x="0" y="10989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090265" y="3701263"/>
            <a:ext cx="1098980" cy="1098980"/>
          </a:xfrm>
          <a:custGeom>
            <a:avLst/>
            <a:gdLst/>
            <a:ahLst/>
            <a:cxnLst/>
            <a:rect r="r" b="b" t="t" l="l"/>
            <a:pathLst>
              <a:path h="1098980" w="1098980">
                <a:moveTo>
                  <a:pt x="0" y="0"/>
                </a:moveTo>
                <a:lnTo>
                  <a:pt x="1098980" y="0"/>
                </a:lnTo>
                <a:lnTo>
                  <a:pt x="1098980" y="1098980"/>
                </a:lnTo>
                <a:lnTo>
                  <a:pt x="0" y="10989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90265" y="4983851"/>
            <a:ext cx="1098980" cy="1098980"/>
          </a:xfrm>
          <a:custGeom>
            <a:avLst/>
            <a:gdLst/>
            <a:ahLst/>
            <a:cxnLst/>
            <a:rect r="r" b="b" t="t" l="l"/>
            <a:pathLst>
              <a:path h="1098980" w="1098980">
                <a:moveTo>
                  <a:pt x="0" y="0"/>
                </a:moveTo>
                <a:lnTo>
                  <a:pt x="1098980" y="0"/>
                </a:lnTo>
                <a:lnTo>
                  <a:pt x="1098980" y="1098981"/>
                </a:lnTo>
                <a:lnTo>
                  <a:pt x="0" y="10989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68396" y="6267269"/>
            <a:ext cx="1098980" cy="1098980"/>
          </a:xfrm>
          <a:custGeom>
            <a:avLst/>
            <a:gdLst/>
            <a:ahLst/>
            <a:cxnLst/>
            <a:rect r="r" b="b" t="t" l="l"/>
            <a:pathLst>
              <a:path h="1098980" w="1098980">
                <a:moveTo>
                  <a:pt x="0" y="0"/>
                </a:moveTo>
                <a:lnTo>
                  <a:pt x="1098980" y="0"/>
                </a:lnTo>
                <a:lnTo>
                  <a:pt x="1098980" y="1098980"/>
                </a:lnTo>
                <a:lnTo>
                  <a:pt x="0" y="10989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604004" y="1243584"/>
            <a:ext cx="10835640" cy="877824"/>
          </a:xfrm>
          <a:custGeom>
            <a:avLst/>
            <a:gdLst/>
            <a:ahLst/>
            <a:cxnLst/>
            <a:rect r="r" b="b" t="t" l="l"/>
            <a:pathLst>
              <a:path h="877824" w="10835640">
                <a:moveTo>
                  <a:pt x="0" y="0"/>
                </a:moveTo>
                <a:lnTo>
                  <a:pt x="10835640" y="0"/>
                </a:lnTo>
                <a:lnTo>
                  <a:pt x="10835640" y="877824"/>
                </a:lnTo>
                <a:lnTo>
                  <a:pt x="0" y="87782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308092" y="2528316"/>
            <a:ext cx="10131552" cy="877824"/>
          </a:xfrm>
          <a:custGeom>
            <a:avLst/>
            <a:gdLst/>
            <a:ahLst/>
            <a:cxnLst/>
            <a:rect r="r" b="b" t="t" l="l"/>
            <a:pathLst>
              <a:path h="877824" w="10131552">
                <a:moveTo>
                  <a:pt x="0" y="0"/>
                </a:moveTo>
                <a:lnTo>
                  <a:pt x="10131552" y="0"/>
                </a:lnTo>
                <a:lnTo>
                  <a:pt x="10131552" y="877824"/>
                </a:lnTo>
                <a:lnTo>
                  <a:pt x="0" y="87782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628132" y="3813048"/>
            <a:ext cx="9811512" cy="877824"/>
          </a:xfrm>
          <a:custGeom>
            <a:avLst/>
            <a:gdLst/>
            <a:ahLst/>
            <a:cxnLst/>
            <a:rect r="r" b="b" t="t" l="l"/>
            <a:pathLst>
              <a:path h="877824" w="9811512">
                <a:moveTo>
                  <a:pt x="0" y="0"/>
                </a:moveTo>
                <a:lnTo>
                  <a:pt x="9811512" y="0"/>
                </a:lnTo>
                <a:lnTo>
                  <a:pt x="9811512" y="877824"/>
                </a:lnTo>
                <a:lnTo>
                  <a:pt x="0" y="87782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628132" y="5093208"/>
            <a:ext cx="9811512" cy="877824"/>
          </a:xfrm>
          <a:custGeom>
            <a:avLst/>
            <a:gdLst/>
            <a:ahLst/>
            <a:cxnLst/>
            <a:rect r="r" b="b" t="t" l="l"/>
            <a:pathLst>
              <a:path h="877824" w="9811512">
                <a:moveTo>
                  <a:pt x="0" y="0"/>
                </a:moveTo>
                <a:lnTo>
                  <a:pt x="9811512" y="0"/>
                </a:lnTo>
                <a:lnTo>
                  <a:pt x="9811512" y="877824"/>
                </a:lnTo>
                <a:lnTo>
                  <a:pt x="0" y="87782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308092" y="6377940"/>
            <a:ext cx="10131552" cy="877824"/>
          </a:xfrm>
          <a:custGeom>
            <a:avLst/>
            <a:gdLst/>
            <a:ahLst/>
            <a:cxnLst/>
            <a:rect r="r" b="b" t="t" l="l"/>
            <a:pathLst>
              <a:path h="877824" w="10131552">
                <a:moveTo>
                  <a:pt x="0" y="0"/>
                </a:moveTo>
                <a:lnTo>
                  <a:pt x="10131552" y="0"/>
                </a:lnTo>
                <a:lnTo>
                  <a:pt x="10131552" y="877824"/>
                </a:lnTo>
                <a:lnTo>
                  <a:pt x="0" y="87782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04004" y="7662672"/>
            <a:ext cx="10835640" cy="877824"/>
          </a:xfrm>
          <a:custGeom>
            <a:avLst/>
            <a:gdLst/>
            <a:ahLst/>
            <a:cxnLst/>
            <a:rect r="r" b="b" t="t" l="l"/>
            <a:pathLst>
              <a:path h="877824" w="10835640">
                <a:moveTo>
                  <a:pt x="0" y="0"/>
                </a:moveTo>
                <a:lnTo>
                  <a:pt x="10835640" y="0"/>
                </a:lnTo>
                <a:lnTo>
                  <a:pt x="10835640" y="877824"/>
                </a:lnTo>
                <a:lnTo>
                  <a:pt x="0" y="87782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064508" y="7550672"/>
            <a:ext cx="1098980" cy="1098980"/>
          </a:xfrm>
          <a:custGeom>
            <a:avLst/>
            <a:gdLst/>
            <a:ahLst/>
            <a:cxnLst/>
            <a:rect r="r" b="b" t="t" l="l"/>
            <a:pathLst>
              <a:path h="1098980" w="1098980">
                <a:moveTo>
                  <a:pt x="0" y="0"/>
                </a:moveTo>
                <a:lnTo>
                  <a:pt x="1098980" y="0"/>
                </a:lnTo>
                <a:lnTo>
                  <a:pt x="1098980" y="1098980"/>
                </a:lnTo>
                <a:lnTo>
                  <a:pt x="0" y="109898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482060" y="2395728"/>
            <a:ext cx="946404" cy="4311396"/>
          </a:xfrm>
          <a:custGeom>
            <a:avLst/>
            <a:gdLst/>
            <a:ahLst/>
            <a:cxnLst/>
            <a:rect r="r" b="b" t="t" l="l"/>
            <a:pathLst>
              <a:path h="4311396" w="946404">
                <a:moveTo>
                  <a:pt x="0" y="0"/>
                </a:moveTo>
                <a:lnTo>
                  <a:pt x="946404" y="0"/>
                </a:lnTo>
                <a:lnTo>
                  <a:pt x="946404" y="4311396"/>
                </a:lnTo>
                <a:lnTo>
                  <a:pt x="0" y="431139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781337" y="3385214"/>
            <a:ext cx="2228193" cy="227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Kişi, İslam inanç esaslarına inanmakla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293219" y="7684799"/>
            <a:ext cx="2962027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kader ve kazaya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997107" y="6400067"/>
            <a:ext cx="2876317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ahiret gününe,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293219" y="1270283"/>
            <a:ext cx="619510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 varlığına ve birliğine,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997107" y="2550443"/>
            <a:ext cx="6625542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Allah’ın gönderdiği meleklere,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318975" y="5119907"/>
            <a:ext cx="649244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Allah’ın gönderdiği kitaplara,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318975" y="3835175"/>
            <a:ext cx="7392438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 gönderdiği peygamberlere,</a:t>
            </a:r>
          </a:p>
        </p:txBody>
      </p:sp>
      <p:sp>
        <p:nvSpPr>
          <p:cNvPr name="TextBox 28" id="28"/>
          <p:cNvSpPr txBox="true"/>
          <p:nvPr/>
        </p:nvSpPr>
        <p:spPr>
          <a:xfrm rot="-5400000">
            <a:off x="15934868" y="4206316"/>
            <a:ext cx="1997264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iman eder.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33592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699530" y="5491501"/>
            <a:ext cx="8016473" cy="1703099"/>
          </a:xfrm>
          <a:custGeom>
            <a:avLst/>
            <a:gdLst/>
            <a:ahLst/>
            <a:cxnLst/>
            <a:rect r="r" b="b" t="t" l="l"/>
            <a:pathLst>
              <a:path h="1703099" w="8016473">
                <a:moveTo>
                  <a:pt x="0" y="0"/>
                </a:moveTo>
                <a:lnTo>
                  <a:pt x="8016474" y="0"/>
                </a:lnTo>
                <a:lnTo>
                  <a:pt x="8016474" y="1703098"/>
                </a:lnTo>
                <a:lnTo>
                  <a:pt x="0" y="1703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613648" y="5431536"/>
            <a:ext cx="8188452" cy="1879092"/>
          </a:xfrm>
          <a:custGeom>
            <a:avLst/>
            <a:gdLst/>
            <a:ahLst/>
            <a:cxnLst/>
            <a:rect r="r" b="b" t="t" l="l"/>
            <a:pathLst>
              <a:path h="1879092" w="8188452">
                <a:moveTo>
                  <a:pt x="0" y="0"/>
                </a:moveTo>
                <a:lnTo>
                  <a:pt x="8188452" y="0"/>
                </a:lnTo>
                <a:lnTo>
                  <a:pt x="8188452" y="1879092"/>
                </a:lnTo>
                <a:lnTo>
                  <a:pt x="0" y="18790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604504" y="7598664"/>
            <a:ext cx="8193024" cy="1879092"/>
          </a:xfrm>
          <a:custGeom>
            <a:avLst/>
            <a:gdLst/>
            <a:ahLst/>
            <a:cxnLst/>
            <a:rect r="r" b="b" t="t" l="l"/>
            <a:pathLst>
              <a:path h="1879092" w="8193024">
                <a:moveTo>
                  <a:pt x="0" y="0"/>
                </a:moveTo>
                <a:lnTo>
                  <a:pt x="8193024" y="0"/>
                </a:lnTo>
                <a:lnTo>
                  <a:pt x="8193024" y="1879092"/>
                </a:lnTo>
                <a:lnTo>
                  <a:pt x="0" y="18790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598946" y="7560902"/>
            <a:ext cx="8206969" cy="1893608"/>
          </a:xfrm>
          <a:custGeom>
            <a:avLst/>
            <a:gdLst/>
            <a:ahLst/>
            <a:cxnLst/>
            <a:rect r="r" b="b" t="t" l="l"/>
            <a:pathLst>
              <a:path h="1893608" w="8206969">
                <a:moveTo>
                  <a:pt x="0" y="0"/>
                </a:moveTo>
                <a:lnTo>
                  <a:pt x="8206969" y="0"/>
                </a:lnTo>
                <a:lnTo>
                  <a:pt x="8206969" y="1893608"/>
                </a:lnTo>
                <a:lnTo>
                  <a:pt x="0" y="18936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828125" y="5315179"/>
            <a:ext cx="4398578" cy="3758856"/>
          </a:xfrm>
          <a:custGeom>
            <a:avLst/>
            <a:gdLst/>
            <a:ahLst/>
            <a:cxnLst/>
            <a:rect r="r" b="b" t="t" l="l"/>
            <a:pathLst>
              <a:path h="3758856" w="4398578">
                <a:moveTo>
                  <a:pt x="0" y="0"/>
                </a:moveTo>
                <a:lnTo>
                  <a:pt x="4398578" y="0"/>
                </a:lnTo>
                <a:lnTo>
                  <a:pt x="4398578" y="3758855"/>
                </a:lnTo>
                <a:lnTo>
                  <a:pt x="0" y="375885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473102" y="896383"/>
            <a:ext cx="3329702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Allah’a iman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81624" y="2407196"/>
            <a:ext cx="163220" cy="101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81624" y="3719360"/>
            <a:ext cx="163220" cy="101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718693" y="6924018"/>
            <a:ext cx="268339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Kelimeitevhit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95974" y="4027199"/>
            <a:ext cx="1250786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İman eden kişi, kelimeitevhit ile bunu sözlü olarak ifade etmiş olur.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261207" y="5617874"/>
            <a:ext cx="3159066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Lâ ilâhe illallah /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462250" y="6267098"/>
            <a:ext cx="4580387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Muḥammedürrasulüllâh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95974" y="2715035"/>
            <a:ext cx="13439108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 dininin temelini, Allah’ın (cc) varlığına ve birliğine iman oluşturur.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24878" y="7821959"/>
            <a:ext cx="5159588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Allah’tan başka ilah yoktur.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779494" y="8466611"/>
            <a:ext cx="596366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Muhammed, Allah’ın resulüdür.</a:t>
            </a:r>
          </a:p>
        </p:txBody>
      </p:sp>
      <p:sp>
        <p:nvSpPr>
          <p:cNvPr name="TextBox 23" id="23"/>
          <p:cNvSpPr txBox="true"/>
          <p:nvPr/>
        </p:nvSpPr>
        <p:spPr>
          <a:xfrm rot="-5400000">
            <a:off x="6319452" y="6996565"/>
            <a:ext cx="132372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Anlamı</a:t>
            </a:r>
          </a:p>
        </p:txBody>
      </p:sp>
      <p:sp>
        <p:nvSpPr>
          <p:cNvPr name="TextBox 24" id="24"/>
          <p:cNvSpPr txBox="true"/>
          <p:nvPr/>
        </p:nvSpPr>
        <p:spPr>
          <a:xfrm rot="-5400000">
            <a:off x="8312844" y="6300949"/>
            <a:ext cx="1677438" cy="1379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945600" y="4193910"/>
            <a:ext cx="4376390" cy="2866573"/>
          </a:xfrm>
          <a:custGeom>
            <a:avLst/>
            <a:gdLst/>
            <a:ahLst/>
            <a:cxnLst/>
            <a:rect r="r" b="b" t="t" l="l"/>
            <a:pathLst>
              <a:path h="2866573" w="4376390">
                <a:moveTo>
                  <a:pt x="0" y="0"/>
                </a:moveTo>
                <a:lnTo>
                  <a:pt x="4376390" y="0"/>
                </a:lnTo>
                <a:lnTo>
                  <a:pt x="4376390" y="2866572"/>
                </a:lnTo>
                <a:lnTo>
                  <a:pt x="0" y="2866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001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41110" y="6688103"/>
            <a:ext cx="5374715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yalnızca O’ndan yardım ister.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341110" y="5151911"/>
            <a:ext cx="572931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sadece Allah’a (cc) kulluk eder.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153437" y="1709195"/>
            <a:ext cx="11529384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 (cc) bütün eşsiz özellikleriyle tanıyarak bağlanan insan,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341110" y="3615719"/>
            <a:ext cx="10177629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hayatını Allah’ın (cc) emirleri doğrultusunda düzenler.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4133" y="4"/>
            <a:ext cx="16809401" cy="10287000"/>
          </a:xfrm>
          <a:custGeom>
            <a:avLst/>
            <a:gdLst/>
            <a:ahLst/>
            <a:cxnLst/>
            <a:rect r="r" b="b" t="t" l="l"/>
            <a:pathLst>
              <a:path h="10287000" w="16809401">
                <a:moveTo>
                  <a:pt x="0" y="0"/>
                </a:moveTo>
                <a:lnTo>
                  <a:pt x="16809401" y="0"/>
                </a:lnTo>
                <a:lnTo>
                  <a:pt x="1680940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348918" y="6881255"/>
            <a:ext cx="3234433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(Bakara suresi, 255. ayet.)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986323" y="3599793"/>
            <a:ext cx="9827828" cy="2673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“Allah, kendisinden başka hiçbir ilah olmayandır. Diridir, Kayyum’dur. O’nu ne bir uyuklama tutabilir ne de bir uyku. Göklerdeki her şey, yerdeki her şey O’nundur...”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33592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21678" y="3123233"/>
            <a:ext cx="972107" cy="995424"/>
          </a:xfrm>
          <a:custGeom>
            <a:avLst/>
            <a:gdLst/>
            <a:ahLst/>
            <a:cxnLst/>
            <a:rect r="r" b="b" t="t" l="l"/>
            <a:pathLst>
              <a:path h="995424" w="972107">
                <a:moveTo>
                  <a:pt x="0" y="0"/>
                </a:moveTo>
                <a:lnTo>
                  <a:pt x="972107" y="0"/>
                </a:lnTo>
                <a:lnTo>
                  <a:pt x="972107" y="995425"/>
                </a:lnTo>
                <a:lnTo>
                  <a:pt x="0" y="9954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21678" y="4778183"/>
            <a:ext cx="972107" cy="995424"/>
          </a:xfrm>
          <a:custGeom>
            <a:avLst/>
            <a:gdLst/>
            <a:ahLst/>
            <a:cxnLst/>
            <a:rect r="r" b="b" t="t" l="l"/>
            <a:pathLst>
              <a:path h="995424" w="972107">
                <a:moveTo>
                  <a:pt x="0" y="0"/>
                </a:moveTo>
                <a:lnTo>
                  <a:pt x="972107" y="0"/>
                </a:lnTo>
                <a:lnTo>
                  <a:pt x="972107" y="995424"/>
                </a:lnTo>
                <a:lnTo>
                  <a:pt x="0" y="995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221678" y="6433118"/>
            <a:ext cx="972107" cy="995424"/>
          </a:xfrm>
          <a:custGeom>
            <a:avLst/>
            <a:gdLst/>
            <a:ahLst/>
            <a:cxnLst/>
            <a:rect r="r" b="b" t="t" l="l"/>
            <a:pathLst>
              <a:path h="995424" w="972107">
                <a:moveTo>
                  <a:pt x="0" y="0"/>
                </a:moveTo>
                <a:lnTo>
                  <a:pt x="972107" y="0"/>
                </a:lnTo>
                <a:lnTo>
                  <a:pt x="972107" y="995425"/>
                </a:lnTo>
                <a:lnTo>
                  <a:pt x="0" y="9954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48192" y="896383"/>
            <a:ext cx="4193981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Meleklere iman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75876" y="3181379"/>
            <a:ext cx="837866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Meleklere iman, İslam inanç esaslarındandır.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75876" y="4868447"/>
            <a:ext cx="9993149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Melekler, Yüce Allah tarafından yaratılmış varlıklardır.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75876" y="6541799"/>
            <a:ext cx="13329980" cy="1329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Melekler, Allah’ın (cc) vermiş olduğu çeşitli görevleri yerine getirmekle sorumludurlar.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74967" y="-95255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33592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68689" y="3370893"/>
            <a:ext cx="868537" cy="890740"/>
          </a:xfrm>
          <a:custGeom>
            <a:avLst/>
            <a:gdLst/>
            <a:ahLst/>
            <a:cxnLst/>
            <a:rect r="r" b="b" t="t" l="l"/>
            <a:pathLst>
              <a:path h="890740" w="868537">
                <a:moveTo>
                  <a:pt x="0" y="0"/>
                </a:moveTo>
                <a:lnTo>
                  <a:pt x="868537" y="0"/>
                </a:lnTo>
                <a:lnTo>
                  <a:pt x="868537" y="890740"/>
                </a:lnTo>
                <a:lnTo>
                  <a:pt x="0" y="8907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03194" b="-9813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68689" y="6558348"/>
            <a:ext cx="889468" cy="888840"/>
          </a:xfrm>
          <a:custGeom>
            <a:avLst/>
            <a:gdLst/>
            <a:ahLst/>
            <a:cxnLst/>
            <a:rect r="r" b="b" t="t" l="l"/>
            <a:pathLst>
              <a:path h="888840" w="889468">
                <a:moveTo>
                  <a:pt x="0" y="0"/>
                </a:moveTo>
                <a:lnTo>
                  <a:pt x="889468" y="0"/>
                </a:lnTo>
                <a:lnTo>
                  <a:pt x="889468" y="888840"/>
                </a:lnTo>
                <a:lnTo>
                  <a:pt x="0" y="8888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6092" t="-10624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65960" y="4741164"/>
            <a:ext cx="941832" cy="896112"/>
          </a:xfrm>
          <a:custGeom>
            <a:avLst/>
            <a:gdLst/>
            <a:ahLst/>
            <a:cxnLst/>
            <a:rect r="r" b="b" t="t" l="l"/>
            <a:pathLst>
              <a:path h="896112" w="941832">
                <a:moveTo>
                  <a:pt x="0" y="0"/>
                </a:moveTo>
                <a:lnTo>
                  <a:pt x="941832" y="0"/>
                </a:lnTo>
                <a:lnTo>
                  <a:pt x="941832" y="896112"/>
                </a:lnTo>
                <a:lnTo>
                  <a:pt x="0" y="8961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196167" y="896383"/>
            <a:ext cx="3891544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Kitaplara iman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032279" y="3483131"/>
            <a:ext cx="1300069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Kitaplara inanmak, İslam dininin temel iman esasları arasında yer alır.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974386" y="4841015"/>
            <a:ext cx="14633043" cy="1329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 (cc), insanlar arasından seçmiş olduğu peygamberlere vahiy göndererek onlara doğru yolu gösterir.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91845" y="6270527"/>
            <a:ext cx="10238580" cy="1065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 vahiylerin yer aldığı kitaplara ise ilahi kitaplar denir.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33592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02804" y="2928037"/>
            <a:ext cx="4971350" cy="5176718"/>
          </a:xfrm>
          <a:custGeom>
            <a:avLst/>
            <a:gdLst/>
            <a:ahLst/>
            <a:cxnLst/>
            <a:rect r="r" b="b" t="t" l="l"/>
            <a:pathLst>
              <a:path h="5176718" w="4971350">
                <a:moveTo>
                  <a:pt x="0" y="0"/>
                </a:moveTo>
                <a:lnTo>
                  <a:pt x="4971350" y="0"/>
                </a:lnTo>
                <a:lnTo>
                  <a:pt x="4971350" y="5176719"/>
                </a:lnTo>
                <a:lnTo>
                  <a:pt x="0" y="51767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110917" y="5843002"/>
            <a:ext cx="9618416" cy="2774175"/>
          </a:xfrm>
          <a:custGeom>
            <a:avLst/>
            <a:gdLst/>
            <a:ahLst/>
            <a:cxnLst/>
            <a:rect r="r" b="b" t="t" l="l"/>
            <a:pathLst>
              <a:path h="2774175" w="9618416">
                <a:moveTo>
                  <a:pt x="0" y="0"/>
                </a:moveTo>
                <a:lnTo>
                  <a:pt x="9618417" y="0"/>
                </a:lnTo>
                <a:lnTo>
                  <a:pt x="9618417" y="2774175"/>
                </a:lnTo>
                <a:lnTo>
                  <a:pt x="0" y="27741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194328" y="2687664"/>
            <a:ext cx="9535006" cy="2774175"/>
          </a:xfrm>
          <a:custGeom>
            <a:avLst/>
            <a:gdLst/>
            <a:ahLst/>
            <a:cxnLst/>
            <a:rect r="r" b="b" t="t" l="l"/>
            <a:pathLst>
              <a:path h="2774175" w="9535006">
                <a:moveTo>
                  <a:pt x="0" y="0"/>
                </a:moveTo>
                <a:lnTo>
                  <a:pt x="9535006" y="0"/>
                </a:lnTo>
                <a:lnTo>
                  <a:pt x="9535006" y="2774176"/>
                </a:lnTo>
                <a:lnTo>
                  <a:pt x="0" y="27741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33072" y="896383"/>
            <a:ext cx="5449753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Peygamberlere iman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72664" y="4884906"/>
            <a:ext cx="216225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33945" y="6546371"/>
            <a:ext cx="7829164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Bütün peygamberlere ayrım gözetmeden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044716" y="7191023"/>
            <a:ext cx="5866748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inanmak, iman esaslarındandır.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20692" y="3038885"/>
            <a:ext cx="8553583" cy="2020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9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(cc), emir ve yasaklarını bildirmesi ve inanç, ibadet, ahlak esaslarını öğretmesi için insanlar arasından seçtiği kişidir.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33592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26980" y="3086100"/>
            <a:ext cx="7525512" cy="5170932"/>
          </a:xfrm>
          <a:custGeom>
            <a:avLst/>
            <a:gdLst/>
            <a:ahLst/>
            <a:cxnLst/>
            <a:rect r="r" b="b" t="t" l="l"/>
            <a:pathLst>
              <a:path h="5170932" w="7525512">
                <a:moveTo>
                  <a:pt x="0" y="0"/>
                </a:moveTo>
                <a:lnTo>
                  <a:pt x="7525512" y="0"/>
                </a:lnTo>
                <a:lnTo>
                  <a:pt x="7525512" y="5170932"/>
                </a:lnTo>
                <a:lnTo>
                  <a:pt x="0" y="51709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49488" y="8667812"/>
            <a:ext cx="2417074" cy="660797"/>
          </a:xfrm>
          <a:custGeom>
            <a:avLst/>
            <a:gdLst/>
            <a:ahLst/>
            <a:cxnLst/>
            <a:rect r="r" b="b" t="t" l="l"/>
            <a:pathLst>
              <a:path h="660797" w="2417074">
                <a:moveTo>
                  <a:pt x="0" y="0"/>
                </a:moveTo>
                <a:lnTo>
                  <a:pt x="2417074" y="0"/>
                </a:lnTo>
                <a:lnTo>
                  <a:pt x="2417074" y="660797"/>
                </a:lnTo>
                <a:lnTo>
                  <a:pt x="0" y="6607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44902" y="3359696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44902" y="6651536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59252" y="6568850"/>
            <a:ext cx="6202932" cy="134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Ahiret gününe iman, İslam inanç esaslarındandır.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59252" y="3277010"/>
            <a:ext cx="7371879" cy="2673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6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Dünya hayatındaki söz ve davranışların sonuçlarının alınacağı ve değerlendirileceği ölümden sonraki hayata ahiret denir.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326655" y="896383"/>
            <a:ext cx="3346790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Ahirete iman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21703" y="8748460"/>
            <a:ext cx="1297805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2.1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33592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867144" y="2702052"/>
            <a:ext cx="2253996" cy="667512"/>
          </a:xfrm>
          <a:custGeom>
            <a:avLst/>
            <a:gdLst/>
            <a:ahLst/>
            <a:cxnLst/>
            <a:rect r="r" b="b" t="t" l="l"/>
            <a:pathLst>
              <a:path h="667512" w="2253996">
                <a:moveTo>
                  <a:pt x="0" y="0"/>
                </a:moveTo>
                <a:lnTo>
                  <a:pt x="2253996" y="0"/>
                </a:lnTo>
                <a:lnTo>
                  <a:pt x="2253996" y="667512"/>
                </a:lnTo>
                <a:lnTo>
                  <a:pt x="0" y="6675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638044" y="3273552"/>
            <a:ext cx="6144768" cy="5042916"/>
          </a:xfrm>
          <a:custGeom>
            <a:avLst/>
            <a:gdLst/>
            <a:ahLst/>
            <a:cxnLst/>
            <a:rect r="r" b="b" t="t" l="l"/>
            <a:pathLst>
              <a:path h="5042916" w="6144768">
                <a:moveTo>
                  <a:pt x="0" y="0"/>
                </a:moveTo>
                <a:lnTo>
                  <a:pt x="6144768" y="0"/>
                </a:lnTo>
                <a:lnTo>
                  <a:pt x="6144768" y="5042916"/>
                </a:lnTo>
                <a:lnTo>
                  <a:pt x="0" y="50429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0563220" y="3316043"/>
            <a:ext cx="6141410" cy="5040401"/>
            <a:chOff x="0" y="0"/>
            <a:chExt cx="4094277" cy="336026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094226" cy="3360293"/>
            </a:xfrm>
            <a:custGeom>
              <a:avLst/>
              <a:gdLst/>
              <a:ahLst/>
              <a:cxnLst/>
              <a:rect r="r" b="b" t="t" l="l"/>
              <a:pathLst>
                <a:path h="3360293" w="4094226">
                  <a:moveTo>
                    <a:pt x="0" y="3360293"/>
                  </a:moveTo>
                  <a:lnTo>
                    <a:pt x="4094226" y="3360293"/>
                  </a:lnTo>
                  <a:lnTo>
                    <a:pt x="40942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0561320" y="3314700"/>
            <a:ext cx="6144768" cy="5042916"/>
          </a:xfrm>
          <a:custGeom>
            <a:avLst/>
            <a:gdLst/>
            <a:ahLst/>
            <a:cxnLst/>
            <a:rect r="r" b="b" t="t" l="l"/>
            <a:pathLst>
              <a:path h="5042916" w="6144768">
                <a:moveTo>
                  <a:pt x="0" y="0"/>
                </a:moveTo>
                <a:lnTo>
                  <a:pt x="6144768" y="0"/>
                </a:lnTo>
                <a:lnTo>
                  <a:pt x="6144768" y="5042916"/>
                </a:lnTo>
                <a:lnTo>
                  <a:pt x="0" y="50429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346436" y="2665476"/>
            <a:ext cx="2231136" cy="672084"/>
          </a:xfrm>
          <a:custGeom>
            <a:avLst/>
            <a:gdLst/>
            <a:ahLst/>
            <a:cxnLst/>
            <a:rect r="r" b="b" t="t" l="l"/>
            <a:pathLst>
              <a:path h="672084" w="2231136">
                <a:moveTo>
                  <a:pt x="0" y="0"/>
                </a:moveTo>
                <a:lnTo>
                  <a:pt x="2231136" y="0"/>
                </a:lnTo>
                <a:lnTo>
                  <a:pt x="2231136" y="672084"/>
                </a:lnTo>
                <a:lnTo>
                  <a:pt x="0" y="6720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586466" y="8626640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394753" y="5050946"/>
            <a:ext cx="4781426" cy="1338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(cc), her şeyi bir ölçüye göre yaratması ve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737306" y="6363110"/>
            <a:ext cx="1938128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bilmesidir.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283910" y="2605307"/>
            <a:ext cx="110048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Kader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327716" y="2568731"/>
            <a:ext cx="858822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Kaza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100816" y="8553479"/>
            <a:ext cx="1014079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Kader ve kazaya inanmak, İslam inanç esaslarındandır.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175768" y="4912262"/>
            <a:ext cx="5120183" cy="1170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Yeri ve zamanı geldiğinde Allah’ın (cc) bildiği şeylerin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042919" y="6018686"/>
            <a:ext cx="3248277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gerçekleşmesidir.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295383" y="896383"/>
            <a:ext cx="5729816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Kader ve Kazaya iman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04390" y="2933767"/>
            <a:ext cx="4971350" cy="5176718"/>
          </a:xfrm>
          <a:custGeom>
            <a:avLst/>
            <a:gdLst/>
            <a:ahLst/>
            <a:cxnLst/>
            <a:rect r="r" b="b" t="t" l="l"/>
            <a:pathLst>
              <a:path h="5176718" w="4971350">
                <a:moveTo>
                  <a:pt x="0" y="0"/>
                </a:moveTo>
                <a:lnTo>
                  <a:pt x="4971350" y="0"/>
                </a:lnTo>
                <a:lnTo>
                  <a:pt x="4971350" y="5176718"/>
                </a:lnTo>
                <a:lnTo>
                  <a:pt x="0" y="5176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64870" y="2365024"/>
            <a:ext cx="9618416" cy="2207647"/>
          </a:xfrm>
          <a:custGeom>
            <a:avLst/>
            <a:gdLst/>
            <a:ahLst/>
            <a:cxnLst/>
            <a:rect r="r" b="b" t="t" l="l"/>
            <a:pathLst>
              <a:path h="2207647" w="9618416">
                <a:moveTo>
                  <a:pt x="0" y="0"/>
                </a:moveTo>
                <a:lnTo>
                  <a:pt x="9618417" y="0"/>
                </a:lnTo>
                <a:lnTo>
                  <a:pt x="9618417" y="2207648"/>
                </a:lnTo>
                <a:lnTo>
                  <a:pt x="0" y="2207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964870" y="5057532"/>
            <a:ext cx="9535006" cy="3450417"/>
          </a:xfrm>
          <a:custGeom>
            <a:avLst/>
            <a:gdLst/>
            <a:ahLst/>
            <a:cxnLst/>
            <a:rect r="r" b="b" t="t" l="l"/>
            <a:pathLst>
              <a:path h="3450417" w="9535006">
                <a:moveTo>
                  <a:pt x="0" y="0"/>
                </a:moveTo>
                <a:lnTo>
                  <a:pt x="9535007" y="0"/>
                </a:lnTo>
                <a:lnTo>
                  <a:pt x="9535007" y="3450417"/>
                </a:lnTo>
                <a:lnTo>
                  <a:pt x="0" y="34504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86020" y="960391"/>
            <a:ext cx="4785927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İslam’ın Şartları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76083" y="4623921"/>
            <a:ext cx="1231382" cy="134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İslam nedir?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12809" y="5430422"/>
            <a:ext cx="8509335" cy="2006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İlk peygamber Hz. Âdem’den son peygamber Hz. Muhammed’e (sav) kadar peygamberler aracılığıyla gönderilen ilahi dinlerin ortak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163638" y="7410098"/>
            <a:ext cx="1161288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6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adıdır.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521169" y="2774090"/>
            <a:ext cx="8781440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Barış, güven, teslimiyet ve kurtuluşa erme gibi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363138" y="3423314"/>
            <a:ext cx="2879674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anlamlara gelir.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754523" y="5730631"/>
            <a:ext cx="8725605" cy="4021960"/>
          </a:xfrm>
          <a:custGeom>
            <a:avLst/>
            <a:gdLst/>
            <a:ahLst/>
            <a:cxnLst/>
            <a:rect r="r" b="b" t="t" l="l"/>
            <a:pathLst>
              <a:path h="4021960" w="8725605">
                <a:moveTo>
                  <a:pt x="0" y="0"/>
                </a:moveTo>
                <a:lnTo>
                  <a:pt x="8725605" y="0"/>
                </a:lnTo>
                <a:lnTo>
                  <a:pt x="8725605" y="4021959"/>
                </a:lnTo>
                <a:lnTo>
                  <a:pt x="0" y="4021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116948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14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65824" y="1906781"/>
            <a:ext cx="14377383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“İslam, beş şey üzerine kurulmuştur: Allah’tan başka bir ilah olmadığına, Hz.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64122" y="2556005"/>
            <a:ext cx="15704420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Muhammed’in Allah’ın kulu ve elçisi olduğuna şehadet etmek, namaz kılmak, zekât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48869" y="3218945"/>
            <a:ext cx="9713471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vermek, hacca gitmek, oruç tutmaktır.”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(Buhari, İman, 2.)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8408" y="3461004"/>
            <a:ext cx="17305020" cy="6268212"/>
          </a:xfrm>
          <a:custGeom>
            <a:avLst/>
            <a:gdLst/>
            <a:ahLst/>
            <a:cxnLst/>
            <a:rect r="r" b="b" t="t" l="l"/>
            <a:pathLst>
              <a:path h="6268212" w="17305020">
                <a:moveTo>
                  <a:pt x="0" y="0"/>
                </a:moveTo>
                <a:lnTo>
                  <a:pt x="17305020" y="0"/>
                </a:lnTo>
                <a:lnTo>
                  <a:pt x="17305020" y="6268212"/>
                </a:lnTo>
                <a:lnTo>
                  <a:pt x="0" y="62682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84127" y="1279436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98477" y="1196750"/>
            <a:ext cx="13602714" cy="134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İbadet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Allah’ın (cc) insanlara emrettiği ve insanların da Allah’a (cc) karşı yapmakla yükümlü oldukları tüm davranışlardır. </a:t>
            </a:r>
          </a:p>
        </p:txBody>
      </p:sp>
      <p:sp>
        <p:nvSpPr>
          <p:cNvPr name="TextBox 10" id="10"/>
          <p:cNvSpPr txBox="true"/>
          <p:nvPr/>
        </p:nvSpPr>
        <p:spPr>
          <a:xfrm rot="-1646760">
            <a:off x="1957941" y="5447619"/>
            <a:ext cx="3015077" cy="705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90"/>
              </a:lnSpc>
            </a:pPr>
            <a:r>
              <a:rPr lang="en-US" sz="35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Kelimeişehadet </a:t>
            </a:r>
          </a:p>
        </p:txBody>
      </p:sp>
      <p:sp>
        <p:nvSpPr>
          <p:cNvPr name="TextBox 11" id="11"/>
          <p:cNvSpPr txBox="true"/>
          <p:nvPr/>
        </p:nvSpPr>
        <p:spPr>
          <a:xfrm rot="-1646760">
            <a:off x="2518640" y="6096471"/>
            <a:ext cx="1766607" cy="703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90"/>
              </a:lnSpc>
            </a:pPr>
            <a:r>
              <a:rPr lang="en-US" sz="35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Getirmek</a:t>
            </a:r>
          </a:p>
        </p:txBody>
      </p:sp>
      <p:sp>
        <p:nvSpPr>
          <p:cNvPr name="TextBox 12" id="12"/>
          <p:cNvSpPr txBox="true"/>
          <p:nvPr/>
        </p:nvSpPr>
        <p:spPr>
          <a:xfrm rot="-1243680">
            <a:off x="5873496" y="5423858"/>
            <a:ext cx="1409290" cy="1343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Namaz Kılmak</a:t>
            </a:r>
          </a:p>
        </p:txBody>
      </p:sp>
      <p:sp>
        <p:nvSpPr>
          <p:cNvPr name="TextBox 13" id="13"/>
          <p:cNvSpPr txBox="true"/>
          <p:nvPr/>
        </p:nvSpPr>
        <p:spPr>
          <a:xfrm rot="446340">
            <a:off x="9017579" y="5504636"/>
            <a:ext cx="1558938" cy="1362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9"/>
              </a:lnSpc>
            </a:pPr>
            <a:r>
              <a:rPr lang="en-US" sz="35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Zekât Vermek </a:t>
            </a:r>
          </a:p>
        </p:txBody>
      </p:sp>
      <p:sp>
        <p:nvSpPr>
          <p:cNvPr name="TextBox 14" id="14"/>
          <p:cNvSpPr txBox="true"/>
          <p:nvPr/>
        </p:nvSpPr>
        <p:spPr>
          <a:xfrm rot="1086060">
            <a:off x="15118483" y="5892595"/>
            <a:ext cx="1477942" cy="1362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5"/>
              </a:lnSpc>
            </a:pPr>
            <a:r>
              <a:rPr lang="en-US" sz="35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Hacca Gitmek </a:t>
            </a:r>
          </a:p>
        </p:txBody>
      </p:sp>
      <p:sp>
        <p:nvSpPr>
          <p:cNvPr name="TextBox 15" id="15"/>
          <p:cNvSpPr txBox="true"/>
          <p:nvPr/>
        </p:nvSpPr>
        <p:spPr>
          <a:xfrm rot="282300">
            <a:off x="12085484" y="5571509"/>
            <a:ext cx="1512360" cy="1342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Oruç Tutmak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71696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34083" y="932959"/>
            <a:ext cx="6670834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Kelimeişehadet Getirmek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81624" y="2590076"/>
            <a:ext cx="163220" cy="101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81624" y="3906812"/>
            <a:ext cx="163220" cy="101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81624" y="6267488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95974" y="2897915"/>
            <a:ext cx="8808772" cy="70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Kelimeişehadet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şahitlik etmek anlamına gelir.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95974" y="4195601"/>
            <a:ext cx="13286789" cy="1366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Bir Müslüman’ın, Yüce Allah’a ve O’nun Resulü Hz. Muhammed’e (sav) inandığını dille ifade etmesidir.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95974" y="6194327"/>
            <a:ext cx="1416124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Kelimeişehadeti samimiyetle, kalben inanarak söyleyen kişi Müslüman olur.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278438" y="1664780"/>
            <a:ext cx="9390317" cy="2571364"/>
          </a:xfrm>
          <a:custGeom>
            <a:avLst/>
            <a:gdLst/>
            <a:ahLst/>
            <a:cxnLst/>
            <a:rect r="r" b="b" t="t" l="l"/>
            <a:pathLst>
              <a:path h="2571364" w="9390317">
                <a:moveTo>
                  <a:pt x="0" y="0"/>
                </a:moveTo>
                <a:lnTo>
                  <a:pt x="9390317" y="0"/>
                </a:lnTo>
                <a:lnTo>
                  <a:pt x="9390317" y="2571364"/>
                </a:lnTo>
                <a:lnTo>
                  <a:pt x="0" y="25713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91756" y="1604772"/>
            <a:ext cx="9564624" cy="2747772"/>
          </a:xfrm>
          <a:custGeom>
            <a:avLst/>
            <a:gdLst/>
            <a:ahLst/>
            <a:cxnLst/>
            <a:rect r="r" b="b" t="t" l="l"/>
            <a:pathLst>
              <a:path h="2747772" w="9564624">
                <a:moveTo>
                  <a:pt x="0" y="0"/>
                </a:moveTo>
                <a:lnTo>
                  <a:pt x="9564624" y="0"/>
                </a:lnTo>
                <a:lnTo>
                  <a:pt x="9564624" y="2747772"/>
                </a:lnTo>
                <a:lnTo>
                  <a:pt x="0" y="27477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187184" y="5769864"/>
            <a:ext cx="9564624" cy="2747772"/>
          </a:xfrm>
          <a:custGeom>
            <a:avLst/>
            <a:gdLst/>
            <a:ahLst/>
            <a:cxnLst/>
            <a:rect r="r" b="b" t="t" l="l"/>
            <a:pathLst>
              <a:path h="2747772" w="9564624">
                <a:moveTo>
                  <a:pt x="0" y="0"/>
                </a:moveTo>
                <a:lnTo>
                  <a:pt x="9564624" y="0"/>
                </a:lnTo>
                <a:lnTo>
                  <a:pt x="9564624" y="2747772"/>
                </a:lnTo>
                <a:lnTo>
                  <a:pt x="0" y="27477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273095" y="5829686"/>
            <a:ext cx="9390316" cy="2571364"/>
          </a:xfrm>
          <a:custGeom>
            <a:avLst/>
            <a:gdLst/>
            <a:ahLst/>
            <a:cxnLst/>
            <a:rect r="r" b="b" t="t" l="l"/>
            <a:pathLst>
              <a:path h="2571364" w="9390316">
                <a:moveTo>
                  <a:pt x="0" y="0"/>
                </a:moveTo>
                <a:lnTo>
                  <a:pt x="9390316" y="0"/>
                </a:lnTo>
                <a:lnTo>
                  <a:pt x="9390316" y="2571364"/>
                </a:lnTo>
                <a:lnTo>
                  <a:pt x="0" y="25713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55146" y="2594981"/>
            <a:ext cx="5187177" cy="4393120"/>
          </a:xfrm>
          <a:custGeom>
            <a:avLst/>
            <a:gdLst/>
            <a:ahLst/>
            <a:cxnLst/>
            <a:rect r="r" b="b" t="t" l="l"/>
            <a:pathLst>
              <a:path h="4393120" w="5187177">
                <a:moveTo>
                  <a:pt x="0" y="0"/>
                </a:moveTo>
                <a:lnTo>
                  <a:pt x="5187177" y="0"/>
                </a:lnTo>
                <a:lnTo>
                  <a:pt x="5187177" y="4393121"/>
                </a:lnTo>
                <a:lnTo>
                  <a:pt x="0" y="43931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17</a:t>
            </a:r>
          </a:p>
        </p:txBody>
      </p:sp>
      <p:sp>
        <p:nvSpPr>
          <p:cNvPr name="TextBox 12" id="12"/>
          <p:cNvSpPr txBox="true"/>
          <p:nvPr/>
        </p:nvSpPr>
        <p:spPr>
          <a:xfrm rot="-5400000">
            <a:off x="5895042" y="2612017"/>
            <a:ext cx="1677438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Okunuşu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6068435" y="6644178"/>
            <a:ext cx="132372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Anlamı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84030" y="4638018"/>
            <a:ext cx="309340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Kelimeişehadet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43787" y="2225450"/>
            <a:ext cx="8021488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Eşhedü ellâ ilâhe illallah / Ve eşhedü enne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979594" y="2874674"/>
            <a:ext cx="6418016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Muḥammeden abdühû ve rasûlüh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523369" y="6038117"/>
            <a:ext cx="9061861" cy="1352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9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Ben şehadet ederim ki Allah’tan (cc) başka ilah yoktur. Yine şehadet ederim ki Hz. Muhammed,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33495" y="7354853"/>
            <a:ext cx="5265072" cy="703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9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 kulu ve elçisidir.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71696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752394" y="3920004"/>
            <a:ext cx="1157102" cy="4258204"/>
          </a:xfrm>
          <a:custGeom>
            <a:avLst/>
            <a:gdLst/>
            <a:ahLst/>
            <a:cxnLst/>
            <a:rect r="r" b="b" t="t" l="l"/>
            <a:pathLst>
              <a:path h="4258204" w="1157102">
                <a:moveTo>
                  <a:pt x="0" y="0"/>
                </a:moveTo>
                <a:lnTo>
                  <a:pt x="1157102" y="0"/>
                </a:lnTo>
                <a:lnTo>
                  <a:pt x="1157102" y="4258204"/>
                </a:lnTo>
                <a:lnTo>
                  <a:pt x="0" y="42582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287268" y="3579876"/>
            <a:ext cx="1581912" cy="5289804"/>
          </a:xfrm>
          <a:custGeom>
            <a:avLst/>
            <a:gdLst/>
            <a:ahLst/>
            <a:cxnLst/>
            <a:rect r="r" b="b" t="t" l="l"/>
            <a:pathLst>
              <a:path h="5289804" w="1581912">
                <a:moveTo>
                  <a:pt x="0" y="0"/>
                </a:moveTo>
                <a:lnTo>
                  <a:pt x="1581912" y="0"/>
                </a:lnTo>
                <a:lnTo>
                  <a:pt x="1581912" y="5289804"/>
                </a:lnTo>
                <a:lnTo>
                  <a:pt x="0" y="52898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83580" y="3232404"/>
            <a:ext cx="10245852" cy="1581912"/>
          </a:xfrm>
          <a:custGeom>
            <a:avLst/>
            <a:gdLst/>
            <a:ahLst/>
            <a:cxnLst/>
            <a:rect r="r" b="b" t="t" l="l"/>
            <a:pathLst>
              <a:path h="1581912" w="10245852">
                <a:moveTo>
                  <a:pt x="0" y="0"/>
                </a:moveTo>
                <a:lnTo>
                  <a:pt x="10245852" y="0"/>
                </a:lnTo>
                <a:lnTo>
                  <a:pt x="10245852" y="1581912"/>
                </a:lnTo>
                <a:lnTo>
                  <a:pt x="0" y="15819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792724" y="7283196"/>
            <a:ext cx="10245852" cy="1581912"/>
          </a:xfrm>
          <a:custGeom>
            <a:avLst/>
            <a:gdLst/>
            <a:ahLst/>
            <a:cxnLst/>
            <a:rect r="r" b="b" t="t" l="l"/>
            <a:pathLst>
              <a:path h="1581912" w="10245852">
                <a:moveTo>
                  <a:pt x="0" y="0"/>
                </a:moveTo>
                <a:lnTo>
                  <a:pt x="10245852" y="0"/>
                </a:lnTo>
                <a:lnTo>
                  <a:pt x="10245852" y="1581912"/>
                </a:lnTo>
                <a:lnTo>
                  <a:pt x="0" y="15819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18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238544" y="932959"/>
            <a:ext cx="3664972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Namaz Kılmak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3364825" y="5880983"/>
            <a:ext cx="130440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Namaz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733363" y="3611147"/>
            <a:ext cx="4434554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İslam’ın şartlarındandır.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265340" y="7510682"/>
            <a:ext cx="9591813" cy="579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Müslümanların günde beş vakit Kabe’ye yönelerek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151104" y="8009030"/>
            <a:ext cx="5639362" cy="579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uyguladıkları farz bir ibadettir.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71696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78090" y="3918147"/>
            <a:ext cx="1157102" cy="4223814"/>
          </a:xfrm>
          <a:custGeom>
            <a:avLst/>
            <a:gdLst/>
            <a:ahLst/>
            <a:cxnLst/>
            <a:rect r="r" b="b" t="t" l="l"/>
            <a:pathLst>
              <a:path h="4223814" w="1157102">
                <a:moveTo>
                  <a:pt x="0" y="0"/>
                </a:moveTo>
                <a:lnTo>
                  <a:pt x="1157102" y="0"/>
                </a:lnTo>
                <a:lnTo>
                  <a:pt x="1157102" y="4223813"/>
                </a:lnTo>
                <a:lnTo>
                  <a:pt x="0" y="42238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12364" y="3579876"/>
            <a:ext cx="1581912" cy="5289804"/>
          </a:xfrm>
          <a:custGeom>
            <a:avLst/>
            <a:gdLst/>
            <a:ahLst/>
            <a:cxnLst/>
            <a:rect r="r" b="b" t="t" l="l"/>
            <a:pathLst>
              <a:path h="5289804" w="1581912">
                <a:moveTo>
                  <a:pt x="0" y="0"/>
                </a:moveTo>
                <a:lnTo>
                  <a:pt x="1581912" y="0"/>
                </a:lnTo>
                <a:lnTo>
                  <a:pt x="1581912" y="5289804"/>
                </a:lnTo>
                <a:lnTo>
                  <a:pt x="0" y="52898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408676" y="3067812"/>
            <a:ext cx="11365992" cy="2203704"/>
          </a:xfrm>
          <a:custGeom>
            <a:avLst/>
            <a:gdLst/>
            <a:ahLst/>
            <a:cxnLst/>
            <a:rect r="r" b="b" t="t" l="l"/>
            <a:pathLst>
              <a:path h="2203704" w="11365992">
                <a:moveTo>
                  <a:pt x="0" y="0"/>
                </a:moveTo>
                <a:lnTo>
                  <a:pt x="11365992" y="0"/>
                </a:lnTo>
                <a:lnTo>
                  <a:pt x="11365992" y="2203704"/>
                </a:lnTo>
                <a:lnTo>
                  <a:pt x="0" y="22037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417820" y="6670548"/>
            <a:ext cx="11365992" cy="2208276"/>
          </a:xfrm>
          <a:custGeom>
            <a:avLst/>
            <a:gdLst/>
            <a:ahLst/>
            <a:cxnLst/>
            <a:rect r="r" b="b" t="t" l="l"/>
            <a:pathLst>
              <a:path h="2208276" w="11365992">
                <a:moveTo>
                  <a:pt x="0" y="0"/>
                </a:moveTo>
                <a:lnTo>
                  <a:pt x="11365992" y="0"/>
                </a:lnTo>
                <a:lnTo>
                  <a:pt x="11365992" y="2208276"/>
                </a:lnTo>
                <a:lnTo>
                  <a:pt x="0" y="22082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19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02509" y="932959"/>
            <a:ext cx="3535756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Zekât Vermek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3132625" y="5881683"/>
            <a:ext cx="102315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Zekât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69623" y="3762023"/>
            <a:ext cx="943419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İslam’ın şartları arasında yer alan farz bir ibadettir.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148611" y="7232171"/>
            <a:ext cx="10459122" cy="106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Dinen zengin olan Müslümanların, her yıl mallarının bir kısmını ibadet niyetiyle ihtiyaç sahiplerine vermesidir.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71696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66330" y="3862426"/>
            <a:ext cx="1148772" cy="3890858"/>
          </a:xfrm>
          <a:custGeom>
            <a:avLst/>
            <a:gdLst/>
            <a:ahLst/>
            <a:cxnLst/>
            <a:rect r="r" b="b" t="t" l="l"/>
            <a:pathLst>
              <a:path h="3890858" w="1148772">
                <a:moveTo>
                  <a:pt x="0" y="0"/>
                </a:moveTo>
                <a:lnTo>
                  <a:pt x="1148772" y="0"/>
                </a:lnTo>
                <a:lnTo>
                  <a:pt x="1148772" y="3890857"/>
                </a:lnTo>
                <a:lnTo>
                  <a:pt x="0" y="38908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08276" y="3547872"/>
            <a:ext cx="1563624" cy="5271516"/>
          </a:xfrm>
          <a:custGeom>
            <a:avLst/>
            <a:gdLst/>
            <a:ahLst/>
            <a:cxnLst/>
            <a:rect r="r" b="b" t="t" l="l"/>
            <a:pathLst>
              <a:path h="5271516" w="1563624">
                <a:moveTo>
                  <a:pt x="0" y="0"/>
                </a:moveTo>
                <a:lnTo>
                  <a:pt x="1563624" y="0"/>
                </a:lnTo>
                <a:lnTo>
                  <a:pt x="1563624" y="5271516"/>
                </a:lnTo>
                <a:lnTo>
                  <a:pt x="0" y="52715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709160" y="2656332"/>
            <a:ext cx="12728448" cy="2240280"/>
          </a:xfrm>
          <a:custGeom>
            <a:avLst/>
            <a:gdLst/>
            <a:ahLst/>
            <a:cxnLst/>
            <a:rect r="r" b="b" t="t" l="l"/>
            <a:pathLst>
              <a:path h="2240280" w="12728448">
                <a:moveTo>
                  <a:pt x="0" y="0"/>
                </a:moveTo>
                <a:lnTo>
                  <a:pt x="12728448" y="0"/>
                </a:lnTo>
                <a:lnTo>
                  <a:pt x="12728448" y="2240280"/>
                </a:lnTo>
                <a:lnTo>
                  <a:pt x="0" y="22402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709160" y="6336792"/>
            <a:ext cx="12774168" cy="2619756"/>
          </a:xfrm>
          <a:custGeom>
            <a:avLst/>
            <a:gdLst/>
            <a:ahLst/>
            <a:cxnLst/>
            <a:rect r="r" b="b" t="t" l="l"/>
            <a:pathLst>
              <a:path h="2619756" w="12774168">
                <a:moveTo>
                  <a:pt x="0" y="0"/>
                </a:moveTo>
                <a:lnTo>
                  <a:pt x="12774168" y="0"/>
                </a:lnTo>
                <a:lnTo>
                  <a:pt x="12774168" y="2619756"/>
                </a:lnTo>
                <a:lnTo>
                  <a:pt x="0" y="26197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43757" y="932959"/>
            <a:ext cx="3310114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Oruç Tutmak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2474471" y="5843849"/>
            <a:ext cx="91380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Oruç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53821" y="3368831"/>
            <a:ext cx="942290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İslam’ın şartları arasında yer alan farz bir ibadeZr.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428507" y="6857267"/>
            <a:ext cx="11720351" cy="1543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5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Sorumluluk çağına gelmiş Müslümanların, ibadet niyetiyle tan yerinin ağarmasından, güneşin batışına kadar yeme, içme ve orucu bozan her türlü davranıştan uzak durmasıdır.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71696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54750" y="3913389"/>
            <a:ext cx="1054746" cy="4233343"/>
          </a:xfrm>
          <a:custGeom>
            <a:avLst/>
            <a:gdLst/>
            <a:ahLst/>
            <a:cxnLst/>
            <a:rect r="r" b="b" t="t" l="l"/>
            <a:pathLst>
              <a:path h="4233343" w="1054746">
                <a:moveTo>
                  <a:pt x="0" y="0"/>
                </a:moveTo>
                <a:lnTo>
                  <a:pt x="1054746" y="0"/>
                </a:lnTo>
                <a:lnTo>
                  <a:pt x="1054746" y="4233344"/>
                </a:lnTo>
                <a:lnTo>
                  <a:pt x="0" y="42333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387852" y="3392424"/>
            <a:ext cx="1581912" cy="5289804"/>
          </a:xfrm>
          <a:custGeom>
            <a:avLst/>
            <a:gdLst/>
            <a:ahLst/>
            <a:cxnLst/>
            <a:rect r="r" b="b" t="t" l="l"/>
            <a:pathLst>
              <a:path h="5289804" w="1581912">
                <a:moveTo>
                  <a:pt x="0" y="0"/>
                </a:moveTo>
                <a:lnTo>
                  <a:pt x="1581912" y="0"/>
                </a:lnTo>
                <a:lnTo>
                  <a:pt x="1581912" y="5289804"/>
                </a:lnTo>
                <a:lnTo>
                  <a:pt x="0" y="52898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83580" y="2916936"/>
            <a:ext cx="10245852" cy="2203704"/>
          </a:xfrm>
          <a:custGeom>
            <a:avLst/>
            <a:gdLst/>
            <a:ahLst/>
            <a:cxnLst/>
            <a:rect r="r" b="b" t="t" l="l"/>
            <a:pathLst>
              <a:path h="2203704" w="10245852">
                <a:moveTo>
                  <a:pt x="0" y="0"/>
                </a:moveTo>
                <a:lnTo>
                  <a:pt x="10245852" y="0"/>
                </a:lnTo>
                <a:lnTo>
                  <a:pt x="10245852" y="2203704"/>
                </a:lnTo>
                <a:lnTo>
                  <a:pt x="0" y="22037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792724" y="6940296"/>
            <a:ext cx="10245852" cy="2203704"/>
          </a:xfrm>
          <a:custGeom>
            <a:avLst/>
            <a:gdLst/>
            <a:ahLst/>
            <a:cxnLst/>
            <a:rect r="r" b="b" t="t" l="l"/>
            <a:pathLst>
              <a:path h="2203704" w="10245852">
                <a:moveTo>
                  <a:pt x="0" y="0"/>
                </a:moveTo>
                <a:lnTo>
                  <a:pt x="10245852" y="0"/>
                </a:lnTo>
                <a:lnTo>
                  <a:pt x="10245852" y="2203704"/>
                </a:lnTo>
                <a:lnTo>
                  <a:pt x="0" y="22037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228743" y="932959"/>
            <a:ext cx="3544643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Hacca Gitmek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3757960" y="5696274"/>
            <a:ext cx="711217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608508" y="3602003"/>
            <a:ext cx="6729155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İslam’ın beş temel esasından biridir.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398885" y="7231790"/>
            <a:ext cx="9319465" cy="1073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5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İmkânı olan Müslümanların, yılın belli günlerinde Arafat’ta vakfe yaparak ve Kâbe’yi tavaf ederek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176761" y="8237630"/>
            <a:ext cx="3547100" cy="579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85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yaptıkları ibadettir.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342203" y="3680046"/>
            <a:ext cx="5097637" cy="3608608"/>
          </a:xfrm>
          <a:custGeom>
            <a:avLst/>
            <a:gdLst/>
            <a:ahLst/>
            <a:cxnLst/>
            <a:rect r="r" b="b" t="t" l="l"/>
            <a:pathLst>
              <a:path h="3608608" w="5097637">
                <a:moveTo>
                  <a:pt x="0" y="0"/>
                </a:moveTo>
                <a:lnTo>
                  <a:pt x="5097638" y="0"/>
                </a:lnTo>
                <a:lnTo>
                  <a:pt x="5097638" y="3608608"/>
                </a:lnTo>
                <a:lnTo>
                  <a:pt x="0" y="36086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6853" b="-1004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113753" y="3663572"/>
            <a:ext cx="2170600" cy="2166071"/>
          </a:xfrm>
          <a:custGeom>
            <a:avLst/>
            <a:gdLst/>
            <a:ahLst/>
            <a:cxnLst/>
            <a:rect r="r" b="b" t="t" l="l"/>
            <a:pathLst>
              <a:path h="2166071" w="2170600">
                <a:moveTo>
                  <a:pt x="0" y="0"/>
                </a:moveTo>
                <a:lnTo>
                  <a:pt x="2170600" y="0"/>
                </a:lnTo>
                <a:lnTo>
                  <a:pt x="2170600" y="2166071"/>
                </a:lnTo>
                <a:lnTo>
                  <a:pt x="0" y="2166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300194" y="3510939"/>
            <a:ext cx="2170600" cy="2166071"/>
          </a:xfrm>
          <a:custGeom>
            <a:avLst/>
            <a:gdLst/>
            <a:ahLst/>
            <a:cxnLst/>
            <a:rect r="r" b="b" t="t" l="l"/>
            <a:pathLst>
              <a:path h="2166071" w="2170600">
                <a:moveTo>
                  <a:pt x="2170600" y="0"/>
                </a:moveTo>
                <a:lnTo>
                  <a:pt x="0" y="0"/>
                </a:lnTo>
                <a:lnTo>
                  <a:pt x="0" y="2166071"/>
                </a:lnTo>
                <a:lnTo>
                  <a:pt x="2170600" y="2166071"/>
                </a:lnTo>
                <a:lnTo>
                  <a:pt x="217060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5237383" y="6510042"/>
            <a:ext cx="2170600" cy="2166071"/>
          </a:xfrm>
          <a:custGeom>
            <a:avLst/>
            <a:gdLst/>
            <a:ahLst/>
            <a:cxnLst/>
            <a:rect r="r" b="b" t="t" l="l"/>
            <a:pathLst>
              <a:path h="2166071" w="2170600">
                <a:moveTo>
                  <a:pt x="0" y="2166071"/>
                </a:moveTo>
                <a:lnTo>
                  <a:pt x="2170600" y="2166071"/>
                </a:lnTo>
                <a:lnTo>
                  <a:pt x="2170600" y="0"/>
                </a:lnTo>
                <a:lnTo>
                  <a:pt x="0" y="0"/>
                </a:lnTo>
                <a:lnTo>
                  <a:pt x="0" y="2166071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2129602" y="6390570"/>
            <a:ext cx="2170600" cy="2166071"/>
          </a:xfrm>
          <a:custGeom>
            <a:avLst/>
            <a:gdLst/>
            <a:ahLst/>
            <a:cxnLst/>
            <a:rect r="r" b="b" t="t" l="l"/>
            <a:pathLst>
              <a:path h="2166071" w="2170600">
                <a:moveTo>
                  <a:pt x="0" y="0"/>
                </a:moveTo>
                <a:lnTo>
                  <a:pt x="2170600" y="0"/>
                </a:lnTo>
                <a:lnTo>
                  <a:pt x="2170600" y="2166071"/>
                </a:lnTo>
                <a:lnTo>
                  <a:pt x="0" y="2166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512950" y="7051053"/>
            <a:ext cx="2417074" cy="660797"/>
          </a:xfrm>
          <a:custGeom>
            <a:avLst/>
            <a:gdLst/>
            <a:ahLst/>
            <a:cxnLst/>
            <a:rect r="r" b="b" t="t" l="l"/>
            <a:pathLst>
              <a:path h="660797" w="2417074">
                <a:moveTo>
                  <a:pt x="0" y="0"/>
                </a:moveTo>
                <a:lnTo>
                  <a:pt x="2417073" y="0"/>
                </a:lnTo>
                <a:lnTo>
                  <a:pt x="2417073" y="660797"/>
                </a:lnTo>
                <a:lnTo>
                  <a:pt x="0" y="6607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951512" y="2134010"/>
            <a:ext cx="3712093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 dininin temel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734953" y="2783234"/>
            <a:ext cx="2010408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kaynağıdır.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15395" y="8754647"/>
            <a:ext cx="5368457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23 yılda parça parça inmiştir.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37047" y="8754647"/>
            <a:ext cx="554673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İlahi kitapların sonuncusudur.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810105" y="2129438"/>
            <a:ext cx="5776322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Müslümanlara gönderilmiş bir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064833" y="2778662"/>
            <a:ext cx="3111960" cy="693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hayat rehberidir.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085178" y="7134544"/>
            <a:ext cx="1297805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2.2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986020" y="960391"/>
            <a:ext cx="4297923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Kur’an-ı Kerim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8572" y="2203704"/>
            <a:ext cx="8618220" cy="6812280"/>
          </a:xfrm>
          <a:custGeom>
            <a:avLst/>
            <a:gdLst/>
            <a:ahLst/>
            <a:cxnLst/>
            <a:rect r="r" b="b" t="t" l="l"/>
            <a:pathLst>
              <a:path h="6812280" w="8618220">
                <a:moveTo>
                  <a:pt x="0" y="0"/>
                </a:moveTo>
                <a:lnTo>
                  <a:pt x="8618220" y="0"/>
                </a:lnTo>
                <a:lnTo>
                  <a:pt x="8618220" y="6812280"/>
                </a:lnTo>
                <a:lnTo>
                  <a:pt x="0" y="6812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39405" y="757695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76565" y="2957360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76565" y="4941608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76565" y="6902996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90915" y="4868447"/>
            <a:ext cx="6063515" cy="1329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Sure: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Kerim’in besmele ile ayrılmış her bir bölümüdür.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290915" y="2874674"/>
            <a:ext cx="6116879" cy="134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Ayet: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Kerim’de bulunan her cümledir.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290915" y="6810785"/>
            <a:ext cx="5978576" cy="1370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Cüz: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Kerim’in her yirmi sayfalık bölümüdür.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83948" y="6514367"/>
            <a:ext cx="67731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Cüz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296537" y="3698015"/>
            <a:ext cx="853078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Ayet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028850" y="5330219"/>
            <a:ext cx="84776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Sure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02536" y="919243"/>
            <a:ext cx="6788949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Kur’an-ı Kerim’in İç Düzeni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3097" y="3195471"/>
            <a:ext cx="7139021" cy="4160820"/>
          </a:xfrm>
          <a:custGeom>
            <a:avLst/>
            <a:gdLst/>
            <a:ahLst/>
            <a:cxnLst/>
            <a:rect r="r" b="b" t="t" l="l"/>
            <a:pathLst>
              <a:path h="4160820" w="7139021">
                <a:moveTo>
                  <a:pt x="0" y="0"/>
                </a:moveTo>
                <a:lnTo>
                  <a:pt x="7139021" y="0"/>
                </a:lnTo>
                <a:lnTo>
                  <a:pt x="7139021" y="4160820"/>
                </a:lnTo>
                <a:lnTo>
                  <a:pt x="0" y="41608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4384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039344" y="9470755"/>
            <a:ext cx="2417074" cy="660797"/>
          </a:xfrm>
          <a:custGeom>
            <a:avLst/>
            <a:gdLst/>
            <a:ahLst/>
            <a:cxnLst/>
            <a:rect r="r" b="b" t="t" l="l"/>
            <a:pathLst>
              <a:path h="660797" w="2417074">
                <a:moveTo>
                  <a:pt x="0" y="0"/>
                </a:moveTo>
                <a:lnTo>
                  <a:pt x="2417074" y="0"/>
                </a:lnTo>
                <a:lnTo>
                  <a:pt x="2417074" y="660797"/>
                </a:lnTo>
                <a:lnTo>
                  <a:pt x="0" y="660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605772" y="452628"/>
            <a:ext cx="7822692" cy="3081528"/>
          </a:xfrm>
          <a:custGeom>
            <a:avLst/>
            <a:gdLst/>
            <a:ahLst/>
            <a:cxnLst/>
            <a:rect r="r" b="b" t="t" l="l"/>
            <a:pathLst>
              <a:path h="3081528" w="7822692">
                <a:moveTo>
                  <a:pt x="0" y="0"/>
                </a:moveTo>
                <a:lnTo>
                  <a:pt x="7822692" y="0"/>
                </a:lnTo>
                <a:lnTo>
                  <a:pt x="7822692" y="3081528"/>
                </a:lnTo>
                <a:lnTo>
                  <a:pt x="0" y="30815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75588" y="452628"/>
            <a:ext cx="7648956" cy="3099816"/>
          </a:xfrm>
          <a:custGeom>
            <a:avLst/>
            <a:gdLst/>
            <a:ahLst/>
            <a:cxnLst/>
            <a:rect r="r" b="b" t="t" l="l"/>
            <a:pathLst>
              <a:path h="3099816" w="7648956">
                <a:moveTo>
                  <a:pt x="0" y="0"/>
                </a:moveTo>
                <a:lnTo>
                  <a:pt x="7648956" y="0"/>
                </a:lnTo>
                <a:lnTo>
                  <a:pt x="7648956" y="3099816"/>
                </a:lnTo>
                <a:lnTo>
                  <a:pt x="0" y="30998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97280" y="5861304"/>
            <a:ext cx="7827264" cy="3131820"/>
          </a:xfrm>
          <a:custGeom>
            <a:avLst/>
            <a:gdLst/>
            <a:ahLst/>
            <a:cxnLst/>
            <a:rect r="r" b="b" t="t" l="l"/>
            <a:pathLst>
              <a:path h="3131820" w="7827264">
                <a:moveTo>
                  <a:pt x="0" y="0"/>
                </a:moveTo>
                <a:lnTo>
                  <a:pt x="7827264" y="0"/>
                </a:lnTo>
                <a:lnTo>
                  <a:pt x="7827264" y="3131820"/>
                </a:lnTo>
                <a:lnTo>
                  <a:pt x="0" y="31318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072116" y="5916168"/>
            <a:ext cx="7827264" cy="3076956"/>
          </a:xfrm>
          <a:custGeom>
            <a:avLst/>
            <a:gdLst/>
            <a:ahLst/>
            <a:cxnLst/>
            <a:rect r="r" b="b" t="t" l="l"/>
            <a:pathLst>
              <a:path h="3076956" w="7827264">
                <a:moveTo>
                  <a:pt x="0" y="0"/>
                </a:moveTo>
                <a:lnTo>
                  <a:pt x="7827264" y="0"/>
                </a:lnTo>
                <a:lnTo>
                  <a:pt x="7827264" y="3076956"/>
                </a:lnTo>
                <a:lnTo>
                  <a:pt x="0" y="30769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11559" y="9553132"/>
            <a:ext cx="1297805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2.3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212762" y="6439310"/>
            <a:ext cx="1600586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En uzun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45661" y="6992522"/>
            <a:ext cx="816002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402400" y="1187987"/>
            <a:ext cx="1355655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İlk sure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76336" y="7746978"/>
            <a:ext cx="256582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Bakara suresi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86091" y="2361162"/>
            <a:ext cx="2424517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Fatiha suresi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850456" y="2374878"/>
            <a:ext cx="1963217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Nâs suresi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987830" y="7833846"/>
            <a:ext cx="252637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Kevser suresi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40657" y="1197131"/>
            <a:ext cx="162526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Son sure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982444" y="6646955"/>
            <a:ext cx="2221949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En kısa sure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95255" y="-95255"/>
            <a:ext cx="9242384" cy="10477495"/>
            <a:chOff x="0" y="0"/>
            <a:chExt cx="6161583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2062480" cy="1509268"/>
            </a:xfrm>
            <a:custGeom>
              <a:avLst/>
              <a:gdLst/>
              <a:ahLst/>
              <a:cxnLst/>
              <a:rect r="r" b="b" t="t" l="l"/>
              <a:pathLst>
                <a:path h="1509268" w="2062480">
                  <a:moveTo>
                    <a:pt x="0" y="0"/>
                  </a:moveTo>
                  <a:lnTo>
                    <a:pt x="0" y="1360170"/>
                  </a:lnTo>
                  <a:lnTo>
                    <a:pt x="1946783" y="1509268"/>
                  </a:lnTo>
                  <a:lnTo>
                    <a:pt x="206248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1423670"/>
              <a:ext cx="1946783" cy="4998466"/>
            </a:xfrm>
            <a:custGeom>
              <a:avLst/>
              <a:gdLst/>
              <a:ahLst/>
              <a:cxnLst/>
              <a:rect r="r" b="b" t="t" l="l"/>
              <a:pathLst>
                <a:path h="4998466" w="1946783">
                  <a:moveTo>
                    <a:pt x="0" y="0"/>
                  </a:moveTo>
                  <a:lnTo>
                    <a:pt x="0" y="4877816"/>
                  </a:lnTo>
                  <a:lnTo>
                    <a:pt x="1575308" y="4998466"/>
                  </a:lnTo>
                  <a:lnTo>
                    <a:pt x="1946783" y="149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3500" y="6301486"/>
              <a:ext cx="1575308" cy="620014"/>
            </a:xfrm>
            <a:custGeom>
              <a:avLst/>
              <a:gdLst/>
              <a:ahLst/>
              <a:cxnLst/>
              <a:rect r="r" b="b" t="t" l="l"/>
              <a:pathLst>
                <a:path h="620014" w="1575308">
                  <a:moveTo>
                    <a:pt x="0" y="0"/>
                  </a:moveTo>
                  <a:lnTo>
                    <a:pt x="0" y="620014"/>
                  </a:lnTo>
                  <a:lnTo>
                    <a:pt x="1537081" y="620014"/>
                  </a:lnTo>
                  <a:lnTo>
                    <a:pt x="1575308" y="120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010410" y="63500"/>
              <a:ext cx="3853688" cy="1793875"/>
            </a:xfrm>
            <a:custGeom>
              <a:avLst/>
              <a:gdLst/>
              <a:ahLst/>
              <a:cxnLst/>
              <a:rect r="r" b="b" t="t" l="l"/>
              <a:pathLst>
                <a:path h="1793875" w="3853688">
                  <a:moveTo>
                    <a:pt x="115570" y="0"/>
                  </a:moveTo>
                  <a:lnTo>
                    <a:pt x="0" y="1509268"/>
                  </a:lnTo>
                  <a:lnTo>
                    <a:pt x="3716274" y="1793875"/>
                  </a:lnTo>
                  <a:lnTo>
                    <a:pt x="3853688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264840">
            <a:off x="2644788" y="2465637"/>
            <a:ext cx="5594856" cy="6949154"/>
            <a:chOff x="0" y="0"/>
            <a:chExt cx="4973206" cy="617702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973193" cy="6177026"/>
            </a:xfrm>
            <a:custGeom>
              <a:avLst/>
              <a:gdLst/>
              <a:ahLst/>
              <a:cxnLst/>
              <a:rect r="r" b="b" t="t" l="l"/>
              <a:pathLst>
                <a:path h="6177026" w="4973193">
                  <a:moveTo>
                    <a:pt x="0" y="2921"/>
                  </a:moveTo>
                  <a:lnTo>
                    <a:pt x="2921" y="5044059"/>
                  </a:lnTo>
                  <a:lnTo>
                    <a:pt x="3556" y="6177026"/>
                  </a:lnTo>
                  <a:lnTo>
                    <a:pt x="4973193" y="6174105"/>
                  </a:lnTo>
                  <a:lnTo>
                    <a:pt x="4971542" y="3410458"/>
                  </a:lnTo>
                  <a:lnTo>
                    <a:pt x="4969637" y="0"/>
                  </a:lnTo>
                  <a:lnTo>
                    <a:pt x="0" y="2921"/>
                  </a:lnTo>
                  <a:close/>
                </a:path>
              </a:pathLst>
            </a:custGeom>
            <a:blipFill>
              <a:blip r:embed="rId4"/>
              <a:stretch>
                <a:fillRect l="0" t="0" r="-3" b="-5029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710614" y="-4678428"/>
            <a:ext cx="13010983" cy="22439776"/>
            <a:chOff x="0" y="0"/>
            <a:chExt cx="8673986" cy="1495985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3500" y="9477629"/>
              <a:ext cx="4087749" cy="5133975"/>
            </a:xfrm>
            <a:custGeom>
              <a:avLst/>
              <a:gdLst/>
              <a:ahLst/>
              <a:cxnLst/>
              <a:rect r="r" b="b" t="t" l="l"/>
              <a:pathLst>
                <a:path h="5133975" w="4087749">
                  <a:moveTo>
                    <a:pt x="0" y="4849368"/>
                  </a:moveTo>
                  <a:lnTo>
                    <a:pt x="3716274" y="5133975"/>
                  </a:lnTo>
                  <a:lnTo>
                    <a:pt x="4087749" y="284608"/>
                  </a:lnTo>
                  <a:lnTo>
                    <a:pt x="371475" y="0"/>
                  </a:lnTo>
                  <a:lnTo>
                    <a:pt x="0" y="484936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522724" y="63500"/>
              <a:ext cx="4087749" cy="5133975"/>
            </a:xfrm>
            <a:custGeom>
              <a:avLst/>
              <a:gdLst/>
              <a:ahLst/>
              <a:cxnLst/>
              <a:rect r="r" b="b" t="t" l="l"/>
              <a:pathLst>
                <a:path h="5133975" w="4087749">
                  <a:moveTo>
                    <a:pt x="0" y="4849368"/>
                  </a:moveTo>
                  <a:lnTo>
                    <a:pt x="3716274" y="5133975"/>
                  </a:lnTo>
                  <a:lnTo>
                    <a:pt x="4087749" y="284607"/>
                  </a:lnTo>
                  <a:lnTo>
                    <a:pt x="371475" y="0"/>
                  </a:lnTo>
                  <a:lnTo>
                    <a:pt x="0" y="484936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4151249" y="4912995"/>
              <a:ext cx="4087749" cy="5133975"/>
            </a:xfrm>
            <a:custGeom>
              <a:avLst/>
              <a:gdLst/>
              <a:ahLst/>
              <a:cxnLst/>
              <a:rect r="r" b="b" t="t" l="l"/>
              <a:pathLst>
                <a:path h="5133975" w="4087749">
                  <a:moveTo>
                    <a:pt x="0" y="4849241"/>
                  </a:moveTo>
                  <a:lnTo>
                    <a:pt x="3716274" y="5133975"/>
                  </a:lnTo>
                  <a:lnTo>
                    <a:pt x="4087749" y="284607"/>
                  </a:lnTo>
                  <a:lnTo>
                    <a:pt x="371475" y="0"/>
                  </a:lnTo>
                  <a:lnTo>
                    <a:pt x="0" y="4849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779774" y="9762236"/>
              <a:ext cx="4087749" cy="5134103"/>
            </a:xfrm>
            <a:custGeom>
              <a:avLst/>
              <a:gdLst/>
              <a:ahLst/>
              <a:cxnLst/>
              <a:rect r="r" b="b" t="t" l="l"/>
              <a:pathLst>
                <a:path h="5134103" w="4087749">
                  <a:moveTo>
                    <a:pt x="0" y="4849495"/>
                  </a:moveTo>
                  <a:lnTo>
                    <a:pt x="3716274" y="5134103"/>
                  </a:lnTo>
                  <a:lnTo>
                    <a:pt x="4087749" y="284734"/>
                  </a:lnTo>
                  <a:lnTo>
                    <a:pt x="371475" y="0"/>
                  </a:lnTo>
                  <a:lnTo>
                    <a:pt x="0" y="48493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2002350" y="1252999"/>
            <a:ext cx="12057421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Bir Dua Tanıyorum: Amentü Duası ve Anlamı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25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117868" y="4082072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117868" y="6066320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948622" y="4493162"/>
            <a:ext cx="3005490" cy="2673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6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Amentü, "inandım, iman ettim." anlamına gelir.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632218" y="3999386"/>
            <a:ext cx="5671537" cy="134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Amentü duasında İslam inanç esasları yer alır.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632218" y="5993159"/>
            <a:ext cx="5947372" cy="1329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Bir Müslüman, Amentü duasını okuyarak imanını dile getirir.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80605" y="5776979"/>
            <a:ext cx="190495" cy="38105"/>
          </a:xfrm>
          <a:custGeom>
            <a:avLst/>
            <a:gdLst/>
            <a:ahLst/>
            <a:cxnLst/>
            <a:rect r="r" b="b" t="t" l="l"/>
            <a:pathLst>
              <a:path h="38105" w="190495">
                <a:moveTo>
                  <a:pt x="0" y="0"/>
                </a:moveTo>
                <a:lnTo>
                  <a:pt x="190495" y="0"/>
                </a:lnTo>
                <a:lnTo>
                  <a:pt x="190495" y="38105"/>
                </a:lnTo>
                <a:lnTo>
                  <a:pt x="0" y="38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-95255" y="-95240"/>
            <a:ext cx="1000496" cy="10477510"/>
            <a:chOff x="0" y="0"/>
            <a:chExt cx="667004" cy="698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540004" y="0"/>
                  </a:lnTo>
                  <a:lnTo>
                    <a:pt x="54000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312420" y="0"/>
                  </a:lnTo>
                  <a:lnTo>
                    <a:pt x="31242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55648" y="2107692"/>
            <a:ext cx="3703320" cy="873252"/>
          </a:xfrm>
          <a:custGeom>
            <a:avLst/>
            <a:gdLst/>
            <a:ahLst/>
            <a:cxnLst/>
            <a:rect r="r" b="b" t="t" l="l"/>
            <a:pathLst>
              <a:path h="873252" w="3703320">
                <a:moveTo>
                  <a:pt x="0" y="0"/>
                </a:moveTo>
                <a:lnTo>
                  <a:pt x="3703320" y="0"/>
                </a:lnTo>
                <a:lnTo>
                  <a:pt x="3703320" y="873252"/>
                </a:lnTo>
                <a:lnTo>
                  <a:pt x="0" y="8732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55648" y="594360"/>
            <a:ext cx="4910328" cy="873252"/>
          </a:xfrm>
          <a:custGeom>
            <a:avLst/>
            <a:gdLst/>
            <a:ahLst/>
            <a:cxnLst/>
            <a:rect r="r" b="b" t="t" l="l"/>
            <a:pathLst>
              <a:path h="873252" w="4910328">
                <a:moveTo>
                  <a:pt x="0" y="0"/>
                </a:moveTo>
                <a:lnTo>
                  <a:pt x="4910328" y="0"/>
                </a:lnTo>
                <a:lnTo>
                  <a:pt x="4910328" y="873252"/>
                </a:lnTo>
                <a:lnTo>
                  <a:pt x="0" y="8732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441180" y="2107692"/>
            <a:ext cx="3703320" cy="873252"/>
          </a:xfrm>
          <a:custGeom>
            <a:avLst/>
            <a:gdLst/>
            <a:ahLst/>
            <a:cxnLst/>
            <a:rect r="r" b="b" t="t" l="l"/>
            <a:pathLst>
              <a:path h="873252" w="3703320">
                <a:moveTo>
                  <a:pt x="0" y="0"/>
                </a:moveTo>
                <a:lnTo>
                  <a:pt x="3703320" y="0"/>
                </a:lnTo>
                <a:lnTo>
                  <a:pt x="3703320" y="873252"/>
                </a:lnTo>
                <a:lnTo>
                  <a:pt x="0" y="8732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51455" y="3268256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51455" y="7209320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18720" y="3268256"/>
            <a:ext cx="163220" cy="634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517157" y="664950"/>
            <a:ext cx="279732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Amentü duası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65805" y="7143093"/>
            <a:ext cx="5640248" cy="2010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Eşhedü ellâ ilâhe illallâh / Ve eşhedü enne Muḥammeden abdühû ve rasûlüh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18084" y="1855194"/>
            <a:ext cx="1826057" cy="989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8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Okunuşu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65805" y="2906754"/>
            <a:ext cx="7029393" cy="3618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28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Âmentü billâhi / Ve melâiketihî / Ve </a:t>
            </a:r>
          </a:p>
          <a:p>
            <a:pPr algn="just">
              <a:lnSpc>
                <a:spcPts val="187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kütübihî / Ve rusülihî Velyevmilâḫiri </a:t>
            </a:r>
          </a:p>
          <a:p>
            <a:pPr algn="just">
              <a:lnSpc>
                <a:spcPts val="86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/ Ve bilḳaderi ḫayrihî ve şerrihî </a:t>
            </a:r>
          </a:p>
          <a:p>
            <a:pPr algn="just">
              <a:lnSpc>
                <a:spcPts val="187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minallâhi Teâlâ Velba‘sü </a:t>
            </a:r>
          </a:p>
          <a:p>
            <a:pPr algn="just">
              <a:lnSpc>
                <a:spcPts val="835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ba‘delmevti haḳḳun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580351" y="1855194"/>
            <a:ext cx="1475599" cy="989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8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Anlamı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933070" y="2906754"/>
            <a:ext cx="6749715" cy="3618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8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Allah’a, meleklerine, kitaplarına, </a:t>
            </a:r>
          </a:p>
          <a:p>
            <a:pPr algn="l">
              <a:lnSpc>
                <a:spcPts val="187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Peygamberi’ne, ahiret gününe, </a:t>
            </a:r>
          </a:p>
          <a:p>
            <a:pPr algn="l">
              <a:lnSpc>
                <a:spcPts val="86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kadere, hayır ve şerrin Allah’tan </a:t>
            </a:r>
          </a:p>
          <a:p>
            <a:pPr algn="l">
              <a:lnSpc>
                <a:spcPts val="187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geldiğine inandım. Öldükten sonra </a:t>
            </a:r>
          </a:p>
          <a:p>
            <a:pPr algn="l">
              <a:lnSpc>
                <a:spcPts val="835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diriliş haktır.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418720" y="7125348"/>
            <a:ext cx="7503424" cy="729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Allah’tan başka ilah olmadığına, Hz.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933070" y="7810605"/>
            <a:ext cx="6817952" cy="134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Muhammed’in O’nun kulu ve elçisi olduğuna şahitlik ederim.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2303" y="1054332"/>
            <a:ext cx="7919390" cy="1614030"/>
          </a:xfrm>
          <a:custGeom>
            <a:avLst/>
            <a:gdLst/>
            <a:ahLst/>
            <a:cxnLst/>
            <a:rect r="r" b="b" t="t" l="l"/>
            <a:pathLst>
              <a:path h="1614030" w="7919390">
                <a:moveTo>
                  <a:pt x="0" y="0"/>
                </a:moveTo>
                <a:lnTo>
                  <a:pt x="7919390" y="0"/>
                </a:lnTo>
                <a:lnTo>
                  <a:pt x="7919390" y="1614030"/>
                </a:lnTo>
                <a:lnTo>
                  <a:pt x="0" y="16140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630400" y="732334"/>
            <a:ext cx="3009905" cy="3009905"/>
          </a:xfrm>
          <a:custGeom>
            <a:avLst/>
            <a:gdLst/>
            <a:ahLst/>
            <a:cxnLst/>
            <a:rect r="r" b="b" t="t" l="l"/>
            <a:pathLst>
              <a:path h="3009905" w="3009905">
                <a:moveTo>
                  <a:pt x="0" y="0"/>
                </a:moveTo>
                <a:lnTo>
                  <a:pt x="3009905" y="0"/>
                </a:lnTo>
                <a:lnTo>
                  <a:pt x="3009905" y="3009905"/>
                </a:lnTo>
                <a:lnTo>
                  <a:pt x="0" y="30099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540004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4">
                  <a:moveTo>
                    <a:pt x="0" y="0"/>
                  </a:moveTo>
                  <a:lnTo>
                    <a:pt x="0" y="6858000"/>
                  </a:lnTo>
                  <a:lnTo>
                    <a:pt x="540004" y="6858000"/>
                  </a:lnTo>
                  <a:lnTo>
                    <a:pt x="540004" y="0"/>
                  </a:lnTo>
                  <a:close/>
                </a:path>
              </a:pathLst>
            </a:custGeom>
            <a:solidFill>
              <a:srgbClr val="FFE699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77292" y="63500"/>
              <a:ext cx="312420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0">
                  <a:moveTo>
                    <a:pt x="0" y="0"/>
                  </a:moveTo>
                  <a:lnTo>
                    <a:pt x="0" y="6858000"/>
                  </a:lnTo>
                  <a:lnTo>
                    <a:pt x="312420" y="6858000"/>
                  </a:lnTo>
                  <a:lnTo>
                    <a:pt x="312420" y="0"/>
                  </a:lnTo>
                  <a:close/>
                </a:path>
              </a:pathLst>
            </a:custGeom>
            <a:solidFill>
              <a:srgbClr val="1F4E79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82450" y="3742744"/>
            <a:ext cx="12192738" cy="3128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64"/>
              </a:lnSpc>
            </a:pPr>
            <a:r>
              <a:rPr lang="en-US" b="true" sz="42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1.İslam’ın inanç esaslarını, 2.İslam’ın şartlarını, 3.Kur’an-ı Kerim’in iç düzeni ile ilgili kavramları, 4.Amentü duasının okunuşunu ve anlamını öğrendik.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65322" y="1332705"/>
            <a:ext cx="4727191" cy="1045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Neler Öğrendik?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DAG4p8i7ZJI</dc:identifier>
  <dcterms:modified xsi:type="dcterms:W3CDTF">2011-08-01T06:04:30Z</dcterms:modified>
  <cp:revision>1</cp:revision>
  <dc:title>4.sınıf Dkab 2.ünite sunu MEB powerpoint salimdurmus.com</dc:title>
</cp:coreProperties>
</file>