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x="18288000" cy="10287000"/>
  <p:notesSz cx="6858000" cy="9144000"/>
  <p:embeddedFontLst>
    <p:embeddedFont>
      <p:font typeface="Georgia Pro" charset="1" panose="02040502050405020303"/>
      <p:regular r:id="rId45"/>
    </p:embeddedFont>
    <p:embeddedFont>
      <p:font typeface="Calibri (MS)" charset="1" panose="020F0502020204030204"/>
      <p:regular r:id="rId46"/>
    </p:embeddedFont>
    <p:embeddedFont>
      <p:font typeface="Helvetica" charset="1" panose="020B0504020202020204"/>
      <p:regular r:id="rId47"/>
    </p:embeddedFont>
    <p:embeddedFont>
      <p:font typeface="Helvetica Bold" charset="1" panose="020B0704020202030204"/>
      <p:regular r:id="rId48"/>
    </p:embeddedFont>
    <p:embeddedFont>
      <p:font typeface="Tahoma" charset="1" panose="020B0604030504040204"/>
      <p:regular r:id="rId49"/>
    </p:embeddedFont>
    <p:embeddedFont>
      <p:font typeface="Calibri (MS) Bold" charset="1" panose="020F0702030404030204"/>
      <p:regular r:id="rId50"/>
    </p:embeddedFont>
    <p:embeddedFont>
      <p:font typeface="Arial" charset="1" panose="020B0604020202020204"/>
      <p:regular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jpeg" Type="http://schemas.openxmlformats.org/officeDocument/2006/relationships/image"/><Relationship Id="rId5" Target="../media/image8.jpeg" Type="http://schemas.openxmlformats.org/officeDocument/2006/relationships/image"/><Relationship Id="rId6" Target="../media/image9.jpeg" Type="http://schemas.openxmlformats.org/officeDocument/2006/relationships/image"/><Relationship Id="rId7" Target="../media/image10.jpe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png" Type="http://schemas.openxmlformats.org/officeDocument/2006/relationships/image"/><Relationship Id="rId12" Target="../media/image20.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13.jpe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11.png" Type="http://schemas.openxmlformats.org/officeDocument/2006/relationships/image"/><Relationship Id="rId8" Target="../media/image16.svg" Type="http://schemas.openxmlformats.org/officeDocument/2006/relationships/image"/><Relationship Id="rId9" Target="../media/image1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jpeg" Type="http://schemas.openxmlformats.org/officeDocument/2006/relationships/image"/><Relationship Id="rId5" Target="../media/image8.jpeg" Type="http://schemas.openxmlformats.org/officeDocument/2006/relationships/image"/><Relationship Id="rId6" Target="../media/image9.jpeg" Type="http://schemas.openxmlformats.org/officeDocument/2006/relationships/image"/><Relationship Id="rId7" Target="../media/image10.jpe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7.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21.jpe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24.pn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9.png" Type="http://schemas.openxmlformats.org/officeDocument/2006/relationships/image"/><Relationship Id="rId12" Target="../media/image20.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28.jpeg" Type="http://schemas.openxmlformats.org/officeDocument/2006/relationships/image"/><Relationship Id="rId5" Target="../media/image14.png" Type="http://schemas.openxmlformats.org/officeDocument/2006/relationships/image"/><Relationship Id="rId6" Target="../media/image29.svg" Type="http://schemas.openxmlformats.org/officeDocument/2006/relationships/image"/><Relationship Id="rId7" Target="../media/image30.png" Type="http://schemas.openxmlformats.org/officeDocument/2006/relationships/image"/><Relationship Id="rId8" Target="../media/image31.svg" Type="http://schemas.openxmlformats.org/officeDocument/2006/relationships/image"/><Relationship Id="rId9" Target="../media/image1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11" Target="../media/image26.png" Type="http://schemas.openxmlformats.org/officeDocument/2006/relationships/image"/><Relationship Id="rId12" Target="../media/image39.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33.jpeg" Type="http://schemas.openxmlformats.org/officeDocument/2006/relationships/image"/><Relationship Id="rId5" Target="../media/image34.png" Type="http://schemas.openxmlformats.org/officeDocument/2006/relationships/image"/><Relationship Id="rId6" Target="../media/image35.svg" Type="http://schemas.openxmlformats.org/officeDocument/2006/relationships/image"/><Relationship Id="rId7" Target="../media/image30.png" Type="http://schemas.openxmlformats.org/officeDocument/2006/relationships/image"/><Relationship Id="rId8" Target="../media/image36.svg" Type="http://schemas.openxmlformats.org/officeDocument/2006/relationships/image"/><Relationship Id="rId9" Target="../media/image3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6.png" Type="http://schemas.openxmlformats.org/officeDocument/2006/relationships/image"/><Relationship Id="rId11" Target="../media/image47.png" Type="http://schemas.openxmlformats.org/officeDocument/2006/relationships/image"/><Relationship Id="rId12" Target="../media/image48.svg" Type="http://schemas.openxmlformats.org/officeDocument/2006/relationships/image"/><Relationship Id="rId13" Target="../media/image49.png" Type="http://schemas.openxmlformats.org/officeDocument/2006/relationships/image"/><Relationship Id="rId14" Target="../media/image50.png" Type="http://schemas.openxmlformats.org/officeDocument/2006/relationships/image"/><Relationship Id="rId15" Target="../media/image51.png" Type="http://schemas.openxmlformats.org/officeDocument/2006/relationships/image"/><Relationship Id="rId16" Target="../media/image52.svg" Type="http://schemas.openxmlformats.org/officeDocument/2006/relationships/image"/><Relationship Id="rId17" Target="../media/image11.png" Type="http://schemas.openxmlformats.org/officeDocument/2006/relationships/image"/><Relationship Id="rId18" Target="../media/image16.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40.jpeg" Type="http://schemas.openxmlformats.org/officeDocument/2006/relationships/image"/><Relationship Id="rId5" Target="../media/image41.png" Type="http://schemas.openxmlformats.org/officeDocument/2006/relationships/image"/><Relationship Id="rId6" Target="../media/image42.png" Type="http://schemas.openxmlformats.org/officeDocument/2006/relationships/image"/><Relationship Id="rId7" Target="../media/image43.png" Type="http://schemas.openxmlformats.org/officeDocument/2006/relationships/image"/><Relationship Id="rId8" Target="../media/image44.svg" Type="http://schemas.openxmlformats.org/officeDocument/2006/relationships/image"/><Relationship Id="rId9" Target="../media/image4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3.png" Type="http://schemas.openxmlformats.org/officeDocument/2006/relationships/image"/><Relationship Id="rId3" Target="../media/image54.svg" Type="http://schemas.openxmlformats.org/officeDocument/2006/relationships/image"/><Relationship Id="rId4" Target="../media/image3.png" Type="http://schemas.openxmlformats.org/officeDocument/2006/relationships/image"/><Relationship Id="rId5" Target="../media/image55.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1.svg" Type="http://schemas.openxmlformats.org/officeDocument/2006/relationships/image"/><Relationship Id="rId11" Target="../media/image62.png" Type="http://schemas.openxmlformats.org/officeDocument/2006/relationships/image"/><Relationship Id="rId12" Target="../media/image63.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56.jpeg" Type="http://schemas.openxmlformats.org/officeDocument/2006/relationships/image"/><Relationship Id="rId5" Target="../media/image57.png" Type="http://schemas.openxmlformats.org/officeDocument/2006/relationships/image"/><Relationship Id="rId6" Target="../media/image58.svg" Type="http://schemas.openxmlformats.org/officeDocument/2006/relationships/image"/><Relationship Id="rId7" Target="../media/image59.png" Type="http://schemas.openxmlformats.org/officeDocument/2006/relationships/image"/><Relationship Id="rId8" Target="../media/image60.png" Type="http://schemas.openxmlformats.org/officeDocument/2006/relationships/image"/><Relationship Id="rId9" Target="../media/image1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0.png" Type="http://schemas.openxmlformats.org/officeDocument/2006/relationships/image"/><Relationship Id="rId11" Target="../media/image71.png" Type="http://schemas.openxmlformats.org/officeDocument/2006/relationships/image"/><Relationship Id="rId12" Target="../media/image72.png" Type="http://schemas.openxmlformats.org/officeDocument/2006/relationships/image"/><Relationship Id="rId13" Target="../media/image73.png" Type="http://schemas.openxmlformats.org/officeDocument/2006/relationships/image"/><Relationship Id="rId14" Target="../media/image11.png" Type="http://schemas.openxmlformats.org/officeDocument/2006/relationships/image"/><Relationship Id="rId15" Target="../media/image74.svg" Type="http://schemas.openxmlformats.org/officeDocument/2006/relationships/image"/><Relationship Id="rId2" Target="../media/image64.png" Type="http://schemas.openxmlformats.org/officeDocument/2006/relationships/image"/><Relationship Id="rId3" Target="../media/image65.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66.jpeg" Type="http://schemas.openxmlformats.org/officeDocument/2006/relationships/image"/><Relationship Id="rId7" Target="../media/image67.jpeg" Type="http://schemas.openxmlformats.org/officeDocument/2006/relationships/image"/><Relationship Id="rId8" Target="../media/image68.jpeg" Type="http://schemas.openxmlformats.org/officeDocument/2006/relationships/image"/><Relationship Id="rId9" Target="../media/image6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1.png" Type="http://schemas.openxmlformats.org/officeDocument/2006/relationships/image"/><Relationship Id="rId11" Target="../media/image82.png" Type="http://schemas.openxmlformats.org/officeDocument/2006/relationships/image"/><Relationship Id="rId12" Target="../media/image83.png" Type="http://schemas.openxmlformats.org/officeDocument/2006/relationships/image"/><Relationship Id="rId13" Target="../media/image84.svg" Type="http://schemas.openxmlformats.org/officeDocument/2006/relationships/image"/><Relationship Id="rId14" Target="../media/image85.png" Type="http://schemas.openxmlformats.org/officeDocument/2006/relationships/image"/><Relationship Id="rId15" Target="../media/image86.png" Type="http://schemas.openxmlformats.org/officeDocument/2006/relationships/image"/><Relationship Id="rId16" Target="../media/image87.svg" Type="http://schemas.openxmlformats.org/officeDocument/2006/relationships/image"/><Relationship Id="rId17" Target="../media/image88.png" Type="http://schemas.openxmlformats.org/officeDocument/2006/relationships/image"/><Relationship Id="rId18" Target="../media/image89.png" Type="http://schemas.openxmlformats.org/officeDocument/2006/relationships/image"/><Relationship Id="rId19" Target="../media/image90.png" Type="http://schemas.openxmlformats.org/officeDocument/2006/relationships/image"/><Relationship Id="rId2" Target="../media/image75.png" Type="http://schemas.openxmlformats.org/officeDocument/2006/relationships/image"/><Relationship Id="rId20" Target="../media/image91.svg" Type="http://schemas.openxmlformats.org/officeDocument/2006/relationships/image"/><Relationship Id="rId3" Target="../media/image76.svg" Type="http://schemas.openxmlformats.org/officeDocument/2006/relationships/image"/><Relationship Id="rId4" Target="../media/image77.png" Type="http://schemas.openxmlformats.org/officeDocument/2006/relationships/image"/><Relationship Id="rId5" Target="../media/image78.svg" Type="http://schemas.openxmlformats.org/officeDocument/2006/relationships/image"/><Relationship Id="rId6" Target="../media/image79.png" Type="http://schemas.openxmlformats.org/officeDocument/2006/relationships/image"/><Relationship Id="rId7" Target="../media/image80.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8.png" Type="http://schemas.openxmlformats.org/officeDocument/2006/relationships/image"/><Relationship Id="rId11" Target="../media/image99.svg" Type="http://schemas.openxmlformats.org/officeDocument/2006/relationships/image"/><Relationship Id="rId12" Target="../media/image11.png" Type="http://schemas.openxmlformats.org/officeDocument/2006/relationships/image"/><Relationship Id="rId13" Target="../media/image61.svg" Type="http://schemas.openxmlformats.org/officeDocument/2006/relationships/image"/><Relationship Id="rId2" Target="../media/image92.png" Type="http://schemas.openxmlformats.org/officeDocument/2006/relationships/image"/><Relationship Id="rId3" Target="../media/image93.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94.png" Type="http://schemas.openxmlformats.org/officeDocument/2006/relationships/image"/><Relationship Id="rId7" Target="../media/image95.png" Type="http://schemas.openxmlformats.org/officeDocument/2006/relationships/image"/><Relationship Id="rId8" Target="../media/image96.svg" Type="http://schemas.openxmlformats.org/officeDocument/2006/relationships/image"/><Relationship Id="rId9" Target="../media/image97.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0.png" Type="http://schemas.openxmlformats.org/officeDocument/2006/relationships/image"/><Relationship Id="rId3" Target="../media/image101.svg" Type="http://schemas.openxmlformats.org/officeDocument/2006/relationships/image"/><Relationship Id="rId4" Target="../media/image102.png" Type="http://schemas.openxmlformats.org/officeDocument/2006/relationships/image"/><Relationship Id="rId5" Target="../media/image103.svg" Type="http://schemas.openxmlformats.org/officeDocument/2006/relationships/image"/><Relationship Id="rId6" Target="../media/image104.png" Type="http://schemas.openxmlformats.org/officeDocument/2006/relationships/image"/><Relationship Id="rId7" Target="../media/image105.svg" Type="http://schemas.openxmlformats.org/officeDocument/2006/relationships/image"/><Relationship Id="rId8" Target="../media/image3.png" Type="http://schemas.openxmlformats.org/officeDocument/2006/relationships/image"/><Relationship Id="rId9" Target="../media/image106.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3.jpeg" Type="http://schemas.openxmlformats.org/officeDocument/2006/relationships/image"/><Relationship Id="rId11" Target="../media/image114.jpeg" Type="http://schemas.openxmlformats.org/officeDocument/2006/relationships/image"/><Relationship Id="rId2" Target="../media/image107.png" Type="http://schemas.openxmlformats.org/officeDocument/2006/relationships/image"/><Relationship Id="rId3" Target="../media/image108.svg" Type="http://schemas.openxmlformats.org/officeDocument/2006/relationships/image"/><Relationship Id="rId4" Target="../media/image109.png" Type="http://schemas.openxmlformats.org/officeDocument/2006/relationships/image"/><Relationship Id="rId5" Target="../media/image110.svg" Type="http://schemas.openxmlformats.org/officeDocument/2006/relationships/image"/><Relationship Id="rId6" Target="../media/image111.png" Type="http://schemas.openxmlformats.org/officeDocument/2006/relationships/image"/><Relationship Id="rId7" Target="../media/image11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5.png" Type="http://schemas.openxmlformats.org/officeDocument/2006/relationships/image"/><Relationship Id="rId3" Target="../media/image116.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0.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17.png" Type="http://schemas.openxmlformats.org/officeDocument/2006/relationships/image"/><Relationship Id="rId5" Target="../media/image14.png" Type="http://schemas.openxmlformats.org/officeDocument/2006/relationships/image"/><Relationship Id="rId6" Target="../media/image29.svg" Type="http://schemas.openxmlformats.org/officeDocument/2006/relationships/image"/><Relationship Id="rId7" Target="../media/image17.png" Type="http://schemas.openxmlformats.org/officeDocument/2006/relationships/image"/><Relationship Id="rId8" Target="../media/image118.png" Type="http://schemas.openxmlformats.org/officeDocument/2006/relationships/image"/><Relationship Id="rId9" Target="../media/image119.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2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22.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3.png" Type="http://schemas.openxmlformats.org/officeDocument/2006/relationships/image"/><Relationship Id="rId3" Target="../media/image124.svg" Type="http://schemas.openxmlformats.org/officeDocument/2006/relationships/image"/><Relationship Id="rId4" Target="../media/image125.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126.jpeg" Type="http://schemas.openxmlformats.org/officeDocument/2006/relationships/image"/><Relationship Id="rId8" Target="../media/image64.png" Type="http://schemas.openxmlformats.org/officeDocument/2006/relationships/image"/><Relationship Id="rId9" Target="../media/image127.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4.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28.jpeg" Type="http://schemas.openxmlformats.org/officeDocument/2006/relationships/image"/><Relationship Id="rId5" Target="../media/image129.png" Type="http://schemas.openxmlformats.org/officeDocument/2006/relationships/image"/><Relationship Id="rId6" Target="../media/image130.svg" Type="http://schemas.openxmlformats.org/officeDocument/2006/relationships/image"/><Relationship Id="rId7" Target="../media/image131.png" Type="http://schemas.openxmlformats.org/officeDocument/2006/relationships/image"/><Relationship Id="rId8" Target="../media/image132.png" Type="http://schemas.openxmlformats.org/officeDocument/2006/relationships/image"/><Relationship Id="rId9" Target="../media/image133.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9.png" Type="http://schemas.openxmlformats.org/officeDocument/2006/relationships/image"/><Relationship Id="rId11" Target="../media/image140.png" Type="http://schemas.openxmlformats.org/officeDocument/2006/relationships/image"/><Relationship Id="rId12" Target="../media/image141.svg" Type="http://schemas.openxmlformats.org/officeDocument/2006/relationships/image"/><Relationship Id="rId2" Target="../media/image64.png" Type="http://schemas.openxmlformats.org/officeDocument/2006/relationships/image"/><Relationship Id="rId3" Target="../media/image127.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5.jpeg" Type="http://schemas.openxmlformats.org/officeDocument/2006/relationships/image"/><Relationship Id="rId7" Target="../media/image136.png" Type="http://schemas.openxmlformats.org/officeDocument/2006/relationships/image"/><Relationship Id="rId8" Target="../media/image137.svg" Type="http://schemas.openxmlformats.org/officeDocument/2006/relationships/image"/><Relationship Id="rId9" Target="../media/image138.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7.svg" Type="http://schemas.openxmlformats.org/officeDocument/2006/relationships/image"/><Relationship Id="rId2" Target="../media/image142.png" Type="http://schemas.openxmlformats.org/officeDocument/2006/relationships/image"/><Relationship Id="rId3" Target="../media/image143.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44.jpeg" Type="http://schemas.openxmlformats.org/officeDocument/2006/relationships/image"/><Relationship Id="rId7" Target="../media/image17.png" Type="http://schemas.openxmlformats.org/officeDocument/2006/relationships/image"/><Relationship Id="rId8" Target="../media/image145.png" Type="http://schemas.openxmlformats.org/officeDocument/2006/relationships/image"/><Relationship Id="rId9" Target="../media/image146.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7.jpeg" Type="http://schemas.openxmlformats.org/officeDocument/2006/relationships/image"/><Relationship Id="rId5" Target="../media/image8.jpeg" Type="http://schemas.openxmlformats.org/officeDocument/2006/relationships/image"/><Relationship Id="rId6" Target="../media/image9.jpeg" Type="http://schemas.openxmlformats.org/officeDocument/2006/relationships/image"/><Relationship Id="rId7" Target="../media/image10.jpeg" Type="http://schemas.openxmlformats.org/officeDocument/2006/relationships/image"/><Relationship Id="rId8" Target="../media/image64.png" Type="http://schemas.openxmlformats.org/officeDocument/2006/relationships/image"/><Relationship Id="rId9" Target="../media/image127.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11" Target="../media/image156.svg" Type="http://schemas.openxmlformats.org/officeDocument/2006/relationships/image"/><Relationship Id="rId12" Target="../media/image97.png" Type="http://schemas.openxmlformats.org/officeDocument/2006/relationships/image"/><Relationship Id="rId13" Target="../media/image157.svg" Type="http://schemas.openxmlformats.org/officeDocument/2006/relationships/image"/><Relationship Id="rId14" Target="../media/image158.png" Type="http://schemas.openxmlformats.org/officeDocument/2006/relationships/image"/><Relationship Id="rId15" Target="../media/image159.svg" Type="http://schemas.openxmlformats.org/officeDocument/2006/relationships/image"/><Relationship Id="rId2" Target="../media/image148.png" Type="http://schemas.openxmlformats.org/officeDocument/2006/relationships/image"/><Relationship Id="rId3" Target="../media/image149.svg" Type="http://schemas.openxmlformats.org/officeDocument/2006/relationships/image"/><Relationship Id="rId4" Target="../media/image150.png" Type="http://schemas.openxmlformats.org/officeDocument/2006/relationships/image"/><Relationship Id="rId5" Target="../media/image151.svg" Type="http://schemas.openxmlformats.org/officeDocument/2006/relationships/image"/><Relationship Id="rId6" Target="../media/image152.png" Type="http://schemas.openxmlformats.org/officeDocument/2006/relationships/image"/><Relationship Id="rId7" Target="../media/image153.svg" Type="http://schemas.openxmlformats.org/officeDocument/2006/relationships/image"/><Relationship Id="rId8" Target="../media/image154.png" Type="http://schemas.openxmlformats.org/officeDocument/2006/relationships/image"/><Relationship Id="rId9" Target="../media/image155.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0.png" Type="http://schemas.openxmlformats.org/officeDocument/2006/relationships/image"/><Relationship Id="rId3" Target="../media/image161.svg" Type="http://schemas.openxmlformats.org/officeDocument/2006/relationships/image"/><Relationship Id="rId4" Target="../media/image162.png" Type="http://schemas.openxmlformats.org/officeDocument/2006/relationships/image"/><Relationship Id="rId5" Target="../media/image163.sv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9.png" Type="http://schemas.openxmlformats.org/officeDocument/2006/relationships/image"/><Relationship Id="rId11" Target="../media/image170.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64.jpeg" Type="http://schemas.openxmlformats.org/officeDocument/2006/relationships/image"/><Relationship Id="rId5" Target="../media/image165.png" Type="http://schemas.openxmlformats.org/officeDocument/2006/relationships/image"/><Relationship Id="rId6" Target="../media/image166.png" Type="http://schemas.openxmlformats.org/officeDocument/2006/relationships/image"/><Relationship Id="rId7" Target="../media/image167.svg" Type="http://schemas.openxmlformats.org/officeDocument/2006/relationships/image"/><Relationship Id="rId8" Target="../media/image17.png" Type="http://schemas.openxmlformats.org/officeDocument/2006/relationships/image"/><Relationship Id="rId9" Target="../media/image168.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7.svg" Type="http://schemas.openxmlformats.org/officeDocument/2006/relationships/image"/><Relationship Id="rId2" Target="../media/image171.png" Type="http://schemas.openxmlformats.org/officeDocument/2006/relationships/image"/><Relationship Id="rId3" Target="../media/image172.svg" Type="http://schemas.openxmlformats.org/officeDocument/2006/relationships/image"/><Relationship Id="rId4" Target="../media/image173.png" Type="http://schemas.openxmlformats.org/officeDocument/2006/relationships/image"/><Relationship Id="rId5" Target="../media/image174.sv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 Id="rId8" Target="../media/image175.jpeg" Type="http://schemas.openxmlformats.org/officeDocument/2006/relationships/image"/><Relationship Id="rId9" Target="../media/image64.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1.svg" Type="http://schemas.openxmlformats.org/officeDocument/2006/relationships/image"/><Relationship Id="rId11" Target="../media/image169.png" Type="http://schemas.openxmlformats.org/officeDocument/2006/relationships/image"/><Relationship Id="rId12" Target="../media/image18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76.jpeg" Type="http://schemas.openxmlformats.org/officeDocument/2006/relationships/image"/><Relationship Id="rId5" Target="../media/image177.png" Type="http://schemas.openxmlformats.org/officeDocument/2006/relationships/image"/><Relationship Id="rId6" Target="../media/image178.svg" Type="http://schemas.openxmlformats.org/officeDocument/2006/relationships/image"/><Relationship Id="rId7" Target="../media/image131.png" Type="http://schemas.openxmlformats.org/officeDocument/2006/relationships/image"/><Relationship Id="rId8" Target="../media/image179.png" Type="http://schemas.openxmlformats.org/officeDocument/2006/relationships/image"/><Relationship Id="rId9" Target="../media/image180.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7.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83.jpeg" Type="http://schemas.openxmlformats.org/officeDocument/2006/relationships/image"/><Relationship Id="rId5" Target="../media/image184.png" Type="http://schemas.openxmlformats.org/officeDocument/2006/relationships/image"/><Relationship Id="rId6" Target="../media/image185.svg" Type="http://schemas.openxmlformats.org/officeDocument/2006/relationships/image"/><Relationship Id="rId7" Target="../media/image17.png" Type="http://schemas.openxmlformats.org/officeDocument/2006/relationships/image"/><Relationship Id="rId8" Target="../media/image186.png" Type="http://schemas.openxmlformats.org/officeDocument/2006/relationships/image"/><Relationship Id="rId9" Target="../media/image133.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8.png" Type="http://schemas.openxmlformats.org/officeDocument/2006/relationships/image"/><Relationship Id="rId3" Target="../media/image189.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90.png" Type="http://schemas.openxmlformats.org/officeDocument/2006/relationships/image"/><Relationship Id="rId7" Target="../media/image191.png" Type="http://schemas.openxmlformats.org/officeDocument/2006/relationships/image"/><Relationship Id="rId8" Target="../media/image192.png" Type="http://schemas.openxmlformats.org/officeDocument/2006/relationships/image"/><Relationship Id="rId9" Target="../media/image193.sv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194.jpe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5.png" Type="http://schemas.openxmlformats.org/officeDocument/2006/relationships/image"/><Relationship Id="rId3" Target="../media/image196.svg" Type="http://schemas.openxmlformats.org/officeDocument/2006/relationships/image"/><Relationship Id="rId4" Target="../media/image197.png" Type="http://schemas.openxmlformats.org/officeDocument/2006/relationships/image"/><Relationship Id="rId5" Target="../media/image198.svg" Type="http://schemas.openxmlformats.org/officeDocument/2006/relationships/image"/><Relationship Id="rId6" Target="../media/image3.png" Type="http://schemas.openxmlformats.org/officeDocument/2006/relationships/image"/><Relationship Id="rId7" Target="../media/image156.sv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5.svg" Type="http://schemas.openxmlformats.org/officeDocument/2006/relationships/image"/><Relationship Id="rId11" Target="../media/image206.png" Type="http://schemas.openxmlformats.org/officeDocument/2006/relationships/image"/><Relationship Id="rId12" Target="../media/image207.svg" Type="http://schemas.openxmlformats.org/officeDocument/2006/relationships/image"/><Relationship Id="rId13" Target="../media/image208.png" Type="http://schemas.openxmlformats.org/officeDocument/2006/relationships/image"/><Relationship Id="rId14" Target="../media/image209.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99.jpeg" Type="http://schemas.openxmlformats.org/officeDocument/2006/relationships/image"/><Relationship Id="rId5" Target="../media/image200.png" Type="http://schemas.openxmlformats.org/officeDocument/2006/relationships/image"/><Relationship Id="rId6" Target="../media/image201.svg" Type="http://schemas.openxmlformats.org/officeDocument/2006/relationships/image"/><Relationship Id="rId7" Target="../media/image202.png" Type="http://schemas.openxmlformats.org/officeDocument/2006/relationships/image"/><Relationship Id="rId8" Target="../media/image203.svg" Type="http://schemas.openxmlformats.org/officeDocument/2006/relationships/image"/><Relationship Id="rId9" Target="../media/image20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6503284"/>
          </a:xfrm>
          <a:custGeom>
            <a:avLst/>
            <a:gdLst/>
            <a:ahLst/>
            <a:cxnLst/>
            <a:rect r="r" b="b" t="t" l="l"/>
            <a:pathLst>
              <a:path h="6503284" w="13906495">
                <a:moveTo>
                  <a:pt x="0" y="0"/>
                </a:moveTo>
                <a:lnTo>
                  <a:pt x="13906495" y="0"/>
                </a:lnTo>
                <a:lnTo>
                  <a:pt x="13906495" y="6503284"/>
                </a:lnTo>
                <a:lnTo>
                  <a:pt x="0" y="650328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9791324" y="3796351"/>
            <a:ext cx="84296" cy="558408"/>
          </a:xfrm>
          <a:prstGeom prst="rect">
            <a:avLst/>
          </a:prstGeom>
        </p:spPr>
        <p:txBody>
          <a:bodyPr anchor="t" rtlCol="false" tIns="0" lIns="0" bIns="0" rIns="0">
            <a:spAutoFit/>
          </a:bodyPr>
          <a:lstStyle/>
          <a:p>
            <a:pPr algn="l">
              <a:lnSpc>
                <a:spcPts val="4633"/>
              </a:lnSpc>
            </a:pPr>
            <a:r>
              <a:rPr lang="en-US" sz="2700">
                <a:solidFill>
                  <a:srgbClr val="FFFFFF"/>
                </a:solidFill>
                <a:latin typeface="Georgia Pro"/>
                <a:ea typeface="Georgia Pro"/>
                <a:cs typeface="Georgia Pro"/>
                <a:sym typeface="Georgia Pro"/>
              </a:rPr>
              <a:t> </a:t>
            </a:r>
          </a:p>
        </p:txBody>
      </p:sp>
      <p:sp>
        <p:nvSpPr>
          <p:cNvPr name="TextBox 4" id="4"/>
          <p:cNvSpPr txBox="true"/>
          <p:nvPr/>
        </p:nvSpPr>
        <p:spPr>
          <a:xfrm rot="0">
            <a:off x="6851528" y="4360093"/>
            <a:ext cx="5220710" cy="1430217"/>
          </a:xfrm>
          <a:prstGeom prst="rect">
            <a:avLst/>
          </a:prstGeom>
        </p:spPr>
        <p:txBody>
          <a:bodyPr anchor="t" rtlCol="false" tIns="0" lIns="0" bIns="0" rIns="0">
            <a:spAutoFit/>
          </a:bodyPr>
          <a:lstStyle/>
          <a:p>
            <a:pPr algn="l">
              <a:lnSpc>
                <a:spcPts val="11320"/>
              </a:lnSpc>
            </a:pPr>
            <a:r>
              <a:rPr lang="en-US" sz="6596">
                <a:solidFill>
                  <a:srgbClr val="FFFFFF"/>
                </a:solidFill>
                <a:latin typeface="Calibri (MS)"/>
                <a:ea typeface="Calibri (MS)"/>
                <a:cs typeface="Calibri (MS)"/>
                <a:sym typeface="Calibri (MS)"/>
              </a:rPr>
              <a:t>KADER İNANCI </a:t>
            </a:r>
          </a:p>
        </p:txBody>
      </p:sp>
      <p:sp>
        <p:nvSpPr>
          <p:cNvPr name="TextBox 5" id="5"/>
          <p:cNvSpPr txBox="true"/>
          <p:nvPr/>
        </p:nvSpPr>
        <p:spPr>
          <a:xfrm rot="0">
            <a:off x="8401050" y="5793862"/>
            <a:ext cx="1658779" cy="659130"/>
          </a:xfrm>
          <a:prstGeom prst="rect">
            <a:avLst/>
          </a:prstGeom>
        </p:spPr>
        <p:txBody>
          <a:bodyPr anchor="t" rtlCol="false" tIns="0" lIns="0" bIns="0" rIns="0">
            <a:spAutoFit/>
          </a:bodyPr>
          <a:lstStyle/>
          <a:p>
            <a:pPr algn="l">
              <a:lnSpc>
                <a:spcPts val="5040"/>
              </a:lnSpc>
            </a:pPr>
            <a:r>
              <a:rPr lang="en-US" sz="3600">
                <a:solidFill>
                  <a:srgbClr val="424456"/>
                </a:solidFill>
                <a:latin typeface="Calibri (MS)"/>
                <a:ea typeface="Calibri (MS)"/>
                <a:cs typeface="Calibri (MS)"/>
                <a:sym typeface="Calibri (MS)"/>
              </a:rPr>
              <a:t>1.</a:t>
            </a:r>
            <a:r>
              <a:rPr lang="en-US" sz="3600">
                <a:solidFill>
                  <a:srgbClr val="FFFFFF"/>
                </a:solidFill>
                <a:latin typeface="Calibri (MS)"/>
                <a:ea typeface="Calibri (MS)"/>
                <a:cs typeface="Calibri (MS)"/>
                <a:sym typeface="Calibri (MS)"/>
              </a:rPr>
              <a:t> </a:t>
            </a:r>
            <a:r>
              <a:rPr lang="en-US" sz="3600">
                <a:solidFill>
                  <a:srgbClr val="424456"/>
                </a:solidFill>
                <a:latin typeface="Calibri (MS)"/>
                <a:ea typeface="Calibri (MS)"/>
                <a:cs typeface="Calibri (MS)"/>
                <a:sym typeface="Calibri (MS)"/>
              </a:rPr>
              <a:t>ÜNİTE</a:t>
            </a:r>
          </a:p>
        </p:txBody>
      </p:sp>
      <p:sp>
        <p:nvSpPr>
          <p:cNvPr name="TextBox 6" id="6"/>
          <p:cNvSpPr txBox="true"/>
          <p:nvPr/>
        </p:nvSpPr>
        <p:spPr>
          <a:xfrm rot="0">
            <a:off x="6942196" y="3100392"/>
            <a:ext cx="4672927" cy="632460"/>
          </a:xfrm>
          <a:prstGeom prst="rect">
            <a:avLst/>
          </a:prstGeom>
        </p:spPr>
        <p:txBody>
          <a:bodyPr anchor="t" rtlCol="false" tIns="0" lIns="0" bIns="0" rIns="0">
            <a:spAutoFit/>
          </a:bodyPr>
          <a:lstStyle/>
          <a:p>
            <a:pPr algn="l">
              <a:lnSpc>
                <a:spcPts val="5124"/>
              </a:lnSpc>
            </a:pPr>
            <a:r>
              <a:rPr lang="en-US" sz="2700">
                <a:solidFill>
                  <a:srgbClr val="FFFFFF"/>
                </a:solidFill>
                <a:latin typeface="Calibri (MS)"/>
                <a:ea typeface="Calibri (MS)"/>
                <a:cs typeface="Calibri (MS)"/>
                <a:sym typeface="Calibri (MS)"/>
              </a:rPr>
              <a:t>DİN KÜLTÜRÜ VE AHLAK BİLGİSİ </a:t>
            </a:r>
          </a:p>
        </p:txBody>
      </p:sp>
      <p:sp>
        <p:nvSpPr>
          <p:cNvPr name="TextBox 7" id="7"/>
          <p:cNvSpPr txBox="true"/>
          <p:nvPr/>
        </p:nvSpPr>
        <p:spPr>
          <a:xfrm rot="0">
            <a:off x="8719190" y="3751131"/>
            <a:ext cx="1092994" cy="632460"/>
          </a:xfrm>
          <a:prstGeom prst="rect">
            <a:avLst/>
          </a:prstGeom>
        </p:spPr>
        <p:txBody>
          <a:bodyPr anchor="t" rtlCol="false" tIns="0" lIns="0" bIns="0" rIns="0">
            <a:spAutoFit/>
          </a:bodyPr>
          <a:lstStyle/>
          <a:p>
            <a:pPr algn="l">
              <a:lnSpc>
                <a:spcPts val="5124"/>
              </a:lnSpc>
            </a:pPr>
            <a:r>
              <a:rPr lang="en-US" sz="2700">
                <a:solidFill>
                  <a:srgbClr val="FFFFFF"/>
                </a:solidFill>
                <a:latin typeface="Calibri (MS)"/>
                <a:ea typeface="Calibri (MS)"/>
                <a:cs typeface="Calibri (MS)"/>
                <a:sym typeface="Calibri (MS)"/>
              </a:rPr>
              <a:t>8. SINIF</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556630" y="2016952"/>
            <a:ext cx="5134199" cy="900627"/>
          </a:xfrm>
          <a:prstGeom prst="rect">
            <a:avLst/>
          </a:prstGeom>
        </p:spPr>
        <p:txBody>
          <a:bodyPr anchor="t" rtlCol="false" tIns="0" lIns="0" bIns="0" rIns="0">
            <a:spAutoFit/>
          </a:bodyPr>
          <a:lstStyle/>
          <a:p>
            <a:pPr algn="l">
              <a:lnSpc>
                <a:spcPts val="6715"/>
              </a:lnSpc>
            </a:pPr>
            <a:r>
              <a:rPr lang="en-US" sz="4796">
                <a:solidFill>
                  <a:srgbClr val="D88C02"/>
                </a:solidFill>
                <a:latin typeface="Calibri (MS)"/>
                <a:ea typeface="Calibri (MS)"/>
                <a:cs typeface="Calibri (MS)"/>
                <a:sym typeface="Calibri (MS)"/>
              </a:rPr>
              <a:t>Neler Öğreneceğiz? </a:t>
            </a:r>
          </a:p>
        </p:txBody>
      </p:sp>
      <p:sp>
        <p:nvSpPr>
          <p:cNvPr name="TextBox 4" id="4"/>
          <p:cNvSpPr txBox="true"/>
          <p:nvPr/>
        </p:nvSpPr>
        <p:spPr>
          <a:xfrm rot="0">
            <a:off x="3449574" y="3354138"/>
            <a:ext cx="265347" cy="3548639"/>
          </a:xfrm>
          <a:prstGeom prst="rect">
            <a:avLst/>
          </a:prstGeom>
        </p:spPr>
        <p:txBody>
          <a:bodyPr anchor="t" rtlCol="false" tIns="0" lIns="0" bIns="0" rIns="0">
            <a:spAutoFit/>
          </a:bodyPr>
          <a:lstStyle/>
          <a:p>
            <a:pPr algn="just">
              <a:lnSpc>
                <a:spcPts val="4860"/>
              </a:lnSpc>
            </a:pPr>
            <a:r>
              <a:rPr lang="en-US" sz="2700">
                <a:solidFill>
                  <a:srgbClr val="000000"/>
                </a:solidFill>
                <a:latin typeface="Calibri (MS)"/>
                <a:ea typeface="Calibri (MS)"/>
                <a:cs typeface="Calibri (MS)"/>
                <a:sym typeface="Calibri (MS)"/>
              </a:rPr>
              <a:t>1. 2. 3. 4. 5.</a:t>
            </a:r>
          </a:p>
          <a:p>
            <a:pPr algn="just">
              <a:lnSpc>
                <a:spcPts val="2635"/>
              </a:lnSpc>
            </a:pPr>
            <a:r>
              <a:rPr lang="en-US" sz="2700">
                <a:solidFill>
                  <a:srgbClr val="000000"/>
                </a:solidFill>
                <a:latin typeface="Calibri (MS)"/>
                <a:ea typeface="Calibri (MS)"/>
                <a:cs typeface="Calibri (MS)"/>
                <a:sym typeface="Calibri (MS)"/>
              </a:rPr>
              <a:t> </a:t>
            </a:r>
          </a:p>
        </p:txBody>
      </p:sp>
      <p:sp>
        <p:nvSpPr>
          <p:cNvPr name="TextBox 5" id="5"/>
          <p:cNvSpPr txBox="true"/>
          <p:nvPr/>
        </p:nvSpPr>
        <p:spPr>
          <a:xfrm rot="0">
            <a:off x="3963924" y="3354138"/>
            <a:ext cx="5990349" cy="3072765"/>
          </a:xfrm>
          <a:prstGeom prst="rect">
            <a:avLst/>
          </a:prstGeom>
        </p:spPr>
        <p:txBody>
          <a:bodyPr anchor="t" rtlCol="false" tIns="0" lIns="0" bIns="0" rIns="0">
            <a:spAutoFit/>
          </a:bodyPr>
          <a:lstStyle/>
          <a:p>
            <a:pPr algn="l">
              <a:lnSpc>
                <a:spcPts val="4860"/>
              </a:lnSpc>
            </a:pPr>
            <a:r>
              <a:rPr lang="en-US" sz="2700">
                <a:solidFill>
                  <a:srgbClr val="000000"/>
                </a:solidFill>
                <a:latin typeface="Calibri (MS)"/>
                <a:ea typeface="Calibri (MS)"/>
                <a:cs typeface="Calibri (MS)"/>
                <a:sym typeface="Calibri (MS)"/>
              </a:rPr>
              <a:t>Kader ve Kaza İnancı İnsanın İradesi ve Kader Kaderle İlgili Kavramlar Bir Peygamber Tanıyorum: Hz. Musa (as) Bir Ayet Tanıyorum: Ayetelkürsi ve Anlamı </a:t>
            </a:r>
          </a:p>
        </p:txBody>
      </p:sp>
      <p:sp>
        <p:nvSpPr>
          <p:cNvPr name="TextBox 6" id="6"/>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7" id="7"/>
          <p:cNvSpPr txBox="true"/>
          <p:nvPr/>
        </p:nvSpPr>
        <p:spPr>
          <a:xfrm rot="0">
            <a:off x="15359634" y="14921"/>
            <a:ext cx="280149"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2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371518" y="3228975"/>
            <a:ext cx="7020877" cy="2346965"/>
          </a:xfrm>
          <a:custGeom>
            <a:avLst/>
            <a:gdLst/>
            <a:ahLst/>
            <a:cxnLst/>
            <a:rect r="r" b="b" t="t" l="l"/>
            <a:pathLst>
              <a:path h="2346965" w="7020877">
                <a:moveTo>
                  <a:pt x="0" y="0"/>
                </a:moveTo>
                <a:lnTo>
                  <a:pt x="7020877" y="0"/>
                </a:lnTo>
                <a:lnTo>
                  <a:pt x="7020877" y="2346965"/>
                </a:lnTo>
                <a:lnTo>
                  <a:pt x="0" y="2346965"/>
                </a:lnTo>
                <a:lnTo>
                  <a:pt x="0" y="0"/>
                </a:lnTo>
                <a:close/>
              </a:path>
            </a:pathLst>
          </a:custGeom>
          <a:blipFill>
            <a:blip r:embed="rId4"/>
            <a:stretch>
              <a:fillRect l="0" t="0" r="0" b="0"/>
            </a:stretch>
          </a:blipFill>
        </p:spPr>
      </p:sp>
      <p:sp>
        <p:nvSpPr>
          <p:cNvPr name="Freeform 4" id="4"/>
          <p:cNvSpPr/>
          <p:nvPr/>
        </p:nvSpPr>
        <p:spPr>
          <a:xfrm flipH="false" flipV="false" rot="0">
            <a:off x="3445674" y="3531284"/>
            <a:ext cx="2161799" cy="1620031"/>
          </a:xfrm>
          <a:custGeom>
            <a:avLst/>
            <a:gdLst/>
            <a:ahLst/>
            <a:cxnLst/>
            <a:rect r="r" b="b" t="t" l="l"/>
            <a:pathLst>
              <a:path h="1620031" w="2161799">
                <a:moveTo>
                  <a:pt x="0" y="0"/>
                </a:moveTo>
                <a:lnTo>
                  <a:pt x="2161798" y="0"/>
                </a:lnTo>
                <a:lnTo>
                  <a:pt x="2161798" y="1620031"/>
                </a:lnTo>
                <a:lnTo>
                  <a:pt x="0" y="1620031"/>
                </a:lnTo>
                <a:lnTo>
                  <a:pt x="0" y="0"/>
                </a:lnTo>
                <a:close/>
              </a:path>
            </a:pathLst>
          </a:custGeom>
          <a:blipFill>
            <a:blip r:embed="rId5"/>
            <a:stretch>
              <a:fillRect l="0" t="0" r="0" b="0"/>
            </a:stretch>
          </a:blipFill>
        </p:spPr>
      </p:sp>
      <p:sp>
        <p:nvSpPr>
          <p:cNvPr name="Freeform 5" id="5"/>
          <p:cNvSpPr/>
          <p:nvPr/>
        </p:nvSpPr>
        <p:spPr>
          <a:xfrm flipH="false" flipV="false" rot="0">
            <a:off x="5788724" y="3315272"/>
            <a:ext cx="2592324" cy="2368868"/>
          </a:xfrm>
          <a:custGeom>
            <a:avLst/>
            <a:gdLst/>
            <a:ahLst/>
            <a:cxnLst/>
            <a:rect r="r" b="b" t="t" l="l"/>
            <a:pathLst>
              <a:path h="2368868" w="2592324">
                <a:moveTo>
                  <a:pt x="0" y="0"/>
                </a:moveTo>
                <a:lnTo>
                  <a:pt x="2592323" y="0"/>
                </a:lnTo>
                <a:lnTo>
                  <a:pt x="2592323" y="2368867"/>
                </a:lnTo>
                <a:lnTo>
                  <a:pt x="0" y="2368867"/>
                </a:lnTo>
                <a:lnTo>
                  <a:pt x="0" y="0"/>
                </a:lnTo>
                <a:close/>
              </a:path>
            </a:pathLst>
          </a:custGeom>
          <a:blipFill>
            <a:blip r:embed="rId6"/>
            <a:stretch>
              <a:fillRect l="0" t="0" r="0" b="0"/>
            </a:stretch>
          </a:blipFill>
        </p:spPr>
      </p:sp>
      <p:sp>
        <p:nvSpPr>
          <p:cNvPr name="Freeform 6" id="6"/>
          <p:cNvSpPr/>
          <p:nvPr/>
        </p:nvSpPr>
        <p:spPr>
          <a:xfrm flipH="false" flipV="false" rot="0">
            <a:off x="8381805" y="5798439"/>
            <a:ext cx="7020120" cy="2369825"/>
          </a:xfrm>
          <a:custGeom>
            <a:avLst/>
            <a:gdLst/>
            <a:ahLst/>
            <a:cxnLst/>
            <a:rect r="r" b="b" t="t" l="l"/>
            <a:pathLst>
              <a:path h="2369825" w="7020120">
                <a:moveTo>
                  <a:pt x="0" y="0"/>
                </a:moveTo>
                <a:lnTo>
                  <a:pt x="7020120" y="0"/>
                </a:lnTo>
                <a:lnTo>
                  <a:pt x="7020120" y="2369825"/>
                </a:lnTo>
                <a:lnTo>
                  <a:pt x="0" y="2369825"/>
                </a:lnTo>
                <a:lnTo>
                  <a:pt x="0" y="0"/>
                </a:lnTo>
                <a:close/>
              </a:path>
            </a:pathLst>
          </a:custGeom>
          <a:blipFill>
            <a:blip r:embed="rId4"/>
            <a:stretch>
              <a:fillRect l="0" t="0" r="0" b="0"/>
            </a:stretch>
          </a:blipFill>
        </p:spPr>
      </p:sp>
      <p:sp>
        <p:nvSpPr>
          <p:cNvPr name="Freeform 7" id="7"/>
          <p:cNvSpPr/>
          <p:nvPr/>
        </p:nvSpPr>
        <p:spPr>
          <a:xfrm flipH="false" flipV="true" rot="0">
            <a:off x="3419470" y="6238308"/>
            <a:ext cx="2161599" cy="1620774"/>
          </a:xfrm>
          <a:custGeom>
            <a:avLst/>
            <a:gdLst/>
            <a:ahLst/>
            <a:cxnLst/>
            <a:rect r="r" b="b" t="t" l="l"/>
            <a:pathLst>
              <a:path h="1620774" w="2161599">
                <a:moveTo>
                  <a:pt x="0" y="1620774"/>
                </a:moveTo>
                <a:lnTo>
                  <a:pt x="2161599" y="1620774"/>
                </a:lnTo>
                <a:lnTo>
                  <a:pt x="2161599" y="0"/>
                </a:lnTo>
                <a:lnTo>
                  <a:pt x="0" y="0"/>
                </a:lnTo>
                <a:lnTo>
                  <a:pt x="0" y="1620774"/>
                </a:lnTo>
                <a:close/>
              </a:path>
            </a:pathLst>
          </a:custGeom>
          <a:blipFill>
            <a:blip r:embed="rId5"/>
            <a:stretch>
              <a:fillRect l="0" t="0" r="0" b="0"/>
            </a:stretch>
          </a:blipFill>
        </p:spPr>
      </p:sp>
      <p:sp>
        <p:nvSpPr>
          <p:cNvPr name="Freeform 8" id="8"/>
          <p:cNvSpPr/>
          <p:nvPr/>
        </p:nvSpPr>
        <p:spPr>
          <a:xfrm flipH="false" flipV="false" rot="0">
            <a:off x="5897694" y="6014566"/>
            <a:ext cx="2592138" cy="2369825"/>
          </a:xfrm>
          <a:custGeom>
            <a:avLst/>
            <a:gdLst/>
            <a:ahLst/>
            <a:cxnLst/>
            <a:rect r="r" b="b" t="t" l="l"/>
            <a:pathLst>
              <a:path h="2369825" w="2592138">
                <a:moveTo>
                  <a:pt x="0" y="0"/>
                </a:moveTo>
                <a:lnTo>
                  <a:pt x="2592139" y="0"/>
                </a:lnTo>
                <a:lnTo>
                  <a:pt x="2592139" y="2369825"/>
                </a:lnTo>
                <a:lnTo>
                  <a:pt x="0" y="2369825"/>
                </a:lnTo>
                <a:lnTo>
                  <a:pt x="0" y="0"/>
                </a:lnTo>
                <a:close/>
              </a:path>
            </a:pathLst>
          </a:custGeom>
          <a:blipFill>
            <a:blip r:embed="rId7"/>
            <a:stretch>
              <a:fillRect l="0" t="0" r="0" b="0"/>
            </a:stretch>
          </a:blipFill>
        </p:spPr>
      </p:sp>
      <p:sp>
        <p:nvSpPr>
          <p:cNvPr name="Freeform 9" id="9"/>
          <p:cNvSpPr/>
          <p:nvPr/>
        </p:nvSpPr>
        <p:spPr>
          <a:xfrm flipH="false" flipV="false" rot="0">
            <a:off x="10115550" y="604833"/>
            <a:ext cx="5981705" cy="328612"/>
          </a:xfrm>
          <a:custGeom>
            <a:avLst/>
            <a:gdLst/>
            <a:ahLst/>
            <a:cxnLst/>
            <a:rect r="r" b="b" t="t" l="l"/>
            <a:pathLst>
              <a:path h="328612" w="5981705">
                <a:moveTo>
                  <a:pt x="0" y="0"/>
                </a:moveTo>
                <a:lnTo>
                  <a:pt x="5981705" y="0"/>
                </a:lnTo>
                <a:lnTo>
                  <a:pt x="5981705" y="328612"/>
                </a:lnTo>
                <a:lnTo>
                  <a:pt x="0" y="32861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0" id="10"/>
          <p:cNvSpPr txBox="true"/>
          <p:nvPr/>
        </p:nvSpPr>
        <p:spPr>
          <a:xfrm rot="0">
            <a:off x="6513200" y="3797232"/>
            <a:ext cx="1043673" cy="862965"/>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Kelime anlamı </a:t>
            </a:r>
          </a:p>
        </p:txBody>
      </p:sp>
      <p:sp>
        <p:nvSpPr>
          <p:cNvPr name="TextBox 11" id="11"/>
          <p:cNvSpPr txBox="true"/>
          <p:nvPr/>
        </p:nvSpPr>
        <p:spPr>
          <a:xfrm rot="0">
            <a:off x="6577965" y="6597968"/>
            <a:ext cx="1039716"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Terim anlamı </a:t>
            </a:r>
          </a:p>
        </p:txBody>
      </p:sp>
      <p:sp>
        <p:nvSpPr>
          <p:cNvPr name="TextBox 12" id="12"/>
          <p:cNvSpPr txBox="true"/>
          <p:nvPr/>
        </p:nvSpPr>
        <p:spPr>
          <a:xfrm rot="0">
            <a:off x="9292976" y="6057328"/>
            <a:ext cx="5370185" cy="168592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Allah’ın (cc), sonsuz ilmi ve kudretiyle başlangıçtan sona, evrende gerçekleşecek olan her şeyi takdir etmesidir. </a:t>
            </a:r>
          </a:p>
        </p:txBody>
      </p:sp>
      <p:sp>
        <p:nvSpPr>
          <p:cNvPr name="TextBox 13" id="13"/>
          <p:cNvSpPr txBox="true"/>
          <p:nvPr/>
        </p:nvSpPr>
        <p:spPr>
          <a:xfrm rot="0">
            <a:off x="9165717" y="3501195"/>
            <a:ext cx="5507988" cy="168592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“Gücü yetmek; biçimlendirmek, planlamak, ölçü ile yapmak, kıymetini bilmek, mukayese etmek” anlamlarına gelir. </a:t>
            </a:r>
          </a:p>
        </p:txBody>
      </p:sp>
      <p:sp>
        <p:nvSpPr>
          <p:cNvPr name="TextBox 14" id="14"/>
          <p:cNvSpPr txBox="true"/>
          <p:nvPr/>
        </p:nvSpPr>
        <p:spPr>
          <a:xfrm rot="0">
            <a:off x="3475863" y="5365080"/>
            <a:ext cx="1089765" cy="480579"/>
          </a:xfrm>
          <a:prstGeom prst="rect">
            <a:avLst/>
          </a:prstGeom>
        </p:spPr>
        <p:txBody>
          <a:bodyPr anchor="t" rtlCol="false" tIns="0" lIns="0" bIns="0" rIns="0">
            <a:spAutoFit/>
          </a:bodyPr>
          <a:lstStyle/>
          <a:p>
            <a:pPr algn="l">
              <a:lnSpc>
                <a:spcPts val="3779"/>
              </a:lnSpc>
            </a:pPr>
            <a:r>
              <a:rPr lang="en-US" b="true" sz="2700" spc="2">
                <a:solidFill>
                  <a:srgbClr val="000000"/>
                </a:solidFill>
                <a:latin typeface="Helvetica Bold"/>
                <a:ea typeface="Helvetica Bold"/>
                <a:cs typeface="Helvetica Bold"/>
                <a:sym typeface="Helvetica Bold"/>
              </a:rPr>
              <a:t>Kader </a:t>
            </a:r>
          </a:p>
        </p:txBody>
      </p:sp>
      <p:sp>
        <p:nvSpPr>
          <p:cNvPr name="TextBox 15" id="15"/>
          <p:cNvSpPr txBox="true"/>
          <p:nvPr/>
        </p:nvSpPr>
        <p:spPr>
          <a:xfrm rot="0">
            <a:off x="3440044" y="904880"/>
            <a:ext cx="4519722" cy="659130"/>
          </a:xfrm>
          <a:prstGeom prst="rect">
            <a:avLst/>
          </a:prstGeom>
        </p:spPr>
        <p:txBody>
          <a:bodyPr anchor="t" rtlCol="false" tIns="0" lIns="0" bIns="0" rIns="0">
            <a:spAutoFit/>
          </a:bodyPr>
          <a:lstStyle/>
          <a:p>
            <a:pPr algn="l">
              <a:lnSpc>
                <a:spcPts val="5040"/>
              </a:lnSpc>
            </a:pPr>
            <a:r>
              <a:rPr lang="en-US" sz="3600">
                <a:solidFill>
                  <a:srgbClr val="D88C02"/>
                </a:solidFill>
                <a:latin typeface="Calibri (MS)"/>
                <a:ea typeface="Calibri (MS)"/>
                <a:cs typeface="Calibri (MS)"/>
                <a:sym typeface="Calibri (MS)"/>
              </a:rPr>
              <a:t>1. Kader ve Kaza İnancı </a:t>
            </a:r>
          </a:p>
        </p:txBody>
      </p:sp>
      <p:sp>
        <p:nvSpPr>
          <p:cNvPr name="TextBox 16" id="16"/>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7" id="17"/>
          <p:cNvSpPr txBox="true"/>
          <p:nvPr/>
        </p:nvSpPr>
        <p:spPr>
          <a:xfrm rot="0">
            <a:off x="15361920" y="14921"/>
            <a:ext cx="277820"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3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186988" y="1983676"/>
            <a:ext cx="4557712" cy="6903149"/>
          </a:xfrm>
          <a:custGeom>
            <a:avLst/>
            <a:gdLst/>
            <a:ahLst/>
            <a:cxnLst/>
            <a:rect r="r" b="b" t="t" l="l"/>
            <a:pathLst>
              <a:path h="6903149" w="4557712">
                <a:moveTo>
                  <a:pt x="0" y="0"/>
                </a:moveTo>
                <a:lnTo>
                  <a:pt x="4557712" y="0"/>
                </a:lnTo>
                <a:lnTo>
                  <a:pt x="4557712" y="6903149"/>
                </a:lnTo>
                <a:lnTo>
                  <a:pt x="0" y="6903149"/>
                </a:lnTo>
                <a:lnTo>
                  <a:pt x="0" y="0"/>
                </a:lnTo>
                <a:close/>
              </a:path>
            </a:pathLst>
          </a:custGeom>
          <a:blipFill>
            <a:blip r:embed="rId4"/>
            <a:stretch>
              <a:fillRect l="0" t="0" r="0" b="0"/>
            </a:stretch>
          </a:blipFill>
        </p:spPr>
      </p:sp>
      <p:sp>
        <p:nvSpPr>
          <p:cNvPr name="Freeform 4" id="4"/>
          <p:cNvSpPr/>
          <p:nvPr/>
        </p:nvSpPr>
        <p:spPr>
          <a:xfrm flipH="false" flipV="false" rot="0">
            <a:off x="10108406" y="1895565"/>
            <a:ext cx="4714875" cy="7079356"/>
          </a:xfrm>
          <a:custGeom>
            <a:avLst/>
            <a:gdLst/>
            <a:ahLst/>
            <a:cxnLst/>
            <a:rect r="r" b="b" t="t" l="l"/>
            <a:pathLst>
              <a:path h="7079356" w="4714875">
                <a:moveTo>
                  <a:pt x="0" y="0"/>
                </a:moveTo>
                <a:lnTo>
                  <a:pt x="4714875" y="0"/>
                </a:lnTo>
                <a:lnTo>
                  <a:pt x="4714875" y="7079357"/>
                </a:lnTo>
                <a:lnTo>
                  <a:pt x="0" y="707935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115550" y="604833"/>
            <a:ext cx="5981705" cy="328612"/>
          </a:xfrm>
          <a:custGeom>
            <a:avLst/>
            <a:gdLst/>
            <a:ahLst/>
            <a:cxnLst/>
            <a:rect r="r" b="b" t="t" l="l"/>
            <a:pathLst>
              <a:path h="328612" w="5981705">
                <a:moveTo>
                  <a:pt x="0" y="0"/>
                </a:moveTo>
                <a:lnTo>
                  <a:pt x="5981705" y="0"/>
                </a:lnTo>
                <a:lnTo>
                  <a:pt x="5981705" y="328612"/>
                </a:lnTo>
                <a:lnTo>
                  <a:pt x="0" y="32861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 id="6"/>
          <p:cNvGrpSpPr/>
          <p:nvPr/>
        </p:nvGrpSpPr>
        <p:grpSpPr>
          <a:xfrm rot="0">
            <a:off x="12299823" y="8551926"/>
            <a:ext cx="3702177" cy="538353"/>
            <a:chOff x="0" y="0"/>
            <a:chExt cx="3290824" cy="478536"/>
          </a:xfrm>
        </p:grpSpPr>
        <p:sp>
          <p:nvSpPr>
            <p:cNvPr name="Freeform 7" id="7"/>
            <p:cNvSpPr/>
            <p:nvPr/>
          </p:nvSpPr>
          <p:spPr>
            <a:xfrm flipH="false" flipV="false" rot="0">
              <a:off x="0" y="0"/>
              <a:ext cx="3290824" cy="478536"/>
            </a:xfrm>
            <a:custGeom>
              <a:avLst/>
              <a:gdLst/>
              <a:ahLst/>
              <a:cxnLst/>
              <a:rect r="r" b="b" t="t" l="l"/>
              <a:pathLst>
                <a:path h="478536" w="3290824">
                  <a:moveTo>
                    <a:pt x="0" y="0"/>
                  </a:moveTo>
                  <a:lnTo>
                    <a:pt x="0" y="478536"/>
                  </a:lnTo>
                  <a:lnTo>
                    <a:pt x="3290824" y="478536"/>
                  </a:lnTo>
                  <a:lnTo>
                    <a:pt x="3290824" y="369570"/>
                  </a:lnTo>
                  <a:lnTo>
                    <a:pt x="75692" y="369570"/>
                  </a:lnTo>
                  <a:lnTo>
                    <a:pt x="75692" y="41529"/>
                  </a:lnTo>
                  <a:lnTo>
                    <a:pt x="3290824" y="41529"/>
                  </a:lnTo>
                  <a:lnTo>
                    <a:pt x="3290824" y="0"/>
                  </a:lnTo>
                  <a:close/>
                </a:path>
              </a:pathLst>
            </a:custGeom>
            <a:blipFill>
              <a:blip r:embed="rId9"/>
              <a:stretch>
                <a:fillRect l="0" t="0" r="0" b="0"/>
              </a:stretch>
            </a:blipFill>
          </p:spPr>
        </p:sp>
      </p:grpSp>
      <p:grpSp>
        <p:nvGrpSpPr>
          <p:cNvPr name="Group 8" id="8"/>
          <p:cNvGrpSpPr/>
          <p:nvPr/>
        </p:nvGrpSpPr>
        <p:grpSpPr>
          <a:xfrm rot="0">
            <a:off x="12318111" y="8555355"/>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522"/>
                  </a:lnTo>
                  <a:lnTo>
                    <a:pt x="59436" y="366522"/>
                  </a:lnTo>
                  <a:lnTo>
                    <a:pt x="59436" y="38481"/>
                  </a:lnTo>
                  <a:lnTo>
                    <a:pt x="1322832" y="38481"/>
                  </a:lnTo>
                  <a:lnTo>
                    <a:pt x="1322832" y="0"/>
                  </a:lnTo>
                  <a:close/>
                </a:path>
              </a:pathLst>
            </a:custGeom>
            <a:blipFill>
              <a:blip r:embed="rId10"/>
              <a:stretch>
                <a:fillRect l="0" t="0" r="0" b="0"/>
              </a:stretch>
            </a:blipFill>
          </p:spPr>
        </p:sp>
      </p:grpSp>
      <p:sp>
        <p:nvSpPr>
          <p:cNvPr name="Freeform 10" id="10"/>
          <p:cNvSpPr/>
          <p:nvPr/>
        </p:nvSpPr>
        <p:spPr>
          <a:xfrm flipH="false" flipV="false" rot="0">
            <a:off x="12275434" y="8496305"/>
            <a:ext cx="3821806" cy="635794"/>
          </a:xfrm>
          <a:custGeom>
            <a:avLst/>
            <a:gdLst/>
            <a:ahLst/>
            <a:cxnLst/>
            <a:rect r="r" b="b" t="t" l="l"/>
            <a:pathLst>
              <a:path h="635794" w="3821806">
                <a:moveTo>
                  <a:pt x="0" y="0"/>
                </a:moveTo>
                <a:lnTo>
                  <a:pt x="3821806" y="0"/>
                </a:lnTo>
                <a:lnTo>
                  <a:pt x="3821806" y="635794"/>
                </a:lnTo>
                <a:lnTo>
                  <a:pt x="0" y="63579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5716900" y="2329248"/>
            <a:ext cx="3801518" cy="2920751"/>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Allah’ın (cc); varlıkları en güzel biçimde yaratması, insanların özgür iradeleriyle yapacaklarını önceden bilmesi ve bir plana göre düzenlemesine de kader denir. </a:t>
            </a:r>
          </a:p>
        </p:txBody>
      </p:sp>
      <p:sp>
        <p:nvSpPr>
          <p:cNvPr name="TextBox 12" id="12"/>
          <p:cNvSpPr txBox="true"/>
          <p:nvPr/>
        </p:nvSpPr>
        <p:spPr>
          <a:xfrm rot="0">
            <a:off x="3394710" y="6343078"/>
            <a:ext cx="6446391" cy="209740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Bir ayet: “Sabahı aydınlatan O’dur. Ve O, geceyi dinlenme zamanı, Güneş’i ve Ay’ı birer hesap ölçüsü kılmıştır. İşte bu, aziz ve alim olan Allah’ın takdiridir.” </a:t>
            </a:r>
          </a:p>
        </p:txBody>
      </p:sp>
      <p:sp>
        <p:nvSpPr>
          <p:cNvPr name="TextBox 13" id="13"/>
          <p:cNvSpPr txBox="true"/>
          <p:nvPr/>
        </p:nvSpPr>
        <p:spPr>
          <a:xfrm rot="0">
            <a:off x="7173854" y="8367589"/>
            <a:ext cx="2929423" cy="436683"/>
          </a:xfrm>
          <a:prstGeom prst="rect">
            <a:avLst/>
          </a:prstGeom>
        </p:spPr>
        <p:txBody>
          <a:bodyPr anchor="t" rtlCol="false" tIns="0" lIns="0" bIns="0" rIns="0">
            <a:spAutoFit/>
          </a:bodyPr>
          <a:lstStyle/>
          <a:p>
            <a:pPr algn="l">
              <a:lnSpc>
                <a:spcPts val="3364"/>
              </a:lnSpc>
            </a:pPr>
            <a:r>
              <a:rPr lang="en-US" sz="2403">
                <a:solidFill>
                  <a:srgbClr val="000000"/>
                </a:solidFill>
                <a:latin typeface="Calibri (MS)"/>
                <a:ea typeface="Calibri (MS)"/>
                <a:cs typeface="Calibri (MS)"/>
                <a:sym typeface="Calibri (MS)"/>
              </a:rPr>
              <a:t>(Enamsuresi,96.ayet) </a:t>
            </a:r>
          </a:p>
        </p:txBody>
      </p:sp>
      <p:sp>
        <p:nvSpPr>
          <p:cNvPr name="TextBox 14" id="14"/>
          <p:cNvSpPr txBox="true"/>
          <p:nvPr/>
        </p:nvSpPr>
        <p:spPr>
          <a:xfrm rot="0">
            <a:off x="3342889" y="3076194"/>
            <a:ext cx="2078260" cy="1007745"/>
          </a:xfrm>
          <a:prstGeom prst="rect">
            <a:avLst/>
          </a:prstGeom>
        </p:spPr>
        <p:txBody>
          <a:bodyPr anchor="t" rtlCol="false" tIns="0" lIns="0" bIns="0" rIns="0">
            <a:spAutoFit/>
          </a:bodyPr>
          <a:lstStyle/>
          <a:p>
            <a:pPr algn="l">
              <a:lnSpc>
                <a:spcPts val="7559"/>
              </a:lnSpc>
            </a:pPr>
            <a:r>
              <a:rPr lang="en-US" sz="5400">
                <a:solidFill>
                  <a:srgbClr val="D88C02"/>
                </a:solidFill>
                <a:latin typeface="Calibri (MS)"/>
                <a:ea typeface="Calibri (MS)"/>
                <a:cs typeface="Calibri (MS)"/>
                <a:sym typeface="Calibri (MS)"/>
              </a:rPr>
              <a:t>KADER </a:t>
            </a:r>
          </a:p>
        </p:txBody>
      </p:sp>
      <p:sp>
        <p:nvSpPr>
          <p:cNvPr name="TextBox 15" id="15"/>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6" id="16"/>
          <p:cNvSpPr txBox="true"/>
          <p:nvPr/>
        </p:nvSpPr>
        <p:spPr>
          <a:xfrm rot="0">
            <a:off x="15358491" y="14921"/>
            <a:ext cx="281321"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4 </a:t>
            </a:r>
          </a:p>
        </p:txBody>
      </p:sp>
      <p:sp>
        <p:nvSpPr>
          <p:cNvPr name="TextBox 17" id="17"/>
          <p:cNvSpPr txBox="true"/>
          <p:nvPr/>
        </p:nvSpPr>
        <p:spPr>
          <a:xfrm rot="0">
            <a:off x="12522708" y="8608276"/>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1.1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604890" y="2550419"/>
            <a:ext cx="7020878" cy="2052642"/>
          </a:xfrm>
          <a:custGeom>
            <a:avLst/>
            <a:gdLst/>
            <a:ahLst/>
            <a:cxnLst/>
            <a:rect r="r" b="b" t="t" l="l"/>
            <a:pathLst>
              <a:path h="2052642" w="7020878">
                <a:moveTo>
                  <a:pt x="0" y="0"/>
                </a:moveTo>
                <a:lnTo>
                  <a:pt x="7020877" y="0"/>
                </a:lnTo>
                <a:lnTo>
                  <a:pt x="7020877" y="2052642"/>
                </a:lnTo>
                <a:lnTo>
                  <a:pt x="0" y="2052642"/>
                </a:lnTo>
                <a:lnTo>
                  <a:pt x="0" y="0"/>
                </a:lnTo>
                <a:close/>
              </a:path>
            </a:pathLst>
          </a:custGeom>
          <a:blipFill>
            <a:blip r:embed="rId4"/>
            <a:stretch>
              <a:fillRect l="0" t="0" r="0" b="0"/>
            </a:stretch>
          </a:blipFill>
        </p:spPr>
      </p:sp>
      <p:sp>
        <p:nvSpPr>
          <p:cNvPr name="Freeform 4" id="4"/>
          <p:cNvSpPr/>
          <p:nvPr/>
        </p:nvSpPr>
        <p:spPr>
          <a:xfrm flipH="false" flipV="false" rot="0">
            <a:off x="3679031" y="2766446"/>
            <a:ext cx="2161799" cy="1620388"/>
          </a:xfrm>
          <a:custGeom>
            <a:avLst/>
            <a:gdLst/>
            <a:ahLst/>
            <a:cxnLst/>
            <a:rect r="r" b="b" t="t" l="l"/>
            <a:pathLst>
              <a:path h="1620388" w="2161799">
                <a:moveTo>
                  <a:pt x="0" y="0"/>
                </a:moveTo>
                <a:lnTo>
                  <a:pt x="2161799" y="0"/>
                </a:lnTo>
                <a:lnTo>
                  <a:pt x="2161799" y="1620388"/>
                </a:lnTo>
                <a:lnTo>
                  <a:pt x="0" y="1620388"/>
                </a:lnTo>
                <a:lnTo>
                  <a:pt x="0" y="0"/>
                </a:lnTo>
                <a:close/>
              </a:path>
            </a:pathLst>
          </a:custGeom>
          <a:blipFill>
            <a:blip r:embed="rId5"/>
            <a:stretch>
              <a:fillRect l="0" t="0" r="0" b="0"/>
            </a:stretch>
          </a:blipFill>
        </p:spPr>
      </p:sp>
      <p:sp>
        <p:nvSpPr>
          <p:cNvPr name="Freeform 5" id="5"/>
          <p:cNvSpPr/>
          <p:nvPr/>
        </p:nvSpPr>
        <p:spPr>
          <a:xfrm flipH="false" flipV="false" rot="0">
            <a:off x="6022081" y="2550419"/>
            <a:ext cx="2592324" cy="2369253"/>
          </a:xfrm>
          <a:custGeom>
            <a:avLst/>
            <a:gdLst/>
            <a:ahLst/>
            <a:cxnLst/>
            <a:rect r="r" b="b" t="t" l="l"/>
            <a:pathLst>
              <a:path h="2369253" w="2592324">
                <a:moveTo>
                  <a:pt x="0" y="0"/>
                </a:moveTo>
                <a:lnTo>
                  <a:pt x="2592324" y="0"/>
                </a:lnTo>
                <a:lnTo>
                  <a:pt x="2592324" y="2369253"/>
                </a:lnTo>
                <a:lnTo>
                  <a:pt x="0" y="2369253"/>
                </a:lnTo>
                <a:lnTo>
                  <a:pt x="0" y="0"/>
                </a:lnTo>
                <a:close/>
              </a:path>
            </a:pathLst>
          </a:custGeom>
          <a:blipFill>
            <a:blip r:embed="rId6"/>
            <a:stretch>
              <a:fillRect l="0" t="0" r="0" b="0"/>
            </a:stretch>
          </a:blipFill>
        </p:spPr>
      </p:sp>
      <p:sp>
        <p:nvSpPr>
          <p:cNvPr name="Freeform 6" id="6"/>
          <p:cNvSpPr/>
          <p:nvPr/>
        </p:nvSpPr>
        <p:spPr>
          <a:xfrm flipH="false" flipV="false" rot="0">
            <a:off x="8613648" y="4919658"/>
            <a:ext cx="7021635" cy="2280285"/>
          </a:xfrm>
          <a:custGeom>
            <a:avLst/>
            <a:gdLst/>
            <a:ahLst/>
            <a:cxnLst/>
            <a:rect r="r" b="b" t="t" l="l"/>
            <a:pathLst>
              <a:path h="2280285" w="7021635">
                <a:moveTo>
                  <a:pt x="0" y="0"/>
                </a:moveTo>
                <a:lnTo>
                  <a:pt x="7021635" y="0"/>
                </a:lnTo>
                <a:lnTo>
                  <a:pt x="7021635" y="2280285"/>
                </a:lnTo>
                <a:lnTo>
                  <a:pt x="0" y="2280285"/>
                </a:lnTo>
                <a:lnTo>
                  <a:pt x="0" y="0"/>
                </a:lnTo>
                <a:close/>
              </a:path>
            </a:pathLst>
          </a:custGeom>
          <a:blipFill>
            <a:blip r:embed="rId4"/>
            <a:stretch>
              <a:fillRect l="0" t="0" r="0" b="0"/>
            </a:stretch>
          </a:blipFill>
        </p:spPr>
      </p:sp>
      <p:sp>
        <p:nvSpPr>
          <p:cNvPr name="Freeform 7" id="7"/>
          <p:cNvSpPr/>
          <p:nvPr/>
        </p:nvSpPr>
        <p:spPr>
          <a:xfrm flipH="false" flipV="true" rot="0">
            <a:off x="3650456" y="5359527"/>
            <a:ext cx="2162170" cy="1620774"/>
          </a:xfrm>
          <a:custGeom>
            <a:avLst/>
            <a:gdLst/>
            <a:ahLst/>
            <a:cxnLst/>
            <a:rect r="r" b="b" t="t" l="l"/>
            <a:pathLst>
              <a:path h="1620774" w="2162170">
                <a:moveTo>
                  <a:pt x="0" y="1620774"/>
                </a:moveTo>
                <a:lnTo>
                  <a:pt x="2162170" y="1620774"/>
                </a:lnTo>
                <a:lnTo>
                  <a:pt x="2162170" y="0"/>
                </a:lnTo>
                <a:lnTo>
                  <a:pt x="0" y="0"/>
                </a:lnTo>
                <a:lnTo>
                  <a:pt x="0" y="1620774"/>
                </a:lnTo>
                <a:close/>
              </a:path>
            </a:pathLst>
          </a:custGeom>
          <a:blipFill>
            <a:blip r:embed="rId5"/>
            <a:stretch>
              <a:fillRect l="0" t="0" r="0" b="0"/>
            </a:stretch>
          </a:blipFill>
        </p:spPr>
      </p:sp>
      <p:sp>
        <p:nvSpPr>
          <p:cNvPr name="Freeform 8" id="8"/>
          <p:cNvSpPr/>
          <p:nvPr/>
        </p:nvSpPr>
        <p:spPr>
          <a:xfrm flipH="false" flipV="false" rot="0">
            <a:off x="6129152" y="5135885"/>
            <a:ext cx="2592510" cy="2369825"/>
          </a:xfrm>
          <a:custGeom>
            <a:avLst/>
            <a:gdLst/>
            <a:ahLst/>
            <a:cxnLst/>
            <a:rect r="r" b="b" t="t" l="l"/>
            <a:pathLst>
              <a:path h="2369825" w="2592510">
                <a:moveTo>
                  <a:pt x="0" y="0"/>
                </a:moveTo>
                <a:lnTo>
                  <a:pt x="2592510" y="0"/>
                </a:lnTo>
                <a:lnTo>
                  <a:pt x="2592510" y="2369825"/>
                </a:lnTo>
                <a:lnTo>
                  <a:pt x="0" y="2369825"/>
                </a:lnTo>
                <a:lnTo>
                  <a:pt x="0" y="0"/>
                </a:lnTo>
                <a:close/>
              </a:path>
            </a:pathLst>
          </a:custGeom>
          <a:blipFill>
            <a:blip r:embed="rId7"/>
            <a:stretch>
              <a:fillRect l="0" t="0" r="0" b="0"/>
            </a:stretch>
          </a:blipFill>
        </p:spPr>
      </p:sp>
      <p:sp>
        <p:nvSpPr>
          <p:cNvPr name="Freeform 9" id="9"/>
          <p:cNvSpPr/>
          <p:nvPr/>
        </p:nvSpPr>
        <p:spPr>
          <a:xfrm flipH="false" flipV="false" rot="0">
            <a:off x="10115550" y="604833"/>
            <a:ext cx="5981705" cy="328612"/>
          </a:xfrm>
          <a:custGeom>
            <a:avLst/>
            <a:gdLst/>
            <a:ahLst/>
            <a:cxnLst/>
            <a:rect r="r" b="b" t="t" l="l"/>
            <a:pathLst>
              <a:path h="328612" w="5981705">
                <a:moveTo>
                  <a:pt x="0" y="0"/>
                </a:moveTo>
                <a:lnTo>
                  <a:pt x="5981705" y="0"/>
                </a:lnTo>
                <a:lnTo>
                  <a:pt x="5981705" y="328612"/>
                </a:lnTo>
                <a:lnTo>
                  <a:pt x="0" y="32861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0" id="10"/>
          <p:cNvSpPr txBox="true"/>
          <p:nvPr/>
        </p:nvSpPr>
        <p:spPr>
          <a:xfrm rot="0">
            <a:off x="15371064" y="14921"/>
            <a:ext cx="268491"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5 </a:t>
            </a:r>
          </a:p>
        </p:txBody>
      </p:sp>
      <p:sp>
        <p:nvSpPr>
          <p:cNvPr name="TextBox 11" id="11"/>
          <p:cNvSpPr txBox="true"/>
          <p:nvPr/>
        </p:nvSpPr>
        <p:spPr>
          <a:xfrm rot="0">
            <a:off x="6746372" y="3032565"/>
            <a:ext cx="1043673" cy="862965"/>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Kelime anlamı </a:t>
            </a:r>
          </a:p>
        </p:txBody>
      </p:sp>
      <p:sp>
        <p:nvSpPr>
          <p:cNvPr name="TextBox 12" id="12"/>
          <p:cNvSpPr txBox="true"/>
          <p:nvPr/>
        </p:nvSpPr>
        <p:spPr>
          <a:xfrm rot="0">
            <a:off x="6752458" y="5625660"/>
            <a:ext cx="1039716"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Terim anlamı </a:t>
            </a:r>
          </a:p>
        </p:txBody>
      </p:sp>
      <p:sp>
        <p:nvSpPr>
          <p:cNvPr name="TextBox 13" id="13"/>
          <p:cNvSpPr txBox="true"/>
          <p:nvPr/>
        </p:nvSpPr>
        <p:spPr>
          <a:xfrm rot="0">
            <a:off x="9359270" y="3105602"/>
            <a:ext cx="5500645" cy="885954"/>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“Hükmetmek, emretmek, yaratmak ve gerçekleştirmek” anlamlarına gelir. </a:t>
            </a:r>
          </a:p>
        </p:txBody>
      </p:sp>
      <p:sp>
        <p:nvSpPr>
          <p:cNvPr name="TextBox 14" id="14"/>
          <p:cNvSpPr txBox="true"/>
          <p:nvPr/>
        </p:nvSpPr>
        <p:spPr>
          <a:xfrm rot="0">
            <a:off x="9597385" y="5193606"/>
            <a:ext cx="5203350" cy="1686311"/>
          </a:xfrm>
          <a:prstGeom prst="rect">
            <a:avLst/>
          </a:prstGeom>
        </p:spPr>
        <p:txBody>
          <a:bodyPr anchor="t" rtlCol="false" tIns="0" lIns="0" bIns="0" rIns="0">
            <a:spAutoFit/>
          </a:bodyPr>
          <a:lstStyle/>
          <a:p>
            <a:pPr algn="ctr">
              <a:lnSpc>
                <a:spcPts val="3242"/>
              </a:lnSpc>
            </a:pPr>
            <a:r>
              <a:rPr lang="en-US" sz="2700">
                <a:solidFill>
                  <a:srgbClr val="000000"/>
                </a:solidFill>
                <a:latin typeface="Calibri (MS)"/>
                <a:ea typeface="Calibri (MS)"/>
                <a:cs typeface="Calibri (MS)"/>
                <a:sym typeface="Calibri (MS)"/>
              </a:rPr>
              <a:t>Ezelde bilinen ve takdir edilen şeyin, zamanı ve yeri geldiğinde Allah (cc) tarafından yaratılması demektir. </a:t>
            </a:r>
          </a:p>
        </p:txBody>
      </p:sp>
      <p:sp>
        <p:nvSpPr>
          <p:cNvPr name="TextBox 15" id="15"/>
          <p:cNvSpPr txBox="true"/>
          <p:nvPr/>
        </p:nvSpPr>
        <p:spPr>
          <a:xfrm rot="0">
            <a:off x="3726180" y="4586326"/>
            <a:ext cx="914500" cy="480579"/>
          </a:xfrm>
          <a:prstGeom prst="rect">
            <a:avLst/>
          </a:prstGeom>
        </p:spPr>
        <p:txBody>
          <a:bodyPr anchor="t" rtlCol="false" tIns="0" lIns="0" bIns="0" rIns="0">
            <a:spAutoFit/>
          </a:bodyPr>
          <a:lstStyle/>
          <a:p>
            <a:pPr algn="l">
              <a:lnSpc>
                <a:spcPts val="3779"/>
              </a:lnSpc>
            </a:pPr>
            <a:r>
              <a:rPr lang="en-US" b="true" sz="2700" spc="2">
                <a:solidFill>
                  <a:srgbClr val="000000"/>
                </a:solidFill>
                <a:latin typeface="Helvetica Bold"/>
                <a:ea typeface="Helvetica Bold"/>
                <a:cs typeface="Helvetica Bold"/>
                <a:sym typeface="Helvetica Bold"/>
              </a:rPr>
              <a:t>Kaza </a:t>
            </a:r>
          </a:p>
        </p:txBody>
      </p:sp>
      <p:sp>
        <p:nvSpPr>
          <p:cNvPr name="TextBox 16" id="16"/>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197660" y="3156580"/>
            <a:ext cx="4536567" cy="3888486"/>
          </a:xfrm>
          <a:custGeom>
            <a:avLst/>
            <a:gdLst/>
            <a:ahLst/>
            <a:cxnLst/>
            <a:rect r="r" b="b" t="t" l="l"/>
            <a:pathLst>
              <a:path h="3888486" w="4536567">
                <a:moveTo>
                  <a:pt x="0" y="0"/>
                </a:moveTo>
                <a:lnTo>
                  <a:pt x="4536567" y="0"/>
                </a:lnTo>
                <a:lnTo>
                  <a:pt x="4536567" y="3888486"/>
                </a:lnTo>
                <a:lnTo>
                  <a:pt x="0" y="3888486"/>
                </a:lnTo>
                <a:lnTo>
                  <a:pt x="0" y="0"/>
                </a:lnTo>
                <a:close/>
              </a:path>
            </a:pathLst>
          </a:custGeom>
          <a:blipFill>
            <a:blip r:embed="rId4"/>
            <a:stretch>
              <a:fillRect l="0" t="0" r="0" b="0"/>
            </a:stretch>
          </a:blipFill>
        </p:spPr>
      </p:sp>
      <p:sp>
        <p:nvSpPr>
          <p:cNvPr name="Freeform 4" id="4"/>
          <p:cNvSpPr/>
          <p:nvPr/>
        </p:nvSpPr>
        <p:spPr>
          <a:xfrm flipH="false" flipV="false" rot="0">
            <a:off x="10108406" y="3081428"/>
            <a:ext cx="4714875" cy="4066608"/>
          </a:xfrm>
          <a:custGeom>
            <a:avLst/>
            <a:gdLst/>
            <a:ahLst/>
            <a:cxnLst/>
            <a:rect r="r" b="b" t="t" l="l"/>
            <a:pathLst>
              <a:path h="4066608" w="4714875">
                <a:moveTo>
                  <a:pt x="0" y="0"/>
                </a:moveTo>
                <a:lnTo>
                  <a:pt x="4714875" y="0"/>
                </a:lnTo>
                <a:lnTo>
                  <a:pt x="4714875" y="4066608"/>
                </a:lnTo>
                <a:lnTo>
                  <a:pt x="0" y="406660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12299823" y="6717411"/>
            <a:ext cx="3702177" cy="536067"/>
            <a:chOff x="0" y="0"/>
            <a:chExt cx="3290824" cy="476504"/>
          </a:xfrm>
        </p:grpSpPr>
        <p:sp>
          <p:nvSpPr>
            <p:cNvPr name="Freeform 6" id="6"/>
            <p:cNvSpPr/>
            <p:nvPr/>
          </p:nvSpPr>
          <p:spPr>
            <a:xfrm flipH="false" flipV="false" rot="0">
              <a:off x="0" y="0"/>
              <a:ext cx="3290824" cy="476504"/>
            </a:xfrm>
            <a:custGeom>
              <a:avLst/>
              <a:gdLst/>
              <a:ahLst/>
              <a:cxnLst/>
              <a:rect r="r" b="b" t="t" l="l"/>
              <a:pathLst>
                <a:path h="476504" w="3290824">
                  <a:moveTo>
                    <a:pt x="0" y="0"/>
                  </a:moveTo>
                  <a:lnTo>
                    <a:pt x="0" y="476504"/>
                  </a:lnTo>
                  <a:lnTo>
                    <a:pt x="3290824" y="476504"/>
                  </a:lnTo>
                  <a:lnTo>
                    <a:pt x="3290824" y="367284"/>
                  </a:lnTo>
                  <a:lnTo>
                    <a:pt x="75692" y="367284"/>
                  </a:lnTo>
                  <a:lnTo>
                    <a:pt x="75692" y="41148"/>
                  </a:lnTo>
                  <a:lnTo>
                    <a:pt x="3290824" y="41148"/>
                  </a:lnTo>
                  <a:lnTo>
                    <a:pt x="3290824" y="0"/>
                  </a:lnTo>
                  <a:close/>
                </a:path>
              </a:pathLst>
            </a:custGeom>
            <a:blipFill>
              <a:blip r:embed="rId7"/>
              <a:stretch>
                <a:fillRect l="0" t="0" r="0" b="0"/>
              </a:stretch>
            </a:blipFill>
          </p:spPr>
        </p:sp>
      </p:grpSp>
      <p:grpSp>
        <p:nvGrpSpPr>
          <p:cNvPr name="Group 7" id="7"/>
          <p:cNvGrpSpPr/>
          <p:nvPr/>
        </p:nvGrpSpPr>
        <p:grpSpPr>
          <a:xfrm rot="0">
            <a:off x="12318111" y="6718554"/>
            <a:ext cx="1488186" cy="595503"/>
            <a:chOff x="0" y="0"/>
            <a:chExt cx="1322832" cy="529336"/>
          </a:xfrm>
        </p:grpSpPr>
        <p:sp>
          <p:nvSpPr>
            <p:cNvPr name="Freeform 8" id="8"/>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268"/>
                  </a:lnTo>
                  <a:lnTo>
                    <a:pt x="59436" y="366268"/>
                  </a:lnTo>
                  <a:lnTo>
                    <a:pt x="59436" y="40132"/>
                  </a:lnTo>
                  <a:lnTo>
                    <a:pt x="1322832" y="40132"/>
                  </a:lnTo>
                  <a:lnTo>
                    <a:pt x="1322832" y="0"/>
                  </a:lnTo>
                  <a:close/>
                </a:path>
              </a:pathLst>
            </a:custGeom>
            <a:blipFill>
              <a:blip r:embed="rId8"/>
              <a:stretch>
                <a:fillRect l="0" t="0" r="0" b="0"/>
              </a:stretch>
            </a:blipFill>
          </p:spPr>
        </p:sp>
      </p:grpSp>
      <p:sp>
        <p:nvSpPr>
          <p:cNvPr name="Freeform 9" id="9"/>
          <p:cNvSpPr/>
          <p:nvPr/>
        </p:nvSpPr>
        <p:spPr>
          <a:xfrm flipH="false" flipV="false" rot="0">
            <a:off x="12275434" y="6661275"/>
            <a:ext cx="3821806" cy="633351"/>
          </a:xfrm>
          <a:custGeom>
            <a:avLst/>
            <a:gdLst/>
            <a:ahLst/>
            <a:cxnLst/>
            <a:rect r="r" b="b" t="t" l="l"/>
            <a:pathLst>
              <a:path h="633351" w="3821806">
                <a:moveTo>
                  <a:pt x="0" y="0"/>
                </a:moveTo>
                <a:lnTo>
                  <a:pt x="3821806" y="0"/>
                </a:lnTo>
                <a:lnTo>
                  <a:pt x="3821806" y="633351"/>
                </a:lnTo>
                <a:lnTo>
                  <a:pt x="0" y="63335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3567303" y="4113471"/>
            <a:ext cx="5900423" cy="168592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“Su, 100 derecede kaynar.” kuralı kader kavramıyla ilgiliyken 100 dereceye ulaşan suyun kaynaması da kaza kavramıyla ilgilidir. </a:t>
            </a:r>
          </a:p>
        </p:txBody>
      </p:sp>
      <p:sp>
        <p:nvSpPr>
          <p:cNvPr name="TextBox 11" id="11"/>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2" id="12"/>
          <p:cNvSpPr txBox="true"/>
          <p:nvPr/>
        </p:nvSpPr>
        <p:spPr>
          <a:xfrm rot="0">
            <a:off x="15357348" y="14921"/>
            <a:ext cx="282492"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6 </a:t>
            </a:r>
          </a:p>
        </p:txBody>
      </p:sp>
      <p:sp>
        <p:nvSpPr>
          <p:cNvPr name="TextBox 13" id="13"/>
          <p:cNvSpPr txBox="true"/>
          <p:nvPr/>
        </p:nvSpPr>
        <p:spPr>
          <a:xfrm rot="0">
            <a:off x="12522708" y="6772232"/>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1.2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13276" y="2034769"/>
            <a:ext cx="4505320" cy="6757988"/>
          </a:xfrm>
          <a:custGeom>
            <a:avLst/>
            <a:gdLst/>
            <a:ahLst/>
            <a:cxnLst/>
            <a:rect r="r" b="b" t="t" l="l"/>
            <a:pathLst>
              <a:path h="6757988" w="4505320">
                <a:moveTo>
                  <a:pt x="0" y="0"/>
                </a:moveTo>
                <a:lnTo>
                  <a:pt x="4505321" y="0"/>
                </a:lnTo>
                <a:lnTo>
                  <a:pt x="4505321" y="6757987"/>
                </a:lnTo>
                <a:lnTo>
                  <a:pt x="0" y="6757987"/>
                </a:lnTo>
                <a:lnTo>
                  <a:pt x="0" y="0"/>
                </a:lnTo>
                <a:close/>
              </a:path>
            </a:pathLst>
          </a:custGeom>
          <a:blipFill>
            <a:blip r:embed="rId4"/>
            <a:stretch>
              <a:fillRect l="0" t="0" r="0" b="0"/>
            </a:stretch>
          </a:blipFill>
        </p:spPr>
      </p:sp>
      <p:sp>
        <p:nvSpPr>
          <p:cNvPr name="Freeform 4" id="4"/>
          <p:cNvSpPr/>
          <p:nvPr/>
        </p:nvSpPr>
        <p:spPr>
          <a:xfrm flipH="false" flipV="false" rot="0">
            <a:off x="10108406" y="1895565"/>
            <a:ext cx="4714875" cy="7079356"/>
          </a:xfrm>
          <a:custGeom>
            <a:avLst/>
            <a:gdLst/>
            <a:ahLst/>
            <a:cxnLst/>
            <a:rect r="r" b="b" t="t" l="l"/>
            <a:pathLst>
              <a:path h="7079356" w="4714875">
                <a:moveTo>
                  <a:pt x="0" y="0"/>
                </a:moveTo>
                <a:lnTo>
                  <a:pt x="4714875" y="0"/>
                </a:lnTo>
                <a:lnTo>
                  <a:pt x="4714875" y="7079357"/>
                </a:lnTo>
                <a:lnTo>
                  <a:pt x="0" y="707935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115550" y="604833"/>
            <a:ext cx="5995992" cy="328612"/>
          </a:xfrm>
          <a:custGeom>
            <a:avLst/>
            <a:gdLst/>
            <a:ahLst/>
            <a:cxnLst/>
            <a:rect r="r" b="b" t="t" l="l"/>
            <a:pathLst>
              <a:path h="328612" w="5995992">
                <a:moveTo>
                  <a:pt x="0" y="0"/>
                </a:moveTo>
                <a:lnTo>
                  <a:pt x="5995992" y="0"/>
                </a:lnTo>
                <a:lnTo>
                  <a:pt x="5995992" y="328612"/>
                </a:lnTo>
                <a:lnTo>
                  <a:pt x="0" y="32861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 id="6"/>
          <p:cNvGrpSpPr/>
          <p:nvPr/>
        </p:nvGrpSpPr>
        <p:grpSpPr>
          <a:xfrm rot="0">
            <a:off x="12299823" y="8551926"/>
            <a:ext cx="3702177" cy="538353"/>
            <a:chOff x="0" y="0"/>
            <a:chExt cx="3290824" cy="478536"/>
          </a:xfrm>
        </p:grpSpPr>
        <p:sp>
          <p:nvSpPr>
            <p:cNvPr name="Freeform 7" id="7"/>
            <p:cNvSpPr/>
            <p:nvPr/>
          </p:nvSpPr>
          <p:spPr>
            <a:xfrm flipH="false" flipV="false" rot="0">
              <a:off x="0" y="0"/>
              <a:ext cx="3290824" cy="478536"/>
            </a:xfrm>
            <a:custGeom>
              <a:avLst/>
              <a:gdLst/>
              <a:ahLst/>
              <a:cxnLst/>
              <a:rect r="r" b="b" t="t" l="l"/>
              <a:pathLst>
                <a:path h="478536" w="3290824">
                  <a:moveTo>
                    <a:pt x="0" y="0"/>
                  </a:moveTo>
                  <a:lnTo>
                    <a:pt x="0" y="478536"/>
                  </a:lnTo>
                  <a:lnTo>
                    <a:pt x="3290824" y="478536"/>
                  </a:lnTo>
                  <a:lnTo>
                    <a:pt x="3290824" y="369570"/>
                  </a:lnTo>
                  <a:lnTo>
                    <a:pt x="75692" y="369570"/>
                  </a:lnTo>
                  <a:lnTo>
                    <a:pt x="75692" y="41529"/>
                  </a:lnTo>
                  <a:lnTo>
                    <a:pt x="3290824" y="41529"/>
                  </a:lnTo>
                  <a:lnTo>
                    <a:pt x="3290824" y="0"/>
                  </a:lnTo>
                  <a:close/>
                </a:path>
              </a:pathLst>
            </a:custGeom>
            <a:blipFill>
              <a:blip r:embed="rId9"/>
              <a:stretch>
                <a:fillRect l="0" t="0" r="0" b="0"/>
              </a:stretch>
            </a:blipFill>
          </p:spPr>
        </p:sp>
      </p:grpSp>
      <p:grpSp>
        <p:nvGrpSpPr>
          <p:cNvPr name="Group 8" id="8"/>
          <p:cNvGrpSpPr/>
          <p:nvPr/>
        </p:nvGrpSpPr>
        <p:grpSpPr>
          <a:xfrm rot="0">
            <a:off x="12318111" y="8555355"/>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522"/>
                  </a:lnTo>
                  <a:lnTo>
                    <a:pt x="59436" y="366522"/>
                  </a:lnTo>
                  <a:lnTo>
                    <a:pt x="59436" y="38481"/>
                  </a:lnTo>
                  <a:lnTo>
                    <a:pt x="1322832" y="38481"/>
                  </a:lnTo>
                  <a:lnTo>
                    <a:pt x="1322832" y="0"/>
                  </a:lnTo>
                  <a:close/>
                </a:path>
              </a:pathLst>
            </a:custGeom>
            <a:blipFill>
              <a:blip r:embed="rId10"/>
              <a:stretch>
                <a:fillRect l="0" t="0" r="0" b="0"/>
              </a:stretch>
            </a:blipFill>
          </p:spPr>
        </p:sp>
      </p:grpSp>
      <p:sp>
        <p:nvSpPr>
          <p:cNvPr name="Freeform 10" id="10"/>
          <p:cNvSpPr/>
          <p:nvPr/>
        </p:nvSpPr>
        <p:spPr>
          <a:xfrm flipH="false" flipV="false" rot="0">
            <a:off x="12275434" y="8496305"/>
            <a:ext cx="3821806" cy="635794"/>
          </a:xfrm>
          <a:custGeom>
            <a:avLst/>
            <a:gdLst/>
            <a:ahLst/>
            <a:cxnLst/>
            <a:rect r="r" b="b" t="t" l="l"/>
            <a:pathLst>
              <a:path h="635794" w="3821806">
                <a:moveTo>
                  <a:pt x="0" y="0"/>
                </a:moveTo>
                <a:lnTo>
                  <a:pt x="3821806" y="0"/>
                </a:lnTo>
                <a:lnTo>
                  <a:pt x="3821806" y="635794"/>
                </a:lnTo>
                <a:lnTo>
                  <a:pt x="0" y="63579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5429636" y="2551362"/>
            <a:ext cx="4578015" cy="168631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Kaza kelimesi, Kur’an-ı Kerim’de Yüce Allah’ın varlıklara karşı karar, emir ve fiillerini ifade etmek için kullanılır. </a:t>
            </a:r>
          </a:p>
        </p:txBody>
      </p:sp>
      <p:sp>
        <p:nvSpPr>
          <p:cNvPr name="TextBox 12" id="12"/>
          <p:cNvSpPr txBox="true"/>
          <p:nvPr/>
        </p:nvSpPr>
        <p:spPr>
          <a:xfrm rot="0">
            <a:off x="3459475" y="6035226"/>
            <a:ext cx="6656246" cy="2508885"/>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Bir ayet: “Böylece onları, iki günde (iki evrede) yedi gök olarak yarattık ve her göğe kendi işini bildirdik. En yakın göğü kandillerle süsledik ve onu koruduk. İşte bu, mutlak güç sahibi ve hakkıyla bilen Allah’ın takdiridir.” </a:t>
            </a:r>
          </a:p>
        </p:txBody>
      </p:sp>
      <p:sp>
        <p:nvSpPr>
          <p:cNvPr name="TextBox 13" id="13"/>
          <p:cNvSpPr txBox="true"/>
          <p:nvPr/>
        </p:nvSpPr>
        <p:spPr>
          <a:xfrm rot="0">
            <a:off x="6995160" y="8504492"/>
            <a:ext cx="3186455"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(Fussilet suresi, 12. ayet) </a:t>
            </a:r>
          </a:p>
        </p:txBody>
      </p:sp>
      <p:sp>
        <p:nvSpPr>
          <p:cNvPr name="TextBox 14" id="14"/>
          <p:cNvSpPr txBox="true"/>
          <p:nvPr/>
        </p:nvSpPr>
        <p:spPr>
          <a:xfrm rot="0">
            <a:off x="3459475" y="2843465"/>
            <a:ext cx="1655535" cy="1008188"/>
          </a:xfrm>
          <a:prstGeom prst="rect">
            <a:avLst/>
          </a:prstGeom>
        </p:spPr>
        <p:txBody>
          <a:bodyPr anchor="t" rtlCol="false" tIns="0" lIns="0" bIns="0" rIns="0">
            <a:spAutoFit/>
          </a:bodyPr>
          <a:lstStyle/>
          <a:p>
            <a:pPr algn="l">
              <a:lnSpc>
                <a:spcPts val="7564"/>
              </a:lnSpc>
            </a:pPr>
            <a:r>
              <a:rPr lang="en-US" sz="5403">
                <a:solidFill>
                  <a:srgbClr val="D88C02"/>
                </a:solidFill>
                <a:latin typeface="Calibri (MS)"/>
                <a:ea typeface="Calibri (MS)"/>
                <a:cs typeface="Calibri (MS)"/>
                <a:sym typeface="Calibri (MS)"/>
              </a:rPr>
              <a:t>KAZA </a:t>
            </a:r>
          </a:p>
        </p:txBody>
      </p:sp>
      <p:sp>
        <p:nvSpPr>
          <p:cNvPr name="TextBox 15" id="15"/>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6" id="16"/>
          <p:cNvSpPr txBox="true"/>
          <p:nvPr/>
        </p:nvSpPr>
        <p:spPr>
          <a:xfrm rot="0">
            <a:off x="15379065" y="14921"/>
            <a:ext cx="260333"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7 </a:t>
            </a:r>
          </a:p>
        </p:txBody>
      </p:sp>
      <p:sp>
        <p:nvSpPr>
          <p:cNvPr name="TextBox 17" id="17"/>
          <p:cNvSpPr txBox="true"/>
          <p:nvPr/>
        </p:nvSpPr>
        <p:spPr>
          <a:xfrm rot="0">
            <a:off x="12522708" y="8608276"/>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1.3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183373" y="3145922"/>
            <a:ext cx="4577144" cy="4265862"/>
          </a:xfrm>
          <a:custGeom>
            <a:avLst/>
            <a:gdLst/>
            <a:ahLst/>
            <a:cxnLst/>
            <a:rect r="r" b="b" t="t" l="l"/>
            <a:pathLst>
              <a:path h="4265862" w="4577144">
                <a:moveTo>
                  <a:pt x="0" y="0"/>
                </a:moveTo>
                <a:lnTo>
                  <a:pt x="4577143" y="0"/>
                </a:lnTo>
                <a:lnTo>
                  <a:pt x="4577143" y="4265862"/>
                </a:lnTo>
                <a:lnTo>
                  <a:pt x="0" y="4265862"/>
                </a:lnTo>
                <a:lnTo>
                  <a:pt x="0" y="0"/>
                </a:lnTo>
                <a:close/>
              </a:path>
            </a:pathLst>
          </a:custGeom>
          <a:blipFill>
            <a:blip r:embed="rId4"/>
            <a:stretch>
              <a:fillRect l="0" t="0" r="0" b="0"/>
            </a:stretch>
          </a:blipFill>
        </p:spPr>
      </p:sp>
      <p:sp>
        <p:nvSpPr>
          <p:cNvPr name="Freeform 4" id="4"/>
          <p:cNvSpPr/>
          <p:nvPr/>
        </p:nvSpPr>
        <p:spPr>
          <a:xfrm flipH="false" flipV="false" rot="0">
            <a:off x="10108406" y="3081428"/>
            <a:ext cx="4714875" cy="4390649"/>
          </a:xfrm>
          <a:custGeom>
            <a:avLst/>
            <a:gdLst/>
            <a:ahLst/>
            <a:cxnLst/>
            <a:rect r="r" b="b" t="t" l="l"/>
            <a:pathLst>
              <a:path h="4390649" w="4714875">
                <a:moveTo>
                  <a:pt x="0" y="0"/>
                </a:moveTo>
                <a:lnTo>
                  <a:pt x="4714875" y="0"/>
                </a:lnTo>
                <a:lnTo>
                  <a:pt x="4714875" y="4390649"/>
                </a:lnTo>
                <a:lnTo>
                  <a:pt x="0" y="439064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115550" y="604833"/>
            <a:ext cx="5995992" cy="328612"/>
          </a:xfrm>
          <a:custGeom>
            <a:avLst/>
            <a:gdLst/>
            <a:ahLst/>
            <a:cxnLst/>
            <a:rect r="r" b="b" t="t" l="l"/>
            <a:pathLst>
              <a:path h="328612" w="5995992">
                <a:moveTo>
                  <a:pt x="0" y="0"/>
                </a:moveTo>
                <a:lnTo>
                  <a:pt x="5995992" y="0"/>
                </a:lnTo>
                <a:lnTo>
                  <a:pt x="5995992" y="328612"/>
                </a:lnTo>
                <a:lnTo>
                  <a:pt x="0" y="32861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 id="6"/>
          <p:cNvGrpSpPr/>
          <p:nvPr/>
        </p:nvGrpSpPr>
        <p:grpSpPr>
          <a:xfrm rot="0">
            <a:off x="12299823" y="7040880"/>
            <a:ext cx="3702177" cy="537210"/>
            <a:chOff x="0" y="0"/>
            <a:chExt cx="3290824" cy="477520"/>
          </a:xfrm>
        </p:grpSpPr>
        <p:sp>
          <p:nvSpPr>
            <p:cNvPr name="Freeform 7" id="7"/>
            <p:cNvSpPr/>
            <p:nvPr/>
          </p:nvSpPr>
          <p:spPr>
            <a:xfrm flipH="false" flipV="false" rot="0">
              <a:off x="0" y="0"/>
              <a:ext cx="3290824" cy="477520"/>
            </a:xfrm>
            <a:custGeom>
              <a:avLst/>
              <a:gdLst/>
              <a:ahLst/>
              <a:cxnLst/>
              <a:rect r="r" b="b" t="t" l="l"/>
              <a:pathLst>
                <a:path h="477520" w="3290824">
                  <a:moveTo>
                    <a:pt x="0" y="0"/>
                  </a:moveTo>
                  <a:lnTo>
                    <a:pt x="0" y="477520"/>
                  </a:lnTo>
                  <a:lnTo>
                    <a:pt x="3290824" y="477520"/>
                  </a:lnTo>
                  <a:lnTo>
                    <a:pt x="3290824" y="367792"/>
                  </a:lnTo>
                  <a:lnTo>
                    <a:pt x="75692" y="367792"/>
                  </a:lnTo>
                  <a:lnTo>
                    <a:pt x="75692" y="41656"/>
                  </a:lnTo>
                  <a:lnTo>
                    <a:pt x="3290824" y="41656"/>
                  </a:lnTo>
                  <a:lnTo>
                    <a:pt x="3290824" y="0"/>
                  </a:lnTo>
                  <a:close/>
                </a:path>
              </a:pathLst>
            </a:custGeom>
            <a:blipFill>
              <a:blip r:embed="rId9"/>
              <a:stretch>
                <a:fillRect l="0" t="0" r="0" b="0"/>
              </a:stretch>
            </a:blipFill>
          </p:spPr>
        </p:sp>
      </p:grpSp>
      <p:grpSp>
        <p:nvGrpSpPr>
          <p:cNvPr name="Group 8" id="8"/>
          <p:cNvGrpSpPr/>
          <p:nvPr/>
        </p:nvGrpSpPr>
        <p:grpSpPr>
          <a:xfrm rot="0">
            <a:off x="12318111" y="7043166"/>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5760"/>
                  </a:lnTo>
                  <a:lnTo>
                    <a:pt x="59436" y="365760"/>
                  </a:lnTo>
                  <a:lnTo>
                    <a:pt x="59436" y="39624"/>
                  </a:lnTo>
                  <a:lnTo>
                    <a:pt x="1322832" y="39624"/>
                  </a:lnTo>
                  <a:lnTo>
                    <a:pt x="1322832" y="0"/>
                  </a:lnTo>
                  <a:close/>
                </a:path>
              </a:pathLst>
            </a:custGeom>
            <a:blipFill>
              <a:blip r:embed="rId10"/>
              <a:stretch>
                <a:fillRect l="0" t="0" r="0" b="0"/>
              </a:stretch>
            </a:blipFill>
          </p:spPr>
        </p:sp>
      </p:grpSp>
      <p:sp>
        <p:nvSpPr>
          <p:cNvPr name="Freeform 10" id="10"/>
          <p:cNvSpPr/>
          <p:nvPr/>
        </p:nvSpPr>
        <p:spPr>
          <a:xfrm flipH="false" flipV="false" rot="0">
            <a:off x="12275434" y="6985316"/>
            <a:ext cx="3821806" cy="633351"/>
          </a:xfrm>
          <a:custGeom>
            <a:avLst/>
            <a:gdLst/>
            <a:ahLst/>
            <a:cxnLst/>
            <a:rect r="r" b="b" t="t" l="l"/>
            <a:pathLst>
              <a:path h="633351" w="3821806">
                <a:moveTo>
                  <a:pt x="0" y="0"/>
                </a:moveTo>
                <a:lnTo>
                  <a:pt x="3821806" y="0"/>
                </a:lnTo>
                <a:lnTo>
                  <a:pt x="3821806" y="633350"/>
                </a:lnTo>
                <a:lnTo>
                  <a:pt x="0" y="63335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3609208" y="3437639"/>
            <a:ext cx="6319433" cy="296833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Bir Hadis: </a:t>
            </a:r>
          </a:p>
          <a:p>
            <a:pPr algn="l">
              <a:lnSpc>
                <a:spcPts val="3240"/>
              </a:lnSpc>
            </a:pPr>
            <a:r>
              <a:rPr lang="en-US" sz="2700">
                <a:solidFill>
                  <a:srgbClr val="000000"/>
                </a:solidFill>
                <a:latin typeface="Calibri (MS)"/>
                <a:ea typeface="Calibri (MS)"/>
                <a:cs typeface="Calibri (MS)"/>
                <a:sym typeface="Calibri (MS)"/>
              </a:rPr>
              <a:t>Cebrail(as), Hz. Peygamber’e “Bana iman hakkında bilgi ver.” dedi. Allah Resulü şöyle buyurdu: “Allah’a, meleklerine, kitaplarına, peygamberlerine ve ahiret gününe iman etmendir. Bunun gibi hayrı ve şerriyle kadere inanmandır.” </a:t>
            </a:r>
          </a:p>
        </p:txBody>
      </p:sp>
      <p:sp>
        <p:nvSpPr>
          <p:cNvPr name="TextBox 12" id="12"/>
          <p:cNvSpPr txBox="true"/>
          <p:nvPr/>
        </p:nvSpPr>
        <p:spPr>
          <a:xfrm rot="0">
            <a:off x="7588377" y="6333049"/>
            <a:ext cx="2216663" cy="436683"/>
          </a:xfrm>
          <a:prstGeom prst="rect">
            <a:avLst/>
          </a:prstGeom>
        </p:spPr>
        <p:txBody>
          <a:bodyPr anchor="t" rtlCol="false" tIns="0" lIns="0" bIns="0" rIns="0">
            <a:spAutoFit/>
          </a:bodyPr>
          <a:lstStyle/>
          <a:p>
            <a:pPr algn="l">
              <a:lnSpc>
                <a:spcPts val="3364"/>
              </a:lnSpc>
            </a:pPr>
            <a:r>
              <a:rPr lang="en-US" sz="2403">
                <a:solidFill>
                  <a:srgbClr val="000000"/>
                </a:solidFill>
                <a:latin typeface="Calibri (MS)"/>
                <a:ea typeface="Calibri (MS)"/>
                <a:cs typeface="Calibri (MS)"/>
                <a:sym typeface="Calibri (MS)"/>
              </a:rPr>
              <a:t>(Müslim,</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İman,</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1)</a:t>
            </a:r>
          </a:p>
        </p:txBody>
      </p:sp>
      <p:sp>
        <p:nvSpPr>
          <p:cNvPr name="TextBox 13" id="13"/>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4" id="14"/>
          <p:cNvSpPr txBox="true"/>
          <p:nvPr/>
        </p:nvSpPr>
        <p:spPr>
          <a:xfrm rot="0">
            <a:off x="15347061" y="14921"/>
            <a:ext cx="292979"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8 </a:t>
            </a:r>
          </a:p>
        </p:txBody>
      </p:sp>
      <p:sp>
        <p:nvSpPr>
          <p:cNvPr name="TextBox 15" id="15"/>
          <p:cNvSpPr txBox="true"/>
          <p:nvPr/>
        </p:nvSpPr>
        <p:spPr>
          <a:xfrm rot="0">
            <a:off x="12522708" y="7096087"/>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1.4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540914" y="1688397"/>
            <a:ext cx="12137131" cy="6262683"/>
          </a:xfrm>
          <a:custGeom>
            <a:avLst/>
            <a:gdLst/>
            <a:ahLst/>
            <a:cxnLst/>
            <a:rect r="r" b="b" t="t" l="l"/>
            <a:pathLst>
              <a:path h="6262683" w="12137131">
                <a:moveTo>
                  <a:pt x="0" y="0"/>
                </a:moveTo>
                <a:lnTo>
                  <a:pt x="12137131" y="0"/>
                </a:lnTo>
                <a:lnTo>
                  <a:pt x="12137131" y="6262682"/>
                </a:lnTo>
                <a:lnTo>
                  <a:pt x="0" y="6262682"/>
                </a:lnTo>
                <a:lnTo>
                  <a:pt x="0" y="0"/>
                </a:lnTo>
                <a:close/>
              </a:path>
            </a:pathLst>
          </a:custGeom>
          <a:blipFill>
            <a:blip r:embed="rId4"/>
            <a:stretch>
              <a:fillRect l="0" t="0" r="0" b="0"/>
            </a:stretch>
          </a:blipFill>
        </p:spPr>
      </p:sp>
      <p:grpSp>
        <p:nvGrpSpPr>
          <p:cNvPr name="Group 4" id="4"/>
          <p:cNvGrpSpPr/>
          <p:nvPr/>
        </p:nvGrpSpPr>
        <p:grpSpPr>
          <a:xfrm rot="0">
            <a:off x="9165717" y="4035933"/>
            <a:ext cx="1684782" cy="1232154"/>
            <a:chOff x="0" y="0"/>
            <a:chExt cx="1497584" cy="1095248"/>
          </a:xfrm>
        </p:grpSpPr>
        <p:sp>
          <p:nvSpPr>
            <p:cNvPr name="Freeform 5" id="5"/>
            <p:cNvSpPr/>
            <p:nvPr/>
          </p:nvSpPr>
          <p:spPr>
            <a:xfrm flipH="false" flipV="false" rot="0">
              <a:off x="0" y="0"/>
              <a:ext cx="1497584" cy="1095248"/>
            </a:xfrm>
            <a:custGeom>
              <a:avLst/>
              <a:gdLst/>
              <a:ahLst/>
              <a:cxnLst/>
              <a:rect r="r" b="b" t="t" l="l"/>
              <a:pathLst>
                <a:path h="1095248" w="1497584">
                  <a:moveTo>
                    <a:pt x="1263777" y="42164"/>
                  </a:moveTo>
                  <a:cubicBezTo>
                    <a:pt x="1350645" y="42164"/>
                    <a:pt x="1420876" y="112395"/>
                    <a:pt x="1420876" y="199263"/>
                  </a:cubicBezTo>
                  <a:lnTo>
                    <a:pt x="1420876" y="827405"/>
                  </a:lnTo>
                  <a:cubicBezTo>
                    <a:pt x="1420876" y="914273"/>
                    <a:pt x="1350645" y="984504"/>
                    <a:pt x="1263777" y="984504"/>
                  </a:cubicBezTo>
                  <a:lnTo>
                    <a:pt x="233680" y="984504"/>
                  </a:lnTo>
                  <a:cubicBezTo>
                    <a:pt x="146939" y="984504"/>
                    <a:pt x="76708" y="914273"/>
                    <a:pt x="76708" y="827405"/>
                  </a:cubicBezTo>
                  <a:lnTo>
                    <a:pt x="76708" y="199263"/>
                  </a:lnTo>
                  <a:cubicBezTo>
                    <a:pt x="76708" y="112395"/>
                    <a:pt x="146939" y="42164"/>
                    <a:pt x="233680" y="42164"/>
                  </a:cubicBezTo>
                  <a:close/>
                  <a:moveTo>
                    <a:pt x="0" y="0"/>
                  </a:moveTo>
                  <a:lnTo>
                    <a:pt x="0" y="1095248"/>
                  </a:lnTo>
                  <a:lnTo>
                    <a:pt x="1497584" y="1095248"/>
                  </a:lnTo>
                  <a:lnTo>
                    <a:pt x="1497584" y="0"/>
                  </a:lnTo>
                  <a:close/>
                </a:path>
              </a:pathLst>
            </a:custGeom>
            <a:blipFill>
              <a:blip r:embed="rId5"/>
              <a:stretch>
                <a:fillRect l="0" t="0" r="0" b="0"/>
              </a:stretch>
            </a:blipFill>
          </p:spPr>
        </p:sp>
      </p:grpSp>
      <p:grpSp>
        <p:nvGrpSpPr>
          <p:cNvPr name="Group 6" id="6"/>
          <p:cNvGrpSpPr/>
          <p:nvPr/>
        </p:nvGrpSpPr>
        <p:grpSpPr>
          <a:xfrm rot="0">
            <a:off x="9365742" y="5073734"/>
            <a:ext cx="1362456" cy="68623"/>
            <a:chOff x="0" y="0"/>
            <a:chExt cx="1211072" cy="60998"/>
          </a:xfrm>
        </p:grpSpPr>
        <p:sp>
          <p:nvSpPr>
            <p:cNvPr name="Freeform 7" id="7"/>
            <p:cNvSpPr/>
            <p:nvPr/>
          </p:nvSpPr>
          <p:spPr>
            <a:xfrm flipH="false" flipV="false" rot="0">
              <a:off x="0" y="0"/>
              <a:ext cx="1211072" cy="60960"/>
            </a:xfrm>
            <a:custGeom>
              <a:avLst/>
              <a:gdLst/>
              <a:ahLst/>
              <a:cxnLst/>
              <a:rect r="r" b="b" t="t" l="l"/>
              <a:pathLst>
                <a:path h="60960" w="1211072">
                  <a:moveTo>
                    <a:pt x="0" y="51816"/>
                  </a:moveTo>
                  <a:lnTo>
                    <a:pt x="0" y="60960"/>
                  </a:lnTo>
                  <a:lnTo>
                    <a:pt x="37973" y="60960"/>
                  </a:lnTo>
                  <a:cubicBezTo>
                    <a:pt x="24765" y="59436"/>
                    <a:pt x="12065" y="56388"/>
                    <a:pt x="0" y="51816"/>
                  </a:cubicBezTo>
                  <a:close/>
                  <a:moveTo>
                    <a:pt x="1211072" y="0"/>
                  </a:moveTo>
                  <a:cubicBezTo>
                    <a:pt x="1185799" y="33274"/>
                    <a:pt x="1147572" y="56007"/>
                    <a:pt x="1103884" y="60960"/>
                  </a:cubicBezTo>
                  <a:lnTo>
                    <a:pt x="1211072" y="60960"/>
                  </a:lnTo>
                  <a:lnTo>
                    <a:pt x="1211072" y="0"/>
                  </a:lnTo>
                  <a:close/>
                </a:path>
              </a:pathLst>
            </a:custGeom>
            <a:blipFill>
              <a:blip r:embed="rId6"/>
              <a:stretch>
                <a:fillRect l="0" t="-1179937" r="0" b="-62"/>
              </a:stretch>
            </a:blipFill>
          </p:spPr>
        </p:sp>
      </p:grpSp>
      <p:sp>
        <p:nvSpPr>
          <p:cNvPr name="Freeform 8" id="8"/>
          <p:cNvSpPr/>
          <p:nvPr/>
        </p:nvSpPr>
        <p:spPr>
          <a:xfrm flipH="false" flipV="false" rot="0">
            <a:off x="9149615" y="3980969"/>
            <a:ext cx="1716972" cy="1264915"/>
          </a:xfrm>
          <a:custGeom>
            <a:avLst/>
            <a:gdLst/>
            <a:ahLst/>
            <a:cxnLst/>
            <a:rect r="r" b="b" t="t" l="l"/>
            <a:pathLst>
              <a:path h="1264915" w="1716972">
                <a:moveTo>
                  <a:pt x="0" y="0"/>
                </a:moveTo>
                <a:lnTo>
                  <a:pt x="1716972" y="0"/>
                </a:lnTo>
                <a:lnTo>
                  <a:pt x="1716972" y="1264915"/>
                </a:lnTo>
                <a:lnTo>
                  <a:pt x="0" y="126491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9" id="9"/>
          <p:cNvGrpSpPr/>
          <p:nvPr/>
        </p:nvGrpSpPr>
        <p:grpSpPr>
          <a:xfrm rot="0">
            <a:off x="8626221" y="6284214"/>
            <a:ext cx="1683639" cy="1232154"/>
            <a:chOff x="0" y="0"/>
            <a:chExt cx="1496568" cy="1095248"/>
          </a:xfrm>
        </p:grpSpPr>
        <p:sp>
          <p:nvSpPr>
            <p:cNvPr name="Freeform 10" id="10"/>
            <p:cNvSpPr/>
            <p:nvPr/>
          </p:nvSpPr>
          <p:spPr>
            <a:xfrm flipH="false" flipV="false" rot="0">
              <a:off x="0" y="0"/>
              <a:ext cx="1496568" cy="1095248"/>
            </a:xfrm>
            <a:custGeom>
              <a:avLst/>
              <a:gdLst/>
              <a:ahLst/>
              <a:cxnLst/>
              <a:rect r="r" b="b" t="t" l="l"/>
              <a:pathLst>
                <a:path h="1095248" w="1496568">
                  <a:moveTo>
                    <a:pt x="1263269" y="42164"/>
                  </a:moveTo>
                  <a:cubicBezTo>
                    <a:pt x="1350137" y="42164"/>
                    <a:pt x="1420368" y="112395"/>
                    <a:pt x="1420368" y="199136"/>
                  </a:cubicBezTo>
                  <a:lnTo>
                    <a:pt x="1420368" y="827405"/>
                  </a:lnTo>
                  <a:cubicBezTo>
                    <a:pt x="1420368" y="914273"/>
                    <a:pt x="1350137" y="984504"/>
                    <a:pt x="1263269" y="984504"/>
                  </a:cubicBezTo>
                  <a:lnTo>
                    <a:pt x="233299" y="984504"/>
                  </a:lnTo>
                  <a:cubicBezTo>
                    <a:pt x="146431" y="984504"/>
                    <a:pt x="76200" y="914273"/>
                    <a:pt x="76200" y="827405"/>
                  </a:cubicBezTo>
                  <a:lnTo>
                    <a:pt x="76200" y="199136"/>
                  </a:lnTo>
                  <a:cubicBezTo>
                    <a:pt x="76200" y="112395"/>
                    <a:pt x="146431" y="42164"/>
                    <a:pt x="233299" y="42164"/>
                  </a:cubicBezTo>
                  <a:close/>
                  <a:moveTo>
                    <a:pt x="0" y="0"/>
                  </a:moveTo>
                  <a:lnTo>
                    <a:pt x="0" y="1095248"/>
                  </a:lnTo>
                  <a:lnTo>
                    <a:pt x="1496568" y="1095248"/>
                  </a:lnTo>
                  <a:lnTo>
                    <a:pt x="1496568" y="0"/>
                  </a:lnTo>
                  <a:close/>
                </a:path>
              </a:pathLst>
            </a:custGeom>
            <a:blipFill>
              <a:blip r:embed="rId9"/>
              <a:stretch>
                <a:fillRect l="0" t="0" r="0" b="0"/>
              </a:stretch>
            </a:blipFill>
          </p:spPr>
        </p:sp>
      </p:grpSp>
      <p:grpSp>
        <p:nvGrpSpPr>
          <p:cNvPr name="Group 11" id="11"/>
          <p:cNvGrpSpPr/>
          <p:nvPr/>
        </p:nvGrpSpPr>
        <p:grpSpPr>
          <a:xfrm rot="0">
            <a:off x="8717661" y="6512814"/>
            <a:ext cx="1578483" cy="877824"/>
            <a:chOff x="0" y="0"/>
            <a:chExt cx="1403096" cy="780288"/>
          </a:xfrm>
        </p:grpSpPr>
        <p:sp>
          <p:nvSpPr>
            <p:cNvPr name="Freeform 12" id="12"/>
            <p:cNvSpPr/>
            <p:nvPr/>
          </p:nvSpPr>
          <p:spPr>
            <a:xfrm flipH="false" flipV="false" rot="0">
              <a:off x="0" y="0"/>
              <a:ext cx="1403096" cy="780288"/>
            </a:xfrm>
            <a:custGeom>
              <a:avLst/>
              <a:gdLst/>
              <a:ahLst/>
              <a:cxnLst/>
              <a:rect r="r" b="b" t="t" l="l"/>
              <a:pathLst>
                <a:path h="780288" w="1403096">
                  <a:moveTo>
                    <a:pt x="0" y="663956"/>
                  </a:moveTo>
                  <a:lnTo>
                    <a:pt x="0" y="780288"/>
                  </a:lnTo>
                  <a:lnTo>
                    <a:pt x="134112" y="780288"/>
                  </a:lnTo>
                  <a:cubicBezTo>
                    <a:pt x="69088" y="772922"/>
                    <a:pt x="16129" y="725932"/>
                    <a:pt x="0" y="663956"/>
                  </a:cubicBezTo>
                  <a:close/>
                  <a:moveTo>
                    <a:pt x="1339088" y="0"/>
                  </a:moveTo>
                  <a:lnTo>
                    <a:pt x="1339088" y="624205"/>
                  </a:lnTo>
                  <a:cubicBezTo>
                    <a:pt x="1339088" y="704977"/>
                    <a:pt x="1278255" y="771398"/>
                    <a:pt x="1199896" y="780288"/>
                  </a:cubicBezTo>
                  <a:lnTo>
                    <a:pt x="1403096" y="780288"/>
                  </a:lnTo>
                  <a:lnTo>
                    <a:pt x="1403096" y="0"/>
                  </a:lnTo>
                  <a:close/>
                </a:path>
              </a:pathLst>
            </a:custGeom>
            <a:blipFill>
              <a:blip r:embed="rId10"/>
              <a:stretch>
                <a:fillRect l="0" t="0" r="0" b="0"/>
              </a:stretch>
            </a:blipFill>
          </p:spPr>
        </p:sp>
      </p:grpSp>
      <p:sp>
        <p:nvSpPr>
          <p:cNvPr name="Freeform 13" id="13"/>
          <p:cNvSpPr/>
          <p:nvPr/>
        </p:nvSpPr>
        <p:spPr>
          <a:xfrm flipH="false" flipV="false" rot="0">
            <a:off x="8609547" y="6229250"/>
            <a:ext cx="1716972" cy="1264915"/>
          </a:xfrm>
          <a:custGeom>
            <a:avLst/>
            <a:gdLst/>
            <a:ahLst/>
            <a:cxnLst/>
            <a:rect r="r" b="b" t="t" l="l"/>
            <a:pathLst>
              <a:path h="1264915" w="1716972">
                <a:moveTo>
                  <a:pt x="0" y="0"/>
                </a:moveTo>
                <a:lnTo>
                  <a:pt x="1716972" y="0"/>
                </a:lnTo>
                <a:lnTo>
                  <a:pt x="1716972" y="1264915"/>
                </a:lnTo>
                <a:lnTo>
                  <a:pt x="0" y="126491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14" id="14"/>
          <p:cNvGrpSpPr/>
          <p:nvPr/>
        </p:nvGrpSpPr>
        <p:grpSpPr>
          <a:xfrm rot="0">
            <a:off x="8733663" y="1856232"/>
            <a:ext cx="1684782" cy="1232154"/>
            <a:chOff x="0" y="0"/>
            <a:chExt cx="1497584" cy="1095248"/>
          </a:xfrm>
        </p:grpSpPr>
        <p:sp>
          <p:nvSpPr>
            <p:cNvPr name="Freeform 15" id="15"/>
            <p:cNvSpPr/>
            <p:nvPr/>
          </p:nvSpPr>
          <p:spPr>
            <a:xfrm flipH="false" flipV="false" rot="0">
              <a:off x="0" y="0"/>
              <a:ext cx="1497584" cy="1095248"/>
            </a:xfrm>
            <a:custGeom>
              <a:avLst/>
              <a:gdLst/>
              <a:ahLst/>
              <a:cxnLst/>
              <a:rect r="r" b="b" t="t" l="l"/>
              <a:pathLst>
                <a:path h="1095248" w="1497584">
                  <a:moveTo>
                    <a:pt x="1263777" y="42164"/>
                  </a:moveTo>
                  <a:cubicBezTo>
                    <a:pt x="1350645" y="42164"/>
                    <a:pt x="1420876" y="112649"/>
                    <a:pt x="1420876" y="199263"/>
                  </a:cubicBezTo>
                  <a:lnTo>
                    <a:pt x="1420876" y="827532"/>
                  </a:lnTo>
                  <a:cubicBezTo>
                    <a:pt x="1420876" y="914273"/>
                    <a:pt x="1350645" y="984504"/>
                    <a:pt x="1263777" y="984504"/>
                  </a:cubicBezTo>
                  <a:lnTo>
                    <a:pt x="233807" y="984504"/>
                  </a:lnTo>
                  <a:cubicBezTo>
                    <a:pt x="146939" y="984504"/>
                    <a:pt x="76708" y="914273"/>
                    <a:pt x="76708" y="827532"/>
                  </a:cubicBezTo>
                  <a:lnTo>
                    <a:pt x="76708" y="199263"/>
                  </a:lnTo>
                  <a:cubicBezTo>
                    <a:pt x="76708" y="112522"/>
                    <a:pt x="146939" y="42164"/>
                    <a:pt x="233807" y="42164"/>
                  </a:cubicBezTo>
                  <a:close/>
                  <a:moveTo>
                    <a:pt x="0" y="0"/>
                  </a:moveTo>
                  <a:lnTo>
                    <a:pt x="0" y="1095248"/>
                  </a:lnTo>
                  <a:lnTo>
                    <a:pt x="1497584" y="1095248"/>
                  </a:lnTo>
                  <a:lnTo>
                    <a:pt x="1497584" y="0"/>
                  </a:lnTo>
                  <a:close/>
                </a:path>
              </a:pathLst>
            </a:custGeom>
            <a:blipFill>
              <a:blip r:embed="rId13"/>
              <a:stretch>
                <a:fillRect l="0" t="0" r="0" b="0"/>
              </a:stretch>
            </a:blipFill>
          </p:spPr>
        </p:sp>
      </p:grpSp>
      <p:grpSp>
        <p:nvGrpSpPr>
          <p:cNvPr name="Group 16" id="16"/>
          <p:cNvGrpSpPr/>
          <p:nvPr/>
        </p:nvGrpSpPr>
        <p:grpSpPr>
          <a:xfrm rot="0">
            <a:off x="10175600" y="2958670"/>
            <a:ext cx="22246" cy="3986"/>
            <a:chOff x="0" y="0"/>
            <a:chExt cx="19774" cy="3543"/>
          </a:xfrm>
        </p:grpSpPr>
        <p:sp>
          <p:nvSpPr>
            <p:cNvPr name="Freeform 17" id="17"/>
            <p:cNvSpPr/>
            <p:nvPr/>
          </p:nvSpPr>
          <p:spPr>
            <a:xfrm flipH="false" flipV="false" rot="0">
              <a:off x="0" y="0"/>
              <a:ext cx="19812" cy="3556"/>
            </a:xfrm>
            <a:custGeom>
              <a:avLst/>
              <a:gdLst/>
              <a:ahLst/>
              <a:cxnLst/>
              <a:rect r="r" b="b" t="t" l="l"/>
              <a:pathLst>
                <a:path h="3556" w="19812">
                  <a:moveTo>
                    <a:pt x="19812" y="0"/>
                  </a:moveTo>
                  <a:cubicBezTo>
                    <a:pt x="13335" y="1524"/>
                    <a:pt x="6731" y="2794"/>
                    <a:pt x="0" y="3556"/>
                  </a:cubicBezTo>
                  <a:lnTo>
                    <a:pt x="19812" y="3556"/>
                  </a:lnTo>
                  <a:lnTo>
                    <a:pt x="19812" y="0"/>
                  </a:lnTo>
                  <a:close/>
                </a:path>
              </a:pathLst>
            </a:custGeom>
            <a:blipFill>
              <a:blip r:embed="rId14"/>
              <a:stretch>
                <a:fillRect l="-5130961" t="-21843214" r="192" b="357"/>
              </a:stretch>
            </a:blipFill>
          </p:spPr>
        </p:sp>
      </p:grpSp>
      <p:sp>
        <p:nvSpPr>
          <p:cNvPr name="Freeform 18" id="18"/>
          <p:cNvSpPr/>
          <p:nvPr/>
        </p:nvSpPr>
        <p:spPr>
          <a:xfrm flipH="false" flipV="false" rot="0">
            <a:off x="8717561" y="1801268"/>
            <a:ext cx="1716972" cy="1264915"/>
          </a:xfrm>
          <a:custGeom>
            <a:avLst/>
            <a:gdLst/>
            <a:ahLst/>
            <a:cxnLst/>
            <a:rect r="r" b="b" t="t" l="l"/>
            <a:pathLst>
              <a:path h="1264915" w="1716972">
                <a:moveTo>
                  <a:pt x="0" y="0"/>
                </a:moveTo>
                <a:lnTo>
                  <a:pt x="1716972" y="0"/>
                </a:lnTo>
                <a:lnTo>
                  <a:pt x="1716972" y="1264915"/>
                </a:lnTo>
                <a:lnTo>
                  <a:pt x="0" y="126491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9" id="19"/>
          <p:cNvSpPr/>
          <p:nvPr/>
        </p:nvSpPr>
        <p:spPr>
          <a:xfrm flipH="false" flipV="false" rot="0">
            <a:off x="10115550" y="604833"/>
            <a:ext cx="5981705" cy="328612"/>
          </a:xfrm>
          <a:custGeom>
            <a:avLst/>
            <a:gdLst/>
            <a:ahLst/>
            <a:cxnLst/>
            <a:rect r="r" b="b" t="t" l="l"/>
            <a:pathLst>
              <a:path h="328612" w="5981705">
                <a:moveTo>
                  <a:pt x="0" y="0"/>
                </a:moveTo>
                <a:lnTo>
                  <a:pt x="5981705" y="0"/>
                </a:lnTo>
                <a:lnTo>
                  <a:pt x="5981705" y="328612"/>
                </a:lnTo>
                <a:lnTo>
                  <a:pt x="0" y="328612"/>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TextBox 20" id="20"/>
          <p:cNvSpPr txBox="true"/>
          <p:nvPr/>
        </p:nvSpPr>
        <p:spPr>
          <a:xfrm rot="0">
            <a:off x="11225017" y="4329746"/>
            <a:ext cx="3015320" cy="754818"/>
          </a:xfrm>
          <a:prstGeom prst="rect">
            <a:avLst/>
          </a:prstGeom>
        </p:spPr>
        <p:txBody>
          <a:bodyPr anchor="t" rtlCol="false" tIns="0" lIns="0" bIns="0" rIns="0">
            <a:spAutoFit/>
          </a:bodyPr>
          <a:lstStyle/>
          <a:p>
            <a:pPr algn="l">
              <a:lnSpc>
                <a:spcPts val="2881"/>
              </a:lnSpc>
            </a:pPr>
            <a:r>
              <a:rPr lang="en-US" sz="2403">
                <a:solidFill>
                  <a:srgbClr val="000000"/>
                </a:solidFill>
                <a:latin typeface="Calibri (MS)"/>
                <a:ea typeface="Calibri (MS)"/>
                <a:cs typeface="Calibri (MS)"/>
                <a:sym typeface="Calibri (MS)"/>
              </a:rPr>
              <a:t>Allah’ın (cc) dilemesi ve dilediğini yapmasıdır. </a:t>
            </a:r>
          </a:p>
        </p:txBody>
      </p:sp>
      <p:sp>
        <p:nvSpPr>
          <p:cNvPr name="TextBox 21" id="21"/>
          <p:cNvSpPr txBox="true"/>
          <p:nvPr/>
        </p:nvSpPr>
        <p:spPr>
          <a:xfrm rot="0">
            <a:off x="10686664" y="6336854"/>
            <a:ext cx="3828807" cy="1120964"/>
          </a:xfrm>
          <a:prstGeom prst="rect">
            <a:avLst/>
          </a:prstGeom>
        </p:spPr>
        <p:txBody>
          <a:bodyPr anchor="t" rtlCol="false" tIns="0" lIns="0" bIns="0" rIns="0">
            <a:spAutoFit/>
          </a:bodyPr>
          <a:lstStyle/>
          <a:p>
            <a:pPr algn="l">
              <a:lnSpc>
                <a:spcPts val="2878"/>
              </a:lnSpc>
            </a:pPr>
            <a:r>
              <a:rPr lang="en-US" sz="2403">
                <a:solidFill>
                  <a:srgbClr val="000000"/>
                </a:solidFill>
                <a:latin typeface="Calibri (MS)"/>
                <a:ea typeface="Calibri (MS)"/>
                <a:cs typeface="Calibri (MS)"/>
                <a:sym typeface="Calibri (MS)"/>
              </a:rPr>
              <a:t>Allah’ın (cc) her şeye gücünün yetmesi, her şeyi dilediği gibi var veya yok etmesidir. </a:t>
            </a:r>
          </a:p>
        </p:txBody>
      </p:sp>
      <p:sp>
        <p:nvSpPr>
          <p:cNvPr name="TextBox 22" id="22"/>
          <p:cNvSpPr txBox="true"/>
          <p:nvPr/>
        </p:nvSpPr>
        <p:spPr>
          <a:xfrm rot="0">
            <a:off x="10686664" y="1910401"/>
            <a:ext cx="3991913" cy="1121050"/>
          </a:xfrm>
          <a:prstGeom prst="rect">
            <a:avLst/>
          </a:prstGeom>
        </p:spPr>
        <p:txBody>
          <a:bodyPr anchor="t" rtlCol="false" tIns="0" lIns="0" bIns="0" rIns="0">
            <a:spAutoFit/>
          </a:bodyPr>
          <a:lstStyle/>
          <a:p>
            <a:pPr algn="l">
              <a:lnSpc>
                <a:spcPts val="2881"/>
              </a:lnSpc>
            </a:pPr>
            <a:r>
              <a:rPr lang="en-US" sz="2403">
                <a:solidFill>
                  <a:srgbClr val="000000"/>
                </a:solidFill>
                <a:latin typeface="Calibri (MS)"/>
                <a:ea typeface="Calibri (MS)"/>
                <a:cs typeface="Calibri (MS)"/>
                <a:sym typeface="Calibri (MS)"/>
              </a:rPr>
              <a:t>Allah’ın (cc), duyular âlemini ve duyu ötesine ait bütün nesne </a:t>
            </a:r>
          </a:p>
          <a:p>
            <a:pPr algn="l">
              <a:lnSpc>
                <a:spcPts val="3368"/>
              </a:lnSpc>
            </a:pPr>
            <a:r>
              <a:rPr lang="en-US" sz="2406">
                <a:solidFill>
                  <a:srgbClr val="000000"/>
                </a:solidFill>
                <a:latin typeface="Calibri (MS)"/>
                <a:ea typeface="Calibri (MS)"/>
                <a:cs typeface="Calibri (MS)"/>
                <a:sym typeface="Calibri (MS)"/>
              </a:rPr>
              <a:t>ve</a:t>
            </a:r>
            <a:r>
              <a:rPr lang="en-US" sz="2406">
                <a:solidFill>
                  <a:srgbClr val="FFFFFF"/>
                </a:solidFill>
                <a:latin typeface="Calibri (MS)"/>
                <a:ea typeface="Calibri (MS)"/>
                <a:cs typeface="Calibri (MS)"/>
                <a:sym typeface="Calibri (MS)"/>
              </a:rPr>
              <a:t> </a:t>
            </a:r>
            <a:r>
              <a:rPr lang="en-US" sz="2406">
                <a:solidFill>
                  <a:srgbClr val="000000"/>
                </a:solidFill>
                <a:latin typeface="Calibri (MS)"/>
                <a:ea typeface="Calibri (MS)"/>
                <a:cs typeface="Calibri (MS)"/>
                <a:sym typeface="Calibri (MS)"/>
              </a:rPr>
              <a:t>olayları</a:t>
            </a:r>
            <a:r>
              <a:rPr lang="en-US" sz="2406">
                <a:solidFill>
                  <a:srgbClr val="FFFFFF"/>
                </a:solidFill>
                <a:latin typeface="Calibri (MS)"/>
                <a:ea typeface="Calibri (MS)"/>
                <a:cs typeface="Calibri (MS)"/>
                <a:sym typeface="Calibri (MS)"/>
              </a:rPr>
              <a:t> </a:t>
            </a:r>
            <a:r>
              <a:rPr lang="en-US" sz="2406">
                <a:solidFill>
                  <a:srgbClr val="000000"/>
                </a:solidFill>
                <a:latin typeface="Calibri (MS)"/>
                <a:ea typeface="Calibri (MS)"/>
                <a:cs typeface="Calibri (MS)"/>
                <a:sym typeface="Calibri (MS)"/>
              </a:rPr>
              <a:t>bilmesidir.</a:t>
            </a:r>
          </a:p>
        </p:txBody>
      </p:sp>
      <p:sp>
        <p:nvSpPr>
          <p:cNvPr name="TextBox 23" id="23"/>
          <p:cNvSpPr txBox="true"/>
          <p:nvPr/>
        </p:nvSpPr>
        <p:spPr>
          <a:xfrm rot="0">
            <a:off x="9317350" y="2161980"/>
            <a:ext cx="608347" cy="499110"/>
          </a:xfrm>
          <a:prstGeom prst="rect">
            <a:avLst/>
          </a:prstGeom>
        </p:spPr>
        <p:txBody>
          <a:bodyPr anchor="t" rtlCol="false" tIns="0" lIns="0" bIns="0" rIns="0">
            <a:spAutoFit/>
          </a:bodyPr>
          <a:lstStyle/>
          <a:p>
            <a:pPr algn="l">
              <a:lnSpc>
                <a:spcPts val="3779"/>
              </a:lnSpc>
            </a:pPr>
            <a:r>
              <a:rPr lang="en-US" sz="2700" spc="2">
                <a:solidFill>
                  <a:srgbClr val="000000"/>
                </a:solidFill>
                <a:latin typeface="Calibri (MS)"/>
                <a:ea typeface="Calibri (MS)"/>
                <a:cs typeface="Calibri (MS)"/>
                <a:sym typeface="Calibri (MS)"/>
              </a:rPr>
              <a:t>İlim </a:t>
            </a:r>
          </a:p>
        </p:txBody>
      </p:sp>
      <p:sp>
        <p:nvSpPr>
          <p:cNvPr name="TextBox 24" id="24"/>
          <p:cNvSpPr txBox="true"/>
          <p:nvPr/>
        </p:nvSpPr>
        <p:spPr>
          <a:xfrm rot="0">
            <a:off x="9002268" y="6589962"/>
            <a:ext cx="1029614"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Kudret </a:t>
            </a:r>
          </a:p>
        </p:txBody>
      </p:sp>
      <p:sp>
        <p:nvSpPr>
          <p:cNvPr name="TextBox 25" id="25"/>
          <p:cNvSpPr txBox="true"/>
          <p:nvPr/>
        </p:nvSpPr>
        <p:spPr>
          <a:xfrm rot="0">
            <a:off x="9651106" y="4341681"/>
            <a:ext cx="808873"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İrade </a:t>
            </a:r>
          </a:p>
        </p:txBody>
      </p:sp>
      <p:sp>
        <p:nvSpPr>
          <p:cNvPr name="TextBox 26" id="26"/>
          <p:cNvSpPr txBox="true"/>
          <p:nvPr/>
        </p:nvSpPr>
        <p:spPr>
          <a:xfrm rot="0">
            <a:off x="3987927" y="8046534"/>
            <a:ext cx="11390624" cy="1686311"/>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Kader ve kaza inancı, Allah (cc) inancının bir sonucudur. Çünkü Allah (cc), sonsuz ilmi ve iradesiyle her şeyi kuşatmıştır. Kudretiyle de bütün varlıklardan üstündür. Bu nedenle kader ve kaza inancı, İslam inancının altı şartından biri olarak kabul edilmiştir. </a:t>
            </a:r>
          </a:p>
        </p:txBody>
      </p:sp>
      <p:sp>
        <p:nvSpPr>
          <p:cNvPr name="TextBox 27" id="27"/>
          <p:cNvSpPr txBox="true"/>
          <p:nvPr/>
        </p:nvSpPr>
        <p:spPr>
          <a:xfrm rot="0">
            <a:off x="4852792" y="4010411"/>
            <a:ext cx="2141611" cy="1007745"/>
          </a:xfrm>
          <a:prstGeom prst="rect">
            <a:avLst/>
          </a:prstGeom>
        </p:spPr>
        <p:txBody>
          <a:bodyPr anchor="t" rtlCol="false" tIns="0" lIns="0" bIns="0" rIns="0">
            <a:spAutoFit/>
          </a:bodyPr>
          <a:lstStyle/>
          <a:p>
            <a:pPr algn="l">
              <a:lnSpc>
                <a:spcPts val="7559"/>
              </a:lnSpc>
            </a:pPr>
            <a:r>
              <a:rPr lang="en-US" sz="5400">
                <a:solidFill>
                  <a:srgbClr val="D88C02"/>
                </a:solidFill>
                <a:latin typeface="Calibri (MS)"/>
                <a:ea typeface="Calibri (MS)"/>
                <a:cs typeface="Calibri (MS)"/>
                <a:sym typeface="Calibri (MS)"/>
              </a:rPr>
              <a:t>KADER </a:t>
            </a:r>
          </a:p>
        </p:txBody>
      </p:sp>
      <p:sp>
        <p:nvSpPr>
          <p:cNvPr name="TextBox 28" id="28"/>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29" id="29"/>
          <p:cNvSpPr txBox="true"/>
          <p:nvPr/>
        </p:nvSpPr>
        <p:spPr>
          <a:xfrm rot="0">
            <a:off x="15357348" y="14921"/>
            <a:ext cx="282492"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9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572225" y="1571682"/>
            <a:ext cx="6872288" cy="983780"/>
          </a:xfrm>
          <a:custGeom>
            <a:avLst/>
            <a:gdLst/>
            <a:ahLst/>
            <a:cxnLst/>
            <a:rect r="r" b="b" t="t" l="l"/>
            <a:pathLst>
              <a:path h="983780" w="6872288">
                <a:moveTo>
                  <a:pt x="0" y="0"/>
                </a:moveTo>
                <a:lnTo>
                  <a:pt x="6872288" y="0"/>
                </a:lnTo>
                <a:lnTo>
                  <a:pt x="6872288" y="983780"/>
                </a:lnTo>
                <a:lnTo>
                  <a:pt x="0" y="98378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6540632" y="1628589"/>
            <a:ext cx="5111367"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Allah (cc), Her Şeyi Bir Ölçüye Göre Yaratmıştır. </a:t>
            </a:r>
          </a:p>
        </p:txBody>
      </p:sp>
      <p:sp>
        <p:nvSpPr>
          <p:cNvPr name="TextBox 5" id="5"/>
          <p:cNvSpPr txBox="true"/>
          <p:nvPr/>
        </p:nvSpPr>
        <p:spPr>
          <a:xfrm rot="0">
            <a:off x="4567428" y="5003554"/>
            <a:ext cx="79138" cy="451928"/>
          </a:xfrm>
          <a:prstGeom prst="rect">
            <a:avLst/>
          </a:prstGeom>
        </p:spPr>
        <p:txBody>
          <a:bodyPr anchor="t" rtlCol="false" tIns="0" lIns="0" bIns="0" rIns="0">
            <a:spAutoFit/>
          </a:bodyPr>
          <a:lstStyle/>
          <a:p>
            <a:pPr algn="l">
              <a:lnSpc>
                <a:spcPts val="3243"/>
              </a:lnSpc>
            </a:pPr>
            <a:r>
              <a:rPr lang="en-US" sz="2703">
                <a:solidFill>
                  <a:srgbClr val="000000"/>
                </a:solidFill>
                <a:latin typeface="Calibri (MS)"/>
                <a:ea typeface="Calibri (MS)"/>
                <a:cs typeface="Calibri (MS)"/>
                <a:sym typeface="Calibri (MS)"/>
              </a:rPr>
              <a:t> </a:t>
            </a:r>
          </a:p>
        </p:txBody>
      </p:sp>
      <p:sp>
        <p:nvSpPr>
          <p:cNvPr name="TextBox 6" id="6"/>
          <p:cNvSpPr txBox="true"/>
          <p:nvPr/>
        </p:nvSpPr>
        <p:spPr>
          <a:xfrm rot="0">
            <a:off x="3449574" y="5415348"/>
            <a:ext cx="11637740" cy="168592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“Yedi göğü birbiriyle tam bir uygunluk içinde yaratan O’dur. Rahman’ın yaratışında hiçbir uyumsuzluk göremezsin. Gözünü çevir de bir bak, bir bozukluk görebiliyor musun? Sonra gözünü tekrar tekrar çevir de bak, (kusur arayan) göz aradığını bulamadan bitkin olarak sana dönecektir.” </a:t>
            </a:r>
          </a:p>
        </p:txBody>
      </p:sp>
      <p:sp>
        <p:nvSpPr>
          <p:cNvPr name="TextBox 7" id="7"/>
          <p:cNvSpPr txBox="true"/>
          <p:nvPr/>
        </p:nvSpPr>
        <p:spPr>
          <a:xfrm rot="0">
            <a:off x="3449574" y="3357562"/>
            <a:ext cx="11777058" cy="127444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Evrende mükemmel bir işleyiş vardır. En ince ayrıntısına kadar her şey birbiriyle uyumludur. Canlı ve cansız bütün varlıklar, tek bir sistemin parçası olarak evrendeki mükemmelliği gösterir. </a:t>
            </a:r>
          </a:p>
        </p:txBody>
      </p:sp>
      <p:sp>
        <p:nvSpPr>
          <p:cNvPr name="TextBox 8" id="8"/>
          <p:cNvSpPr txBox="true"/>
          <p:nvPr/>
        </p:nvSpPr>
        <p:spPr>
          <a:xfrm rot="0">
            <a:off x="3449574" y="4955929"/>
            <a:ext cx="1140771"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Ayetler:</a:t>
            </a:r>
          </a:p>
        </p:txBody>
      </p:sp>
      <p:sp>
        <p:nvSpPr>
          <p:cNvPr name="TextBox 9" id="9"/>
          <p:cNvSpPr txBox="true"/>
          <p:nvPr/>
        </p:nvSpPr>
        <p:spPr>
          <a:xfrm rot="0">
            <a:off x="11775943" y="7028378"/>
            <a:ext cx="3215473" cy="436683"/>
          </a:xfrm>
          <a:prstGeom prst="rect">
            <a:avLst/>
          </a:prstGeom>
        </p:spPr>
        <p:txBody>
          <a:bodyPr anchor="t" rtlCol="false" tIns="0" lIns="0" bIns="0" rIns="0">
            <a:spAutoFit/>
          </a:bodyPr>
          <a:lstStyle/>
          <a:p>
            <a:pPr algn="l">
              <a:lnSpc>
                <a:spcPts val="3364"/>
              </a:lnSpc>
            </a:pPr>
            <a:r>
              <a:rPr lang="en-US" sz="2403">
                <a:solidFill>
                  <a:srgbClr val="000000"/>
                </a:solidFill>
                <a:latin typeface="Calibri (MS)"/>
                <a:ea typeface="Calibri (MS)"/>
                <a:cs typeface="Calibri (MS)"/>
                <a:sym typeface="Calibri (MS)"/>
              </a:rPr>
              <a:t>(Mülk</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suresi,</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3-4.</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ayetler)</a:t>
            </a:r>
          </a:p>
        </p:txBody>
      </p:sp>
      <p:sp>
        <p:nvSpPr>
          <p:cNvPr name="TextBox 10" id="10"/>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1" id="11"/>
          <p:cNvSpPr txBox="true"/>
          <p:nvPr/>
        </p:nvSpPr>
        <p:spPr>
          <a:xfrm rot="0">
            <a:off x="15193899" y="14921"/>
            <a:ext cx="449199"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10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23949" y="2033897"/>
            <a:ext cx="4536381" cy="6803136"/>
          </a:xfrm>
          <a:custGeom>
            <a:avLst/>
            <a:gdLst/>
            <a:ahLst/>
            <a:cxnLst/>
            <a:rect r="r" b="b" t="t" l="l"/>
            <a:pathLst>
              <a:path h="6803136" w="4536381">
                <a:moveTo>
                  <a:pt x="0" y="0"/>
                </a:moveTo>
                <a:lnTo>
                  <a:pt x="4536382" y="0"/>
                </a:lnTo>
                <a:lnTo>
                  <a:pt x="4536382" y="6803136"/>
                </a:lnTo>
                <a:lnTo>
                  <a:pt x="0" y="6803136"/>
                </a:lnTo>
                <a:lnTo>
                  <a:pt x="0" y="0"/>
                </a:lnTo>
                <a:close/>
              </a:path>
            </a:pathLst>
          </a:custGeom>
          <a:blipFill>
            <a:blip r:embed="rId4"/>
            <a:stretch>
              <a:fillRect l="0" t="0" r="0" b="0"/>
            </a:stretch>
          </a:blipFill>
        </p:spPr>
      </p:sp>
      <p:sp>
        <p:nvSpPr>
          <p:cNvPr name="Freeform 4" id="4"/>
          <p:cNvSpPr/>
          <p:nvPr/>
        </p:nvSpPr>
        <p:spPr>
          <a:xfrm flipH="false" flipV="false" rot="0">
            <a:off x="10108406" y="1896051"/>
            <a:ext cx="4767453" cy="7078785"/>
          </a:xfrm>
          <a:custGeom>
            <a:avLst/>
            <a:gdLst/>
            <a:ahLst/>
            <a:cxnLst/>
            <a:rect r="r" b="b" t="t" l="l"/>
            <a:pathLst>
              <a:path h="7078785" w="4767453">
                <a:moveTo>
                  <a:pt x="0" y="0"/>
                </a:moveTo>
                <a:lnTo>
                  <a:pt x="4767453" y="0"/>
                </a:lnTo>
                <a:lnTo>
                  <a:pt x="4767453" y="7078785"/>
                </a:lnTo>
                <a:lnTo>
                  <a:pt x="0" y="70787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13029057" y="8551926"/>
            <a:ext cx="2972943" cy="538353"/>
            <a:chOff x="0" y="0"/>
            <a:chExt cx="2642616" cy="478536"/>
          </a:xfrm>
        </p:grpSpPr>
        <p:sp>
          <p:nvSpPr>
            <p:cNvPr name="Freeform 6" id="6"/>
            <p:cNvSpPr/>
            <p:nvPr/>
          </p:nvSpPr>
          <p:spPr>
            <a:xfrm flipH="false" flipV="false" rot="0">
              <a:off x="0" y="0"/>
              <a:ext cx="2642616" cy="478536"/>
            </a:xfrm>
            <a:custGeom>
              <a:avLst/>
              <a:gdLst/>
              <a:ahLst/>
              <a:cxnLst/>
              <a:rect r="r" b="b" t="t" l="l"/>
              <a:pathLst>
                <a:path h="478536" w="2642616">
                  <a:moveTo>
                    <a:pt x="0" y="0"/>
                  </a:moveTo>
                  <a:lnTo>
                    <a:pt x="0" y="478536"/>
                  </a:lnTo>
                  <a:lnTo>
                    <a:pt x="2642616" y="478536"/>
                  </a:lnTo>
                  <a:lnTo>
                    <a:pt x="2642616" y="369570"/>
                  </a:lnTo>
                  <a:lnTo>
                    <a:pt x="75057" y="369570"/>
                  </a:lnTo>
                  <a:lnTo>
                    <a:pt x="75057" y="41529"/>
                  </a:lnTo>
                  <a:lnTo>
                    <a:pt x="2642616" y="41529"/>
                  </a:lnTo>
                  <a:lnTo>
                    <a:pt x="2642616" y="0"/>
                  </a:lnTo>
                  <a:close/>
                </a:path>
              </a:pathLst>
            </a:custGeom>
            <a:blipFill>
              <a:blip r:embed="rId7"/>
              <a:stretch>
                <a:fillRect l="0" t="0" r="0" b="0"/>
              </a:stretch>
            </a:blipFill>
          </p:spPr>
        </p:sp>
      </p:grpSp>
      <p:grpSp>
        <p:nvGrpSpPr>
          <p:cNvPr name="Group 7" id="7"/>
          <p:cNvGrpSpPr/>
          <p:nvPr/>
        </p:nvGrpSpPr>
        <p:grpSpPr>
          <a:xfrm rot="0">
            <a:off x="13047345" y="8555355"/>
            <a:ext cx="1488186" cy="595503"/>
            <a:chOff x="0" y="0"/>
            <a:chExt cx="1322832" cy="529336"/>
          </a:xfrm>
        </p:grpSpPr>
        <p:sp>
          <p:nvSpPr>
            <p:cNvPr name="Freeform 8" id="8"/>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522"/>
                  </a:lnTo>
                  <a:lnTo>
                    <a:pt x="58801" y="366522"/>
                  </a:lnTo>
                  <a:lnTo>
                    <a:pt x="58801" y="38481"/>
                  </a:lnTo>
                  <a:lnTo>
                    <a:pt x="1322832" y="38481"/>
                  </a:lnTo>
                  <a:lnTo>
                    <a:pt x="1322832" y="0"/>
                  </a:lnTo>
                  <a:close/>
                </a:path>
              </a:pathLst>
            </a:custGeom>
            <a:blipFill>
              <a:blip r:embed="rId8"/>
              <a:stretch>
                <a:fillRect l="0" t="0" r="0" b="0"/>
              </a:stretch>
            </a:blipFill>
          </p:spPr>
        </p:sp>
      </p:grpSp>
      <p:sp>
        <p:nvSpPr>
          <p:cNvPr name="Freeform 9" id="9"/>
          <p:cNvSpPr/>
          <p:nvPr/>
        </p:nvSpPr>
        <p:spPr>
          <a:xfrm flipH="false" flipV="false" rot="0">
            <a:off x="10115550" y="604833"/>
            <a:ext cx="5981705" cy="328612"/>
          </a:xfrm>
          <a:custGeom>
            <a:avLst/>
            <a:gdLst/>
            <a:ahLst/>
            <a:cxnLst/>
            <a:rect r="r" b="b" t="t" l="l"/>
            <a:pathLst>
              <a:path h="328612" w="5981705">
                <a:moveTo>
                  <a:pt x="0" y="0"/>
                </a:moveTo>
                <a:lnTo>
                  <a:pt x="5981705" y="0"/>
                </a:lnTo>
                <a:lnTo>
                  <a:pt x="5981705" y="328612"/>
                </a:lnTo>
                <a:lnTo>
                  <a:pt x="0" y="32861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13003911" y="8496305"/>
            <a:ext cx="3093344" cy="635794"/>
          </a:xfrm>
          <a:custGeom>
            <a:avLst/>
            <a:gdLst/>
            <a:ahLst/>
            <a:cxnLst/>
            <a:rect r="r" b="b" t="t" l="l"/>
            <a:pathLst>
              <a:path h="635794" w="3093344">
                <a:moveTo>
                  <a:pt x="0" y="0"/>
                </a:moveTo>
                <a:lnTo>
                  <a:pt x="3093344" y="0"/>
                </a:lnTo>
                <a:lnTo>
                  <a:pt x="3093344" y="635794"/>
                </a:lnTo>
                <a:lnTo>
                  <a:pt x="0" y="63579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3449574" y="2325048"/>
            <a:ext cx="6589095" cy="580111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Yüce Allah; mevsimleri, meyveleri, bitkileri, hayvanları, yıldızları, gezegenleri ve daha birçok nimeti insanların hizmetine sunmuştur. Ayetler: “Rabbin bal arısına şöyle ilham etti: Dağlardan, ağaçlardan ve insanların yaptıkları çardaklardan (kovanlardan) kendine evler edin. Sonra meyvelerin hepsinden ye de Rabbinin sana kolaylaştırdığı (yaylım) yollarına gir. Onların karınlarından çeşitli renklerde bal çıkar. Onda insanlar için şifa vardır. Şüphesiz bunda düşünen bir (toplum) için bir ibret vardır.” </a:t>
            </a:r>
          </a:p>
        </p:txBody>
      </p:sp>
      <p:sp>
        <p:nvSpPr>
          <p:cNvPr name="TextBox 12" id="12"/>
          <p:cNvSpPr txBox="true"/>
          <p:nvPr/>
        </p:nvSpPr>
        <p:spPr>
          <a:xfrm rot="0">
            <a:off x="6462908" y="8053264"/>
            <a:ext cx="3475349" cy="436683"/>
          </a:xfrm>
          <a:prstGeom prst="rect">
            <a:avLst/>
          </a:prstGeom>
        </p:spPr>
        <p:txBody>
          <a:bodyPr anchor="t" rtlCol="false" tIns="0" lIns="0" bIns="0" rIns="0">
            <a:spAutoFit/>
          </a:bodyPr>
          <a:lstStyle/>
          <a:p>
            <a:pPr algn="l">
              <a:lnSpc>
                <a:spcPts val="3364"/>
              </a:lnSpc>
            </a:pPr>
            <a:r>
              <a:rPr lang="en-US" sz="2403">
                <a:solidFill>
                  <a:srgbClr val="000000"/>
                </a:solidFill>
                <a:latin typeface="Calibri (MS)"/>
                <a:ea typeface="Calibri (MS)"/>
                <a:cs typeface="Calibri (MS)"/>
                <a:sym typeface="Calibri (MS)"/>
              </a:rPr>
              <a:t>(Nahl</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suresi,</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68-69.</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ayetler)</a:t>
            </a:r>
          </a:p>
        </p:txBody>
      </p:sp>
      <p:sp>
        <p:nvSpPr>
          <p:cNvPr name="TextBox 13" id="13"/>
          <p:cNvSpPr txBox="true"/>
          <p:nvPr/>
        </p:nvSpPr>
        <p:spPr>
          <a:xfrm rot="0">
            <a:off x="13251556" y="8608276"/>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1.5 </a:t>
            </a:r>
          </a:p>
        </p:txBody>
      </p:sp>
      <p:sp>
        <p:nvSpPr>
          <p:cNvPr name="TextBox 14" id="14"/>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5" id="15"/>
          <p:cNvSpPr txBox="true"/>
          <p:nvPr/>
        </p:nvSpPr>
        <p:spPr>
          <a:xfrm rot="0">
            <a:off x="15256764" y="14921"/>
            <a:ext cx="385077"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11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572225" y="1774122"/>
            <a:ext cx="6872288" cy="569114"/>
          </a:xfrm>
          <a:custGeom>
            <a:avLst/>
            <a:gdLst/>
            <a:ahLst/>
            <a:cxnLst/>
            <a:rect r="r" b="b" t="t" l="l"/>
            <a:pathLst>
              <a:path h="569114" w="6872288">
                <a:moveTo>
                  <a:pt x="0" y="0"/>
                </a:moveTo>
                <a:lnTo>
                  <a:pt x="6872288" y="0"/>
                </a:lnTo>
                <a:lnTo>
                  <a:pt x="6872288" y="569114"/>
                </a:lnTo>
                <a:lnTo>
                  <a:pt x="0" y="5691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978836" y="3190013"/>
            <a:ext cx="3826950" cy="1593056"/>
          </a:xfrm>
          <a:custGeom>
            <a:avLst/>
            <a:gdLst/>
            <a:ahLst/>
            <a:cxnLst/>
            <a:rect r="r" b="b" t="t" l="l"/>
            <a:pathLst>
              <a:path h="1593056" w="3826950">
                <a:moveTo>
                  <a:pt x="0" y="0"/>
                </a:moveTo>
                <a:lnTo>
                  <a:pt x="3826950" y="0"/>
                </a:lnTo>
                <a:lnTo>
                  <a:pt x="3826950" y="1593056"/>
                </a:lnTo>
                <a:lnTo>
                  <a:pt x="0" y="1593056"/>
                </a:lnTo>
                <a:lnTo>
                  <a:pt x="0" y="0"/>
                </a:lnTo>
                <a:close/>
              </a:path>
            </a:pathLst>
          </a:custGeom>
          <a:blipFill>
            <a:blip r:embed="rId6"/>
            <a:stretch>
              <a:fillRect l="0" t="0" r="0" b="0"/>
            </a:stretch>
          </a:blipFill>
        </p:spPr>
      </p:sp>
      <p:sp>
        <p:nvSpPr>
          <p:cNvPr name="Freeform 5" id="5"/>
          <p:cNvSpPr/>
          <p:nvPr/>
        </p:nvSpPr>
        <p:spPr>
          <a:xfrm flipH="false" flipV="false" rot="0">
            <a:off x="4708774" y="4601432"/>
            <a:ext cx="3606351" cy="1301977"/>
          </a:xfrm>
          <a:custGeom>
            <a:avLst/>
            <a:gdLst/>
            <a:ahLst/>
            <a:cxnLst/>
            <a:rect r="r" b="b" t="t" l="l"/>
            <a:pathLst>
              <a:path h="1301977" w="3606351">
                <a:moveTo>
                  <a:pt x="0" y="0"/>
                </a:moveTo>
                <a:lnTo>
                  <a:pt x="3606351" y="0"/>
                </a:lnTo>
                <a:lnTo>
                  <a:pt x="3606351" y="1301977"/>
                </a:lnTo>
                <a:lnTo>
                  <a:pt x="0" y="1301977"/>
                </a:lnTo>
                <a:lnTo>
                  <a:pt x="0" y="0"/>
                </a:lnTo>
                <a:close/>
              </a:path>
            </a:pathLst>
          </a:custGeom>
          <a:blipFill>
            <a:blip r:embed="rId7"/>
            <a:stretch>
              <a:fillRect l="0" t="0" r="0" b="0"/>
            </a:stretch>
          </a:blipFill>
        </p:spPr>
      </p:sp>
      <p:sp>
        <p:nvSpPr>
          <p:cNvPr name="Freeform 6" id="6"/>
          <p:cNvSpPr/>
          <p:nvPr/>
        </p:nvSpPr>
        <p:spPr>
          <a:xfrm flipH="false" flipV="false" rot="0">
            <a:off x="8978836" y="5831872"/>
            <a:ext cx="3705420" cy="1292833"/>
          </a:xfrm>
          <a:custGeom>
            <a:avLst/>
            <a:gdLst/>
            <a:ahLst/>
            <a:cxnLst/>
            <a:rect r="r" b="b" t="t" l="l"/>
            <a:pathLst>
              <a:path h="1292833" w="3705420">
                <a:moveTo>
                  <a:pt x="0" y="0"/>
                </a:moveTo>
                <a:lnTo>
                  <a:pt x="3705421" y="0"/>
                </a:lnTo>
                <a:lnTo>
                  <a:pt x="3705421" y="1292833"/>
                </a:lnTo>
                <a:lnTo>
                  <a:pt x="0" y="1292833"/>
                </a:lnTo>
                <a:lnTo>
                  <a:pt x="0" y="0"/>
                </a:lnTo>
                <a:close/>
              </a:path>
            </a:pathLst>
          </a:custGeom>
          <a:blipFill>
            <a:blip r:embed="rId8"/>
            <a:stretch>
              <a:fillRect l="0" t="0" r="0" b="0"/>
            </a:stretch>
          </a:blipFill>
        </p:spPr>
      </p:sp>
      <p:sp>
        <p:nvSpPr>
          <p:cNvPr name="Freeform 7" id="7"/>
          <p:cNvSpPr/>
          <p:nvPr/>
        </p:nvSpPr>
        <p:spPr>
          <a:xfrm flipH="false" flipV="false" rot="0">
            <a:off x="8397621" y="2934267"/>
            <a:ext cx="498691" cy="5029386"/>
          </a:xfrm>
          <a:custGeom>
            <a:avLst/>
            <a:gdLst/>
            <a:ahLst/>
            <a:cxnLst/>
            <a:rect r="r" b="b" t="t" l="l"/>
            <a:pathLst>
              <a:path h="5029386" w="498691">
                <a:moveTo>
                  <a:pt x="0" y="0"/>
                </a:moveTo>
                <a:lnTo>
                  <a:pt x="498691" y="0"/>
                </a:lnTo>
                <a:lnTo>
                  <a:pt x="498691" y="5029385"/>
                </a:lnTo>
                <a:lnTo>
                  <a:pt x="0" y="5029385"/>
                </a:lnTo>
                <a:lnTo>
                  <a:pt x="0" y="0"/>
                </a:lnTo>
                <a:close/>
              </a:path>
            </a:pathLst>
          </a:custGeom>
          <a:blipFill>
            <a:blip r:embed="rId9"/>
            <a:stretch>
              <a:fillRect l="0" t="0" r="0" b="0"/>
            </a:stretch>
          </a:blipFill>
        </p:spPr>
      </p:sp>
      <p:sp>
        <p:nvSpPr>
          <p:cNvPr name="Freeform 8" id="8"/>
          <p:cNvSpPr/>
          <p:nvPr/>
        </p:nvSpPr>
        <p:spPr>
          <a:xfrm flipH="false" flipV="false" rot="5400000">
            <a:off x="7973854" y="2360009"/>
            <a:ext cx="164221" cy="1297877"/>
          </a:xfrm>
          <a:custGeom>
            <a:avLst/>
            <a:gdLst/>
            <a:ahLst/>
            <a:cxnLst/>
            <a:rect r="r" b="b" t="t" l="l"/>
            <a:pathLst>
              <a:path h="1297877" w="164221">
                <a:moveTo>
                  <a:pt x="0" y="0"/>
                </a:moveTo>
                <a:lnTo>
                  <a:pt x="164220" y="0"/>
                </a:lnTo>
                <a:lnTo>
                  <a:pt x="164220" y="1297877"/>
                </a:lnTo>
                <a:lnTo>
                  <a:pt x="0" y="1297877"/>
                </a:lnTo>
                <a:lnTo>
                  <a:pt x="0" y="0"/>
                </a:lnTo>
                <a:close/>
              </a:path>
            </a:pathLst>
          </a:custGeom>
          <a:blipFill>
            <a:blip r:embed="rId10"/>
            <a:stretch>
              <a:fillRect l="0" t="0" r="0" b="0"/>
            </a:stretch>
          </a:blipFill>
        </p:spPr>
      </p:sp>
      <p:sp>
        <p:nvSpPr>
          <p:cNvPr name="Freeform 9" id="9"/>
          <p:cNvSpPr/>
          <p:nvPr/>
        </p:nvSpPr>
        <p:spPr>
          <a:xfrm flipH="false" flipV="false" rot="0">
            <a:off x="7273666" y="2859343"/>
            <a:ext cx="266848" cy="299337"/>
          </a:xfrm>
          <a:custGeom>
            <a:avLst/>
            <a:gdLst/>
            <a:ahLst/>
            <a:cxnLst/>
            <a:rect r="r" b="b" t="t" l="l"/>
            <a:pathLst>
              <a:path h="299337" w="266848">
                <a:moveTo>
                  <a:pt x="0" y="0"/>
                </a:moveTo>
                <a:lnTo>
                  <a:pt x="266848" y="0"/>
                </a:lnTo>
                <a:lnTo>
                  <a:pt x="266848" y="299337"/>
                </a:lnTo>
                <a:lnTo>
                  <a:pt x="0" y="299337"/>
                </a:lnTo>
                <a:lnTo>
                  <a:pt x="0" y="0"/>
                </a:lnTo>
                <a:close/>
              </a:path>
            </a:pathLst>
          </a:custGeom>
          <a:blipFill>
            <a:blip r:embed="rId11"/>
            <a:stretch>
              <a:fillRect l="0" t="0" r="0" b="0"/>
            </a:stretch>
          </a:blipFill>
        </p:spPr>
      </p:sp>
      <p:sp>
        <p:nvSpPr>
          <p:cNvPr name="Freeform 10" id="10"/>
          <p:cNvSpPr/>
          <p:nvPr/>
        </p:nvSpPr>
        <p:spPr>
          <a:xfrm flipH="false" flipV="true" rot="5400000">
            <a:off x="9150387" y="7258336"/>
            <a:ext cx="149733" cy="1297876"/>
          </a:xfrm>
          <a:custGeom>
            <a:avLst/>
            <a:gdLst/>
            <a:ahLst/>
            <a:cxnLst/>
            <a:rect r="r" b="b" t="t" l="l"/>
            <a:pathLst>
              <a:path h="1297876" w="149733">
                <a:moveTo>
                  <a:pt x="0" y="1297876"/>
                </a:moveTo>
                <a:lnTo>
                  <a:pt x="149733" y="1297876"/>
                </a:lnTo>
                <a:lnTo>
                  <a:pt x="149733" y="0"/>
                </a:lnTo>
                <a:lnTo>
                  <a:pt x="0" y="0"/>
                </a:lnTo>
                <a:lnTo>
                  <a:pt x="0" y="1297876"/>
                </a:lnTo>
                <a:close/>
              </a:path>
            </a:pathLst>
          </a:custGeom>
          <a:blipFill>
            <a:blip r:embed="rId12"/>
            <a:stretch>
              <a:fillRect l="0" t="0" r="0" b="0"/>
            </a:stretch>
          </a:blipFill>
        </p:spPr>
      </p:sp>
      <p:sp>
        <p:nvSpPr>
          <p:cNvPr name="Freeform 11" id="11"/>
          <p:cNvSpPr/>
          <p:nvPr/>
        </p:nvSpPr>
        <p:spPr>
          <a:xfrm flipH="true" flipV="false" rot="0">
            <a:off x="9740689" y="7770957"/>
            <a:ext cx="266848" cy="272906"/>
          </a:xfrm>
          <a:custGeom>
            <a:avLst/>
            <a:gdLst/>
            <a:ahLst/>
            <a:cxnLst/>
            <a:rect r="r" b="b" t="t" l="l"/>
            <a:pathLst>
              <a:path h="272906" w="266848">
                <a:moveTo>
                  <a:pt x="266848" y="0"/>
                </a:moveTo>
                <a:lnTo>
                  <a:pt x="0" y="0"/>
                </a:lnTo>
                <a:lnTo>
                  <a:pt x="0" y="272905"/>
                </a:lnTo>
                <a:lnTo>
                  <a:pt x="266848" y="272905"/>
                </a:lnTo>
                <a:lnTo>
                  <a:pt x="266848" y="0"/>
                </a:lnTo>
                <a:close/>
              </a:path>
            </a:pathLst>
          </a:custGeom>
          <a:blipFill>
            <a:blip r:embed="rId13"/>
            <a:stretch>
              <a:fillRect l="0" t="0" r="0" b="0"/>
            </a:stretch>
          </a:blipFill>
        </p:spPr>
      </p:sp>
      <p:sp>
        <p:nvSpPr>
          <p:cNvPr name="Freeform 12" id="12"/>
          <p:cNvSpPr/>
          <p:nvPr/>
        </p:nvSpPr>
        <p:spPr>
          <a:xfrm flipH="false" flipV="false" rot="0">
            <a:off x="10115550" y="604833"/>
            <a:ext cx="5981705" cy="328612"/>
          </a:xfrm>
          <a:custGeom>
            <a:avLst/>
            <a:gdLst/>
            <a:ahLst/>
            <a:cxnLst/>
            <a:rect r="r" b="b" t="t" l="l"/>
            <a:pathLst>
              <a:path h="328612" w="5981705">
                <a:moveTo>
                  <a:pt x="0" y="0"/>
                </a:moveTo>
                <a:lnTo>
                  <a:pt x="5981705" y="0"/>
                </a:lnTo>
                <a:lnTo>
                  <a:pt x="5981705" y="328612"/>
                </a:lnTo>
                <a:lnTo>
                  <a:pt x="0" y="32861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7109846" y="1783332"/>
            <a:ext cx="3951337"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Kader ve Evrendeki Yasalar </a:t>
            </a:r>
          </a:p>
        </p:txBody>
      </p:sp>
      <p:sp>
        <p:nvSpPr>
          <p:cNvPr name="TextBox 14" id="14"/>
          <p:cNvSpPr txBox="true"/>
          <p:nvPr/>
        </p:nvSpPr>
        <p:spPr>
          <a:xfrm rot="0">
            <a:off x="10948797" y="3640336"/>
            <a:ext cx="1085264"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Fiziksel </a:t>
            </a:r>
          </a:p>
        </p:txBody>
      </p:sp>
      <p:sp>
        <p:nvSpPr>
          <p:cNvPr name="TextBox 15" id="15"/>
          <p:cNvSpPr txBox="true"/>
          <p:nvPr/>
        </p:nvSpPr>
        <p:spPr>
          <a:xfrm rot="0">
            <a:off x="5601086" y="4977960"/>
            <a:ext cx="1275217"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Biyolojik </a:t>
            </a:r>
          </a:p>
        </p:txBody>
      </p:sp>
      <p:sp>
        <p:nvSpPr>
          <p:cNvPr name="TextBox 16" id="16"/>
          <p:cNvSpPr txBox="true"/>
          <p:nvPr/>
        </p:nvSpPr>
        <p:spPr>
          <a:xfrm rot="0">
            <a:off x="4072123" y="2706052"/>
            <a:ext cx="3157966"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Evrendeki her şey Yüce Allah’ın koyduğu </a:t>
            </a:r>
          </a:p>
        </p:txBody>
      </p:sp>
      <p:sp>
        <p:nvSpPr>
          <p:cNvPr name="TextBox 17" id="17"/>
          <p:cNvSpPr txBox="true"/>
          <p:nvPr/>
        </p:nvSpPr>
        <p:spPr>
          <a:xfrm rot="0">
            <a:off x="10726298" y="6224202"/>
            <a:ext cx="1515389"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Toplumsal </a:t>
            </a:r>
          </a:p>
        </p:txBody>
      </p:sp>
      <p:sp>
        <p:nvSpPr>
          <p:cNvPr name="TextBox 18" id="18"/>
          <p:cNvSpPr txBox="true"/>
          <p:nvPr/>
        </p:nvSpPr>
        <p:spPr>
          <a:xfrm rot="0">
            <a:off x="3556630" y="8787198"/>
            <a:ext cx="11714450" cy="86296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Allah’ın (cc), evren ve içindeki canlı cansız tüm varlıklarla ilgili koyduğu kurallara ve tabiat kanunlarına sünnetullah veya âdetullah denir. </a:t>
            </a:r>
          </a:p>
        </p:txBody>
      </p:sp>
      <p:sp>
        <p:nvSpPr>
          <p:cNvPr name="TextBox 19" id="19"/>
          <p:cNvSpPr txBox="true"/>
          <p:nvPr/>
        </p:nvSpPr>
        <p:spPr>
          <a:xfrm rot="0">
            <a:off x="10170800" y="7592759"/>
            <a:ext cx="4817102"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yasalara göre hareket etmektedir. </a:t>
            </a:r>
          </a:p>
        </p:txBody>
      </p:sp>
      <p:sp>
        <p:nvSpPr>
          <p:cNvPr name="TextBox 20" id="20"/>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21" id="21"/>
          <p:cNvSpPr txBox="true"/>
          <p:nvPr/>
        </p:nvSpPr>
        <p:spPr>
          <a:xfrm rot="0">
            <a:off x="15212187" y="14921"/>
            <a:ext cx="430554"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12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031336" y="3364706"/>
            <a:ext cx="3788659" cy="5567367"/>
          </a:xfrm>
          <a:custGeom>
            <a:avLst/>
            <a:gdLst/>
            <a:ahLst/>
            <a:cxnLst/>
            <a:rect r="r" b="b" t="t" l="l"/>
            <a:pathLst>
              <a:path h="5567367" w="3788659">
                <a:moveTo>
                  <a:pt x="0" y="0"/>
                </a:moveTo>
                <a:lnTo>
                  <a:pt x="3788659" y="0"/>
                </a:lnTo>
                <a:lnTo>
                  <a:pt x="3788659" y="5567368"/>
                </a:lnTo>
                <a:lnTo>
                  <a:pt x="0" y="55673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353390" y="3364706"/>
            <a:ext cx="3786188" cy="5567367"/>
          </a:xfrm>
          <a:custGeom>
            <a:avLst/>
            <a:gdLst/>
            <a:ahLst/>
            <a:cxnLst/>
            <a:rect r="r" b="b" t="t" l="l"/>
            <a:pathLst>
              <a:path h="5567367" w="3786188">
                <a:moveTo>
                  <a:pt x="0" y="0"/>
                </a:moveTo>
                <a:lnTo>
                  <a:pt x="3786188" y="0"/>
                </a:lnTo>
                <a:lnTo>
                  <a:pt x="3786188" y="5567368"/>
                </a:lnTo>
                <a:lnTo>
                  <a:pt x="0" y="556736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530012" y="3262308"/>
            <a:ext cx="3990970" cy="5772150"/>
          </a:xfrm>
          <a:custGeom>
            <a:avLst/>
            <a:gdLst/>
            <a:ahLst/>
            <a:cxnLst/>
            <a:rect r="r" b="b" t="t" l="l"/>
            <a:pathLst>
              <a:path h="5772150" w="3990970">
                <a:moveTo>
                  <a:pt x="0" y="0"/>
                </a:moveTo>
                <a:lnTo>
                  <a:pt x="3990971" y="0"/>
                </a:lnTo>
                <a:lnTo>
                  <a:pt x="3990971" y="5772150"/>
                </a:lnTo>
                <a:lnTo>
                  <a:pt x="0" y="57721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6" id="6"/>
          <p:cNvGrpSpPr/>
          <p:nvPr/>
        </p:nvGrpSpPr>
        <p:grpSpPr>
          <a:xfrm rot="0">
            <a:off x="2793492" y="2606040"/>
            <a:ext cx="4264533" cy="1035558"/>
            <a:chOff x="0" y="0"/>
            <a:chExt cx="3790696" cy="920496"/>
          </a:xfrm>
        </p:grpSpPr>
        <p:sp>
          <p:nvSpPr>
            <p:cNvPr name="Freeform 7" id="7"/>
            <p:cNvSpPr/>
            <p:nvPr/>
          </p:nvSpPr>
          <p:spPr>
            <a:xfrm flipH="false" flipV="false" rot="0">
              <a:off x="0" y="0"/>
              <a:ext cx="3790696" cy="920496"/>
            </a:xfrm>
            <a:custGeom>
              <a:avLst/>
              <a:gdLst/>
              <a:ahLst/>
              <a:cxnLst/>
              <a:rect r="r" b="b" t="t" l="l"/>
              <a:pathLst>
                <a:path h="920496" w="3790696">
                  <a:moveTo>
                    <a:pt x="3586099" y="42291"/>
                  </a:moveTo>
                  <a:cubicBezTo>
                    <a:pt x="3656711" y="42291"/>
                    <a:pt x="3714115" y="99568"/>
                    <a:pt x="3714115" y="170307"/>
                  </a:cubicBezTo>
                  <a:lnTo>
                    <a:pt x="3714115" y="682371"/>
                  </a:lnTo>
                  <a:cubicBezTo>
                    <a:pt x="3714115" y="752983"/>
                    <a:pt x="3656711" y="810387"/>
                    <a:pt x="3586099" y="810387"/>
                  </a:cubicBezTo>
                  <a:lnTo>
                    <a:pt x="204343" y="810387"/>
                  </a:lnTo>
                  <a:cubicBezTo>
                    <a:pt x="133604" y="810387"/>
                    <a:pt x="76327" y="752983"/>
                    <a:pt x="76327" y="682371"/>
                  </a:cubicBezTo>
                  <a:lnTo>
                    <a:pt x="76327" y="170307"/>
                  </a:lnTo>
                  <a:cubicBezTo>
                    <a:pt x="76327" y="99568"/>
                    <a:pt x="133604" y="42291"/>
                    <a:pt x="204343" y="42291"/>
                  </a:cubicBezTo>
                  <a:close/>
                  <a:moveTo>
                    <a:pt x="0" y="0"/>
                  </a:moveTo>
                  <a:lnTo>
                    <a:pt x="0" y="920496"/>
                  </a:lnTo>
                  <a:lnTo>
                    <a:pt x="3790696" y="920496"/>
                  </a:lnTo>
                  <a:lnTo>
                    <a:pt x="3790696" y="0"/>
                  </a:lnTo>
                  <a:close/>
                </a:path>
              </a:pathLst>
            </a:custGeom>
            <a:blipFill>
              <a:blip r:embed="rId10"/>
              <a:stretch>
                <a:fillRect l="0" t="0" r="0" b="0"/>
              </a:stretch>
            </a:blipFill>
          </p:spPr>
        </p:sp>
      </p:grpSp>
      <p:sp>
        <p:nvSpPr>
          <p:cNvPr name="Freeform 8" id="8"/>
          <p:cNvSpPr/>
          <p:nvPr/>
        </p:nvSpPr>
        <p:spPr>
          <a:xfrm flipH="false" flipV="false" rot="0">
            <a:off x="3584448" y="3517768"/>
            <a:ext cx="2759202" cy="98684"/>
          </a:xfrm>
          <a:custGeom>
            <a:avLst/>
            <a:gdLst/>
            <a:ahLst/>
            <a:cxnLst/>
            <a:rect r="r" b="b" t="t" l="l"/>
            <a:pathLst>
              <a:path h="98684" w="2759202">
                <a:moveTo>
                  <a:pt x="0" y="0"/>
                </a:moveTo>
                <a:lnTo>
                  <a:pt x="2759202" y="0"/>
                </a:lnTo>
                <a:lnTo>
                  <a:pt x="2759202" y="98684"/>
                </a:lnTo>
                <a:lnTo>
                  <a:pt x="0" y="98684"/>
                </a:lnTo>
                <a:lnTo>
                  <a:pt x="0" y="0"/>
                </a:lnTo>
                <a:close/>
              </a:path>
            </a:pathLst>
          </a:custGeom>
          <a:blipFill>
            <a:blip r:embed="rId11"/>
            <a:stretch>
              <a:fillRect l="0" t="-801114" r="0" b="0"/>
            </a:stretch>
          </a:blipFill>
        </p:spPr>
      </p:sp>
      <p:sp>
        <p:nvSpPr>
          <p:cNvPr name="Freeform 9" id="9"/>
          <p:cNvSpPr/>
          <p:nvPr/>
        </p:nvSpPr>
        <p:spPr>
          <a:xfrm flipH="false" flipV="false" rot="0">
            <a:off x="2776919" y="2551276"/>
            <a:ext cx="4297394" cy="1068891"/>
          </a:xfrm>
          <a:custGeom>
            <a:avLst/>
            <a:gdLst/>
            <a:ahLst/>
            <a:cxnLst/>
            <a:rect r="r" b="b" t="t" l="l"/>
            <a:pathLst>
              <a:path h="1068891" w="4297394">
                <a:moveTo>
                  <a:pt x="0" y="0"/>
                </a:moveTo>
                <a:lnTo>
                  <a:pt x="4297394" y="0"/>
                </a:lnTo>
                <a:lnTo>
                  <a:pt x="4297394" y="1068891"/>
                </a:lnTo>
                <a:lnTo>
                  <a:pt x="0" y="106889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10" id="10"/>
          <p:cNvGrpSpPr/>
          <p:nvPr/>
        </p:nvGrpSpPr>
        <p:grpSpPr>
          <a:xfrm rot="0">
            <a:off x="7086600" y="2606040"/>
            <a:ext cx="4264533" cy="1035558"/>
            <a:chOff x="0" y="0"/>
            <a:chExt cx="3790696" cy="920496"/>
          </a:xfrm>
        </p:grpSpPr>
        <p:sp>
          <p:nvSpPr>
            <p:cNvPr name="Freeform 11" id="11"/>
            <p:cNvSpPr/>
            <p:nvPr/>
          </p:nvSpPr>
          <p:spPr>
            <a:xfrm flipH="false" flipV="false" rot="0">
              <a:off x="0" y="0"/>
              <a:ext cx="3790696" cy="920496"/>
            </a:xfrm>
            <a:custGeom>
              <a:avLst/>
              <a:gdLst/>
              <a:ahLst/>
              <a:cxnLst/>
              <a:rect r="r" b="b" t="t" l="l"/>
              <a:pathLst>
                <a:path h="920496" w="3790696">
                  <a:moveTo>
                    <a:pt x="3586099" y="42291"/>
                  </a:moveTo>
                  <a:cubicBezTo>
                    <a:pt x="3656711" y="42291"/>
                    <a:pt x="3714115" y="99568"/>
                    <a:pt x="3714115" y="170307"/>
                  </a:cubicBezTo>
                  <a:lnTo>
                    <a:pt x="3714115" y="682371"/>
                  </a:lnTo>
                  <a:cubicBezTo>
                    <a:pt x="3714115" y="752983"/>
                    <a:pt x="3656711" y="810387"/>
                    <a:pt x="3586099" y="810387"/>
                  </a:cubicBezTo>
                  <a:lnTo>
                    <a:pt x="204216" y="810387"/>
                  </a:lnTo>
                  <a:cubicBezTo>
                    <a:pt x="133604" y="810387"/>
                    <a:pt x="76200" y="752983"/>
                    <a:pt x="76200" y="682371"/>
                  </a:cubicBezTo>
                  <a:lnTo>
                    <a:pt x="76200" y="170307"/>
                  </a:lnTo>
                  <a:cubicBezTo>
                    <a:pt x="76200" y="99568"/>
                    <a:pt x="133604" y="42291"/>
                    <a:pt x="204216" y="42291"/>
                  </a:cubicBezTo>
                  <a:close/>
                  <a:moveTo>
                    <a:pt x="0" y="0"/>
                  </a:moveTo>
                  <a:lnTo>
                    <a:pt x="0" y="920496"/>
                  </a:lnTo>
                  <a:lnTo>
                    <a:pt x="3790696" y="920496"/>
                  </a:lnTo>
                  <a:lnTo>
                    <a:pt x="3790696" y="0"/>
                  </a:lnTo>
                  <a:close/>
                </a:path>
              </a:pathLst>
            </a:custGeom>
            <a:blipFill>
              <a:blip r:embed="rId10"/>
              <a:stretch>
                <a:fillRect l="0" t="0" r="0" b="0"/>
              </a:stretch>
            </a:blipFill>
          </p:spPr>
        </p:sp>
      </p:grpSp>
      <p:sp>
        <p:nvSpPr>
          <p:cNvPr name="Freeform 12" id="12"/>
          <p:cNvSpPr/>
          <p:nvPr/>
        </p:nvSpPr>
        <p:spPr>
          <a:xfrm flipH="false" flipV="false" rot="0">
            <a:off x="7781544" y="3517768"/>
            <a:ext cx="2951226" cy="96398"/>
          </a:xfrm>
          <a:custGeom>
            <a:avLst/>
            <a:gdLst/>
            <a:ahLst/>
            <a:cxnLst/>
            <a:rect r="r" b="b" t="t" l="l"/>
            <a:pathLst>
              <a:path h="96398" w="2951226">
                <a:moveTo>
                  <a:pt x="0" y="0"/>
                </a:moveTo>
                <a:lnTo>
                  <a:pt x="2951226" y="0"/>
                </a:lnTo>
                <a:lnTo>
                  <a:pt x="2951226" y="96398"/>
                </a:lnTo>
                <a:lnTo>
                  <a:pt x="0" y="96398"/>
                </a:lnTo>
                <a:lnTo>
                  <a:pt x="0" y="0"/>
                </a:lnTo>
                <a:close/>
              </a:path>
            </a:pathLst>
          </a:custGeom>
          <a:blipFill>
            <a:blip r:embed="rId14"/>
            <a:stretch>
              <a:fillRect l="0" t="-810626" r="0" b="0"/>
            </a:stretch>
          </a:blipFill>
        </p:spPr>
      </p:sp>
      <p:sp>
        <p:nvSpPr>
          <p:cNvPr name="Freeform 13" id="13"/>
          <p:cNvSpPr/>
          <p:nvPr/>
        </p:nvSpPr>
        <p:spPr>
          <a:xfrm flipH="false" flipV="false" rot="0">
            <a:off x="7069926" y="2551276"/>
            <a:ext cx="4297494" cy="1068891"/>
          </a:xfrm>
          <a:custGeom>
            <a:avLst/>
            <a:gdLst/>
            <a:ahLst/>
            <a:cxnLst/>
            <a:rect r="r" b="b" t="t" l="l"/>
            <a:pathLst>
              <a:path h="1068891" w="4297494">
                <a:moveTo>
                  <a:pt x="0" y="0"/>
                </a:moveTo>
                <a:lnTo>
                  <a:pt x="4297495" y="0"/>
                </a:lnTo>
                <a:lnTo>
                  <a:pt x="4297495" y="1068891"/>
                </a:lnTo>
                <a:lnTo>
                  <a:pt x="0" y="1068891"/>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14" id="14"/>
          <p:cNvGrpSpPr/>
          <p:nvPr/>
        </p:nvGrpSpPr>
        <p:grpSpPr>
          <a:xfrm rot="0">
            <a:off x="11325987" y="2606040"/>
            <a:ext cx="4264533" cy="1035558"/>
            <a:chOff x="0" y="0"/>
            <a:chExt cx="3790696" cy="920496"/>
          </a:xfrm>
        </p:grpSpPr>
        <p:sp>
          <p:nvSpPr>
            <p:cNvPr name="Freeform 15" id="15"/>
            <p:cNvSpPr/>
            <p:nvPr/>
          </p:nvSpPr>
          <p:spPr>
            <a:xfrm flipH="false" flipV="false" rot="0">
              <a:off x="0" y="0"/>
              <a:ext cx="3790696" cy="920496"/>
            </a:xfrm>
            <a:custGeom>
              <a:avLst/>
              <a:gdLst/>
              <a:ahLst/>
              <a:cxnLst/>
              <a:rect r="r" b="b" t="t" l="l"/>
              <a:pathLst>
                <a:path h="920496" w="3790696">
                  <a:moveTo>
                    <a:pt x="3586480" y="42291"/>
                  </a:moveTo>
                  <a:cubicBezTo>
                    <a:pt x="3657219" y="42291"/>
                    <a:pt x="3714496" y="99568"/>
                    <a:pt x="3714496" y="170307"/>
                  </a:cubicBezTo>
                  <a:lnTo>
                    <a:pt x="3714496" y="682371"/>
                  </a:lnTo>
                  <a:cubicBezTo>
                    <a:pt x="3714496" y="752983"/>
                    <a:pt x="3657219" y="810387"/>
                    <a:pt x="3586480" y="810387"/>
                  </a:cubicBezTo>
                  <a:lnTo>
                    <a:pt x="204724" y="810387"/>
                  </a:lnTo>
                  <a:cubicBezTo>
                    <a:pt x="133985" y="810387"/>
                    <a:pt x="76708" y="752983"/>
                    <a:pt x="76708" y="682371"/>
                  </a:cubicBezTo>
                  <a:lnTo>
                    <a:pt x="76708" y="170307"/>
                  </a:lnTo>
                  <a:cubicBezTo>
                    <a:pt x="76708" y="99568"/>
                    <a:pt x="133985" y="42291"/>
                    <a:pt x="204724" y="42291"/>
                  </a:cubicBezTo>
                  <a:close/>
                  <a:moveTo>
                    <a:pt x="0" y="0"/>
                  </a:moveTo>
                  <a:lnTo>
                    <a:pt x="0" y="920496"/>
                  </a:lnTo>
                  <a:lnTo>
                    <a:pt x="3790696" y="920496"/>
                  </a:lnTo>
                  <a:lnTo>
                    <a:pt x="3790696" y="0"/>
                  </a:lnTo>
                  <a:close/>
                </a:path>
              </a:pathLst>
            </a:custGeom>
            <a:blipFill>
              <a:blip r:embed="rId17"/>
              <a:stretch>
                <a:fillRect l="0" t="0" r="0" b="0"/>
              </a:stretch>
            </a:blipFill>
          </p:spPr>
        </p:sp>
      </p:grpSp>
      <p:sp>
        <p:nvSpPr>
          <p:cNvPr name="Freeform 16" id="16"/>
          <p:cNvSpPr/>
          <p:nvPr/>
        </p:nvSpPr>
        <p:spPr>
          <a:xfrm flipH="false" flipV="false" rot="0">
            <a:off x="11911203" y="3517768"/>
            <a:ext cx="3170682" cy="96398"/>
          </a:xfrm>
          <a:custGeom>
            <a:avLst/>
            <a:gdLst/>
            <a:ahLst/>
            <a:cxnLst/>
            <a:rect r="r" b="b" t="t" l="l"/>
            <a:pathLst>
              <a:path h="96398" w="3170682">
                <a:moveTo>
                  <a:pt x="0" y="0"/>
                </a:moveTo>
                <a:lnTo>
                  <a:pt x="3170682" y="0"/>
                </a:lnTo>
                <a:lnTo>
                  <a:pt x="3170682" y="96398"/>
                </a:lnTo>
                <a:lnTo>
                  <a:pt x="0" y="96398"/>
                </a:lnTo>
                <a:lnTo>
                  <a:pt x="0" y="0"/>
                </a:lnTo>
                <a:close/>
              </a:path>
            </a:pathLst>
          </a:custGeom>
          <a:blipFill>
            <a:blip r:embed="rId18"/>
            <a:stretch>
              <a:fillRect l="0" t="-810626" r="0" b="0"/>
            </a:stretch>
          </a:blipFill>
        </p:spPr>
      </p:sp>
      <p:sp>
        <p:nvSpPr>
          <p:cNvPr name="Freeform 17" id="17"/>
          <p:cNvSpPr/>
          <p:nvPr/>
        </p:nvSpPr>
        <p:spPr>
          <a:xfrm flipH="false" flipV="false" rot="0">
            <a:off x="11309885" y="2551276"/>
            <a:ext cx="4297294" cy="1068891"/>
          </a:xfrm>
          <a:custGeom>
            <a:avLst/>
            <a:gdLst/>
            <a:ahLst/>
            <a:cxnLst/>
            <a:rect r="r" b="b" t="t" l="l"/>
            <a:pathLst>
              <a:path h="1068891" w="4297294">
                <a:moveTo>
                  <a:pt x="0" y="0"/>
                </a:moveTo>
                <a:lnTo>
                  <a:pt x="4297294" y="0"/>
                </a:lnTo>
                <a:lnTo>
                  <a:pt x="4297294" y="1068891"/>
                </a:lnTo>
                <a:lnTo>
                  <a:pt x="0" y="106889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TextBox 18" id="18"/>
          <p:cNvSpPr txBox="true"/>
          <p:nvPr/>
        </p:nvSpPr>
        <p:spPr>
          <a:xfrm rot="0">
            <a:off x="7464176" y="1800735"/>
            <a:ext cx="3251964" cy="460162"/>
          </a:xfrm>
          <a:prstGeom prst="rect">
            <a:avLst/>
          </a:prstGeom>
        </p:spPr>
        <p:txBody>
          <a:bodyPr anchor="t" rtlCol="false" tIns="0" lIns="0" bIns="0" rIns="0">
            <a:spAutoFit/>
          </a:bodyPr>
          <a:lstStyle/>
          <a:p>
            <a:pPr algn="l">
              <a:lnSpc>
                <a:spcPts val="3784"/>
              </a:lnSpc>
            </a:pPr>
            <a:r>
              <a:rPr lang="en-US" sz="2703">
                <a:solidFill>
                  <a:srgbClr val="000000"/>
                </a:solidFill>
                <a:latin typeface="Tahoma"/>
                <a:ea typeface="Tahoma"/>
                <a:cs typeface="Tahoma"/>
                <a:sym typeface="Tahoma"/>
              </a:rPr>
              <a:t>Evrendeki Yasalar </a:t>
            </a:r>
          </a:p>
        </p:txBody>
      </p:sp>
      <p:sp>
        <p:nvSpPr>
          <p:cNvPr name="TextBox 19" id="19"/>
          <p:cNvSpPr txBox="true"/>
          <p:nvPr/>
        </p:nvSpPr>
        <p:spPr>
          <a:xfrm rot="0">
            <a:off x="3869055" y="2476505"/>
            <a:ext cx="2233936" cy="838767"/>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Fiziksel</a:t>
            </a:r>
            <a:r>
              <a:rPr lang="en-US" b="true" sz="2700">
                <a:solidFill>
                  <a:srgbClr val="000000"/>
                </a:solidFill>
                <a:latin typeface="Calibri (MS) Bold"/>
                <a:ea typeface="Calibri (MS) Bold"/>
                <a:cs typeface="Calibri (MS) Bold"/>
                <a:sym typeface="Calibri (MS) Bold"/>
              </a:rPr>
              <a:t> </a:t>
            </a:r>
            <a:r>
              <a:rPr lang="en-US" sz="2700">
                <a:solidFill>
                  <a:srgbClr val="000000"/>
                </a:solidFill>
                <a:latin typeface="Calibri (MS)"/>
                <a:ea typeface="Calibri (MS)"/>
                <a:cs typeface="Calibri (MS)"/>
                <a:sym typeface="Calibri (MS)"/>
              </a:rPr>
              <a:t>Yasalar </a:t>
            </a:r>
          </a:p>
        </p:txBody>
      </p:sp>
      <p:sp>
        <p:nvSpPr>
          <p:cNvPr name="TextBox 20" id="20"/>
          <p:cNvSpPr txBox="true"/>
          <p:nvPr/>
        </p:nvSpPr>
        <p:spPr>
          <a:xfrm rot="0">
            <a:off x="3552830" y="3416994"/>
            <a:ext cx="2995674" cy="2842646"/>
          </a:xfrm>
          <a:prstGeom prst="rect">
            <a:avLst/>
          </a:prstGeom>
        </p:spPr>
        <p:txBody>
          <a:bodyPr anchor="t" rtlCol="false" tIns="0" lIns="0" bIns="0" rIns="0">
            <a:spAutoFit/>
          </a:bodyPr>
          <a:lstStyle/>
          <a:p>
            <a:pPr algn="ctr">
              <a:lnSpc>
                <a:spcPts val="6750"/>
              </a:lnSpc>
            </a:pPr>
            <a:r>
              <a:rPr lang="en-US" sz="2700">
                <a:solidFill>
                  <a:srgbClr val="000000"/>
                </a:solidFill>
                <a:latin typeface="Calibri (MS)"/>
                <a:ea typeface="Calibri (MS)"/>
                <a:cs typeface="Calibri (MS)"/>
                <a:sym typeface="Calibri (MS)"/>
              </a:rPr>
              <a:t>Madde ve enerjinin </a:t>
            </a:r>
          </a:p>
          <a:p>
            <a:pPr algn="ctr">
              <a:lnSpc>
                <a:spcPts val="1351"/>
              </a:lnSpc>
            </a:pPr>
            <a:r>
              <a:rPr lang="en-US" sz="2703">
                <a:solidFill>
                  <a:srgbClr val="000000"/>
                </a:solidFill>
                <a:latin typeface="Calibri (MS)"/>
                <a:ea typeface="Calibri (MS)"/>
                <a:cs typeface="Calibri (MS)"/>
                <a:sym typeface="Calibri (MS)"/>
              </a:rPr>
              <a:t>oluşumu, yapısı, </a:t>
            </a:r>
          </a:p>
          <a:p>
            <a:pPr algn="ctr">
              <a:lnSpc>
                <a:spcPts val="5132"/>
              </a:lnSpc>
            </a:pPr>
            <a:r>
              <a:rPr lang="en-US" sz="2700">
                <a:solidFill>
                  <a:srgbClr val="000000"/>
                </a:solidFill>
                <a:latin typeface="Calibri (MS)"/>
                <a:ea typeface="Calibri (MS)"/>
                <a:cs typeface="Calibri (MS)"/>
                <a:sym typeface="Calibri (MS)"/>
              </a:rPr>
              <a:t>değişimi, hareketi ve </a:t>
            </a:r>
          </a:p>
          <a:p>
            <a:pPr algn="ctr">
              <a:lnSpc>
                <a:spcPts val="1350"/>
              </a:lnSpc>
            </a:pPr>
            <a:r>
              <a:rPr lang="en-US" sz="2700">
                <a:solidFill>
                  <a:srgbClr val="000000"/>
                </a:solidFill>
                <a:latin typeface="Calibri (MS)"/>
                <a:ea typeface="Calibri (MS)"/>
                <a:cs typeface="Calibri (MS)"/>
                <a:sym typeface="Calibri (MS)"/>
              </a:rPr>
              <a:t>maddeler arası </a:t>
            </a:r>
          </a:p>
          <a:p>
            <a:pPr algn="ctr">
              <a:lnSpc>
                <a:spcPts val="5130"/>
              </a:lnSpc>
            </a:pPr>
            <a:r>
              <a:rPr lang="en-US" sz="2700">
                <a:solidFill>
                  <a:srgbClr val="000000"/>
                </a:solidFill>
                <a:latin typeface="Calibri (MS)"/>
                <a:ea typeface="Calibri (MS)"/>
                <a:cs typeface="Calibri (MS)"/>
                <a:sym typeface="Calibri (MS)"/>
              </a:rPr>
              <a:t>ilişkilerle ilgili </a:t>
            </a:r>
          </a:p>
          <a:p>
            <a:pPr algn="ctr">
              <a:lnSpc>
                <a:spcPts val="1350"/>
              </a:lnSpc>
            </a:pPr>
            <a:r>
              <a:rPr lang="en-US" sz="2700">
                <a:solidFill>
                  <a:srgbClr val="000000"/>
                </a:solidFill>
                <a:latin typeface="Calibri (MS)"/>
                <a:ea typeface="Calibri (MS)"/>
                <a:cs typeface="Calibri (MS)"/>
                <a:sym typeface="Calibri (MS)"/>
              </a:rPr>
              <a:t>yasalardır. </a:t>
            </a:r>
          </a:p>
        </p:txBody>
      </p:sp>
      <p:sp>
        <p:nvSpPr>
          <p:cNvPr name="TextBox 21" id="21"/>
          <p:cNvSpPr txBox="true"/>
          <p:nvPr/>
        </p:nvSpPr>
        <p:spPr>
          <a:xfrm rot="0">
            <a:off x="3619495" y="6317928"/>
            <a:ext cx="2728812" cy="2019300"/>
          </a:xfrm>
          <a:prstGeom prst="rect">
            <a:avLst/>
          </a:prstGeom>
        </p:spPr>
        <p:txBody>
          <a:bodyPr anchor="t" rtlCol="false" tIns="0" lIns="0" bIns="0" rIns="0">
            <a:spAutoFit/>
          </a:bodyPr>
          <a:lstStyle/>
          <a:p>
            <a:pPr algn="ctr">
              <a:lnSpc>
                <a:spcPts val="6750"/>
              </a:lnSpc>
            </a:pPr>
            <a:r>
              <a:rPr lang="en-US" sz="2700" spc="2">
                <a:solidFill>
                  <a:srgbClr val="000000"/>
                </a:solidFill>
                <a:latin typeface="Calibri (MS)"/>
                <a:ea typeface="Calibri (MS)"/>
                <a:cs typeface="Calibri (MS)"/>
                <a:sym typeface="Calibri (MS)"/>
              </a:rPr>
              <a:t>Örnek: </a:t>
            </a:r>
          </a:p>
          <a:p>
            <a:pPr algn="ctr">
              <a:lnSpc>
                <a:spcPts val="1350"/>
              </a:lnSpc>
            </a:pPr>
            <a:r>
              <a:rPr lang="en-US" sz="2700">
                <a:solidFill>
                  <a:srgbClr val="000000"/>
                </a:solidFill>
                <a:latin typeface="Calibri (MS)"/>
                <a:ea typeface="Calibri (MS)"/>
                <a:cs typeface="Calibri (MS)"/>
                <a:sym typeface="Calibri (MS)"/>
              </a:rPr>
              <a:t>Gezegenlerin belli </a:t>
            </a:r>
          </a:p>
          <a:p>
            <a:pPr algn="ctr">
              <a:lnSpc>
                <a:spcPts val="5130"/>
              </a:lnSpc>
            </a:pPr>
            <a:r>
              <a:rPr lang="en-US" sz="2700">
                <a:solidFill>
                  <a:srgbClr val="000000"/>
                </a:solidFill>
                <a:latin typeface="Calibri (MS)"/>
                <a:ea typeface="Calibri (MS)"/>
                <a:cs typeface="Calibri (MS)"/>
                <a:sym typeface="Calibri (MS)"/>
              </a:rPr>
              <a:t>bir yörüngeyi takip </a:t>
            </a:r>
          </a:p>
          <a:p>
            <a:pPr algn="ctr">
              <a:lnSpc>
                <a:spcPts val="1350"/>
              </a:lnSpc>
            </a:pPr>
            <a:r>
              <a:rPr lang="en-US" sz="2700">
                <a:solidFill>
                  <a:srgbClr val="000000"/>
                </a:solidFill>
                <a:latin typeface="Calibri (MS)"/>
                <a:ea typeface="Calibri (MS)"/>
                <a:cs typeface="Calibri (MS)"/>
                <a:sym typeface="Calibri (MS)"/>
              </a:rPr>
              <a:t>etmesi </a:t>
            </a:r>
          </a:p>
        </p:txBody>
      </p:sp>
      <p:sp>
        <p:nvSpPr>
          <p:cNvPr name="TextBox 22" id="22"/>
          <p:cNvSpPr txBox="true"/>
          <p:nvPr/>
        </p:nvSpPr>
        <p:spPr>
          <a:xfrm rot="0">
            <a:off x="8066537" y="2528125"/>
            <a:ext cx="2429804"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Biyolojik Yasalar </a:t>
            </a:r>
          </a:p>
        </p:txBody>
      </p:sp>
      <p:sp>
        <p:nvSpPr>
          <p:cNvPr name="TextBox 23" id="23"/>
          <p:cNvSpPr txBox="true"/>
          <p:nvPr/>
        </p:nvSpPr>
        <p:spPr>
          <a:xfrm rot="0">
            <a:off x="7898130" y="3416994"/>
            <a:ext cx="2777433" cy="2431166"/>
          </a:xfrm>
          <a:prstGeom prst="rect">
            <a:avLst/>
          </a:prstGeom>
        </p:spPr>
        <p:txBody>
          <a:bodyPr anchor="t" rtlCol="false" tIns="0" lIns="0" bIns="0" rIns="0">
            <a:spAutoFit/>
          </a:bodyPr>
          <a:lstStyle/>
          <a:p>
            <a:pPr algn="ctr">
              <a:lnSpc>
                <a:spcPts val="6750"/>
              </a:lnSpc>
            </a:pPr>
            <a:r>
              <a:rPr lang="en-US" sz="2700">
                <a:solidFill>
                  <a:srgbClr val="000000"/>
                </a:solidFill>
                <a:latin typeface="Calibri (MS)"/>
                <a:ea typeface="Calibri (MS)"/>
                <a:cs typeface="Calibri (MS)"/>
                <a:sym typeface="Calibri (MS)"/>
              </a:rPr>
              <a:t>Canlıların doğması, </a:t>
            </a:r>
          </a:p>
          <a:p>
            <a:pPr algn="ctr">
              <a:lnSpc>
                <a:spcPts val="1351"/>
              </a:lnSpc>
            </a:pPr>
            <a:r>
              <a:rPr lang="en-US" sz="2703">
                <a:solidFill>
                  <a:srgbClr val="000000"/>
                </a:solidFill>
                <a:latin typeface="Calibri (MS)"/>
                <a:ea typeface="Calibri (MS)"/>
                <a:cs typeface="Calibri (MS)"/>
                <a:sym typeface="Calibri (MS)"/>
              </a:rPr>
              <a:t>çoğalması, </a:t>
            </a:r>
          </a:p>
          <a:p>
            <a:pPr algn="ctr">
              <a:lnSpc>
                <a:spcPts val="5132"/>
              </a:lnSpc>
            </a:pPr>
            <a:r>
              <a:rPr lang="en-US" sz="2700">
                <a:solidFill>
                  <a:srgbClr val="000000"/>
                </a:solidFill>
                <a:latin typeface="Calibri (MS)"/>
                <a:ea typeface="Calibri (MS)"/>
                <a:cs typeface="Calibri (MS)"/>
                <a:sym typeface="Calibri (MS)"/>
              </a:rPr>
              <a:t>gelişmesi ve </a:t>
            </a:r>
          </a:p>
          <a:p>
            <a:pPr algn="ctr">
              <a:lnSpc>
                <a:spcPts val="1350"/>
              </a:lnSpc>
            </a:pPr>
            <a:r>
              <a:rPr lang="en-US" sz="2700">
                <a:solidFill>
                  <a:srgbClr val="000000"/>
                </a:solidFill>
                <a:latin typeface="Calibri (MS)"/>
                <a:ea typeface="Calibri (MS)"/>
                <a:cs typeface="Calibri (MS)"/>
                <a:sym typeface="Calibri (MS)"/>
              </a:rPr>
              <a:t>ölmesiyle ilgili </a:t>
            </a:r>
          </a:p>
          <a:p>
            <a:pPr algn="ctr">
              <a:lnSpc>
                <a:spcPts val="5130"/>
              </a:lnSpc>
            </a:pPr>
            <a:r>
              <a:rPr lang="en-US" sz="2700">
                <a:solidFill>
                  <a:srgbClr val="000000"/>
                </a:solidFill>
                <a:latin typeface="Calibri (MS)"/>
                <a:ea typeface="Calibri (MS)"/>
                <a:cs typeface="Calibri (MS)"/>
                <a:sym typeface="Calibri (MS)"/>
              </a:rPr>
              <a:t>yasalardır. </a:t>
            </a:r>
          </a:p>
        </p:txBody>
      </p:sp>
      <p:sp>
        <p:nvSpPr>
          <p:cNvPr name="TextBox 24" id="24"/>
          <p:cNvSpPr txBox="true"/>
          <p:nvPr/>
        </p:nvSpPr>
        <p:spPr>
          <a:xfrm rot="0">
            <a:off x="7950708" y="6651303"/>
            <a:ext cx="2812752" cy="1685925"/>
          </a:xfrm>
          <a:prstGeom prst="rect">
            <a:avLst/>
          </a:prstGeom>
        </p:spPr>
        <p:txBody>
          <a:bodyPr anchor="t" rtlCol="false" tIns="0" lIns="0" bIns="0" rIns="0">
            <a:spAutoFit/>
          </a:bodyPr>
          <a:lstStyle/>
          <a:p>
            <a:pPr algn="ctr">
              <a:lnSpc>
                <a:spcPts val="3240"/>
              </a:lnSpc>
            </a:pPr>
            <a:r>
              <a:rPr lang="en-US" sz="2700" spc="2">
                <a:solidFill>
                  <a:srgbClr val="000000"/>
                </a:solidFill>
                <a:latin typeface="Calibri (MS)"/>
                <a:ea typeface="Calibri (MS)"/>
                <a:cs typeface="Calibri (MS)"/>
                <a:sym typeface="Calibri (MS)"/>
              </a:rPr>
              <a:t>Örnek: Canlıların solunum, sindirim, iskelet ve kas sistemleri </a:t>
            </a:r>
          </a:p>
        </p:txBody>
      </p:sp>
      <p:sp>
        <p:nvSpPr>
          <p:cNvPr name="TextBox 25" id="25"/>
          <p:cNvSpPr txBox="true"/>
          <p:nvPr/>
        </p:nvSpPr>
        <p:spPr>
          <a:xfrm rot="0">
            <a:off x="12259818" y="6651303"/>
            <a:ext cx="2856828" cy="1685925"/>
          </a:xfrm>
          <a:prstGeom prst="rect">
            <a:avLst/>
          </a:prstGeom>
        </p:spPr>
        <p:txBody>
          <a:bodyPr anchor="t" rtlCol="false" tIns="0" lIns="0" bIns="0" rIns="0">
            <a:spAutoFit/>
          </a:bodyPr>
          <a:lstStyle/>
          <a:p>
            <a:pPr algn="ctr">
              <a:lnSpc>
                <a:spcPts val="3240"/>
              </a:lnSpc>
            </a:pPr>
            <a:r>
              <a:rPr lang="en-US" sz="2700" spc="2">
                <a:solidFill>
                  <a:srgbClr val="000000"/>
                </a:solidFill>
                <a:latin typeface="Calibri (MS)"/>
                <a:ea typeface="Calibri (MS)"/>
                <a:cs typeface="Calibri (MS)"/>
                <a:sym typeface="Calibri (MS)"/>
              </a:rPr>
              <a:t>Örnek: Adaletin olmadığı yerlerde kargaşanın artması </a:t>
            </a:r>
          </a:p>
        </p:txBody>
      </p:sp>
      <p:sp>
        <p:nvSpPr>
          <p:cNvPr name="TextBox 26" id="26"/>
          <p:cNvSpPr txBox="true"/>
          <p:nvPr/>
        </p:nvSpPr>
        <p:spPr>
          <a:xfrm rot="0">
            <a:off x="12196953" y="2528125"/>
            <a:ext cx="2653646"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Toplumsal Yasalar </a:t>
            </a:r>
          </a:p>
        </p:txBody>
      </p:sp>
      <p:sp>
        <p:nvSpPr>
          <p:cNvPr name="TextBox 27" id="27"/>
          <p:cNvSpPr txBox="true"/>
          <p:nvPr/>
        </p:nvSpPr>
        <p:spPr>
          <a:xfrm rot="0">
            <a:off x="12099041" y="3416994"/>
            <a:ext cx="2992888" cy="2431166"/>
          </a:xfrm>
          <a:prstGeom prst="rect">
            <a:avLst/>
          </a:prstGeom>
        </p:spPr>
        <p:txBody>
          <a:bodyPr anchor="t" rtlCol="false" tIns="0" lIns="0" bIns="0" rIns="0">
            <a:spAutoFit/>
          </a:bodyPr>
          <a:lstStyle/>
          <a:p>
            <a:pPr algn="ctr">
              <a:lnSpc>
                <a:spcPts val="6750"/>
              </a:lnSpc>
            </a:pPr>
            <a:r>
              <a:rPr lang="en-US" sz="2700">
                <a:solidFill>
                  <a:srgbClr val="000000"/>
                </a:solidFill>
                <a:latin typeface="Calibri (MS)"/>
                <a:ea typeface="Calibri (MS)"/>
                <a:cs typeface="Calibri (MS)"/>
                <a:sym typeface="Calibri (MS)"/>
              </a:rPr>
              <a:t>Toplumun sağlıklı bir </a:t>
            </a:r>
          </a:p>
          <a:p>
            <a:pPr algn="ctr">
              <a:lnSpc>
                <a:spcPts val="1351"/>
              </a:lnSpc>
            </a:pPr>
            <a:r>
              <a:rPr lang="en-US" sz="2703">
                <a:solidFill>
                  <a:srgbClr val="000000"/>
                </a:solidFill>
                <a:latin typeface="Calibri (MS)"/>
                <a:ea typeface="Calibri (MS)"/>
                <a:cs typeface="Calibri (MS)"/>
                <a:sym typeface="Calibri (MS)"/>
              </a:rPr>
              <a:t>şekilde varlığını </a:t>
            </a:r>
          </a:p>
          <a:p>
            <a:pPr algn="ctr">
              <a:lnSpc>
                <a:spcPts val="5132"/>
              </a:lnSpc>
            </a:pPr>
            <a:r>
              <a:rPr lang="en-US" sz="2700">
                <a:solidFill>
                  <a:srgbClr val="000000"/>
                </a:solidFill>
                <a:latin typeface="Calibri (MS)"/>
                <a:ea typeface="Calibri (MS)"/>
                <a:cs typeface="Calibri (MS)"/>
                <a:sym typeface="Calibri (MS)"/>
              </a:rPr>
              <a:t>sürdürebilmesi için </a:t>
            </a:r>
          </a:p>
          <a:p>
            <a:pPr algn="ctr">
              <a:lnSpc>
                <a:spcPts val="1350"/>
              </a:lnSpc>
            </a:pPr>
            <a:r>
              <a:rPr lang="en-US" sz="2700">
                <a:solidFill>
                  <a:srgbClr val="000000"/>
                </a:solidFill>
                <a:latin typeface="Calibri (MS)"/>
                <a:ea typeface="Calibri (MS)"/>
                <a:cs typeface="Calibri (MS)"/>
                <a:sym typeface="Calibri (MS)"/>
              </a:rPr>
              <a:t>uyulması gereken </a:t>
            </a:r>
          </a:p>
          <a:p>
            <a:pPr algn="ctr">
              <a:lnSpc>
                <a:spcPts val="5130"/>
              </a:lnSpc>
            </a:pPr>
            <a:r>
              <a:rPr lang="en-US" sz="2700">
                <a:solidFill>
                  <a:srgbClr val="000000"/>
                </a:solidFill>
                <a:latin typeface="Calibri (MS)"/>
                <a:ea typeface="Calibri (MS)"/>
                <a:cs typeface="Calibri (MS)"/>
                <a:sym typeface="Calibri (MS)"/>
              </a:rPr>
              <a:t>yasalardır. </a:t>
            </a:r>
          </a:p>
        </p:txBody>
      </p:sp>
      <p:sp>
        <p:nvSpPr>
          <p:cNvPr name="TextBox 28" id="28"/>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29" id="29"/>
          <p:cNvSpPr txBox="true"/>
          <p:nvPr/>
        </p:nvSpPr>
        <p:spPr>
          <a:xfrm rot="0">
            <a:off x="15214473" y="14921"/>
            <a:ext cx="428225"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13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627739" y="3521397"/>
            <a:ext cx="3324230" cy="3334317"/>
          </a:xfrm>
          <a:custGeom>
            <a:avLst/>
            <a:gdLst/>
            <a:ahLst/>
            <a:cxnLst/>
            <a:rect r="r" b="b" t="t" l="l"/>
            <a:pathLst>
              <a:path h="3334317" w="3324230">
                <a:moveTo>
                  <a:pt x="0" y="0"/>
                </a:moveTo>
                <a:lnTo>
                  <a:pt x="3324230" y="0"/>
                </a:lnTo>
                <a:lnTo>
                  <a:pt x="3324230" y="3334317"/>
                </a:lnTo>
                <a:lnTo>
                  <a:pt x="0" y="33343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365940">
            <a:off x="13396903" y="5907824"/>
            <a:ext cx="2133681" cy="2135981"/>
            <a:chOff x="0" y="0"/>
            <a:chExt cx="1896605" cy="1898650"/>
          </a:xfrm>
        </p:grpSpPr>
        <p:sp>
          <p:nvSpPr>
            <p:cNvPr name="Freeform 5" id="5"/>
            <p:cNvSpPr/>
            <p:nvPr/>
          </p:nvSpPr>
          <p:spPr>
            <a:xfrm flipH="false" flipV="false" rot="0">
              <a:off x="0" y="0"/>
              <a:ext cx="1896618" cy="1898650"/>
            </a:xfrm>
            <a:custGeom>
              <a:avLst/>
              <a:gdLst/>
              <a:ahLst/>
              <a:cxnLst/>
              <a:rect r="r" b="b" t="t" l="l"/>
              <a:pathLst>
                <a:path h="1898650" w="1896618">
                  <a:moveTo>
                    <a:pt x="0" y="0"/>
                  </a:moveTo>
                  <a:lnTo>
                    <a:pt x="0" y="1898650"/>
                  </a:lnTo>
                  <a:lnTo>
                    <a:pt x="1896618" y="1898650"/>
                  </a:lnTo>
                  <a:lnTo>
                    <a:pt x="1896618" y="0"/>
                  </a:lnTo>
                  <a:lnTo>
                    <a:pt x="0" y="0"/>
                  </a:lnTo>
                  <a:close/>
                </a:path>
              </a:pathLst>
            </a:custGeom>
            <a:blipFill>
              <a:blip r:embed="rId6"/>
              <a:stretch>
                <a:fillRect l="0" t="0" r="0" b="0"/>
              </a:stretch>
            </a:blipFill>
          </p:spPr>
        </p:sp>
      </p:grpSp>
      <p:sp>
        <p:nvSpPr>
          <p:cNvPr name="Freeform 6" id="6"/>
          <p:cNvSpPr/>
          <p:nvPr/>
        </p:nvSpPr>
        <p:spPr>
          <a:xfrm flipH="false" flipV="false" rot="0">
            <a:off x="7955851" y="5578797"/>
            <a:ext cx="3324230" cy="3334217"/>
          </a:xfrm>
          <a:custGeom>
            <a:avLst/>
            <a:gdLst/>
            <a:ahLst/>
            <a:cxnLst/>
            <a:rect r="r" b="b" t="t" l="l"/>
            <a:pathLst>
              <a:path h="3334217" w="3324230">
                <a:moveTo>
                  <a:pt x="0" y="0"/>
                </a:moveTo>
                <a:lnTo>
                  <a:pt x="3324230" y="0"/>
                </a:lnTo>
                <a:lnTo>
                  <a:pt x="3324230" y="3334217"/>
                </a:lnTo>
                <a:lnTo>
                  <a:pt x="0" y="333421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7" id="7"/>
          <p:cNvGrpSpPr/>
          <p:nvPr/>
        </p:nvGrpSpPr>
        <p:grpSpPr>
          <a:xfrm rot="365940">
            <a:off x="9838744" y="7755812"/>
            <a:ext cx="2133681" cy="2135981"/>
            <a:chOff x="0" y="0"/>
            <a:chExt cx="1896605" cy="1898650"/>
          </a:xfrm>
        </p:grpSpPr>
        <p:sp>
          <p:nvSpPr>
            <p:cNvPr name="Freeform 8" id="8"/>
            <p:cNvSpPr/>
            <p:nvPr/>
          </p:nvSpPr>
          <p:spPr>
            <a:xfrm flipH="false" flipV="false" rot="0">
              <a:off x="0" y="0"/>
              <a:ext cx="1896618" cy="1898650"/>
            </a:xfrm>
            <a:custGeom>
              <a:avLst/>
              <a:gdLst/>
              <a:ahLst/>
              <a:cxnLst/>
              <a:rect r="r" b="b" t="t" l="l"/>
              <a:pathLst>
                <a:path h="1898650" w="1896618">
                  <a:moveTo>
                    <a:pt x="0" y="0"/>
                  </a:moveTo>
                  <a:lnTo>
                    <a:pt x="0" y="1898650"/>
                  </a:lnTo>
                  <a:lnTo>
                    <a:pt x="1896618" y="1898650"/>
                  </a:lnTo>
                  <a:lnTo>
                    <a:pt x="1896618" y="0"/>
                  </a:lnTo>
                  <a:lnTo>
                    <a:pt x="0" y="0"/>
                  </a:lnTo>
                  <a:close/>
                </a:path>
              </a:pathLst>
            </a:custGeom>
            <a:blipFill>
              <a:blip r:embed="rId9"/>
              <a:stretch>
                <a:fillRect l="0" t="0" r="0" b="0"/>
              </a:stretch>
            </a:blipFill>
          </p:spPr>
        </p:sp>
      </p:grpSp>
      <p:sp>
        <p:nvSpPr>
          <p:cNvPr name="Freeform 9" id="9"/>
          <p:cNvSpPr/>
          <p:nvPr/>
        </p:nvSpPr>
        <p:spPr>
          <a:xfrm flipH="false" flipV="false" rot="0">
            <a:off x="3106088" y="2731399"/>
            <a:ext cx="5534420" cy="3334131"/>
          </a:xfrm>
          <a:custGeom>
            <a:avLst/>
            <a:gdLst/>
            <a:ahLst/>
            <a:cxnLst/>
            <a:rect r="r" b="b" t="t" l="l"/>
            <a:pathLst>
              <a:path h="3334131" w="5534420">
                <a:moveTo>
                  <a:pt x="0" y="0"/>
                </a:moveTo>
                <a:lnTo>
                  <a:pt x="5534420" y="0"/>
                </a:lnTo>
                <a:lnTo>
                  <a:pt x="5534420" y="3334131"/>
                </a:lnTo>
                <a:lnTo>
                  <a:pt x="0" y="333413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0" id="10"/>
          <p:cNvGrpSpPr/>
          <p:nvPr/>
        </p:nvGrpSpPr>
        <p:grpSpPr>
          <a:xfrm rot="349860">
            <a:off x="4370589" y="5266130"/>
            <a:ext cx="3960038" cy="3960038"/>
            <a:chOff x="0" y="0"/>
            <a:chExt cx="3520034" cy="3520034"/>
          </a:xfrm>
        </p:grpSpPr>
        <p:sp>
          <p:nvSpPr>
            <p:cNvPr name="Freeform 11" id="11"/>
            <p:cNvSpPr/>
            <p:nvPr/>
          </p:nvSpPr>
          <p:spPr>
            <a:xfrm flipH="false" flipV="false" rot="0">
              <a:off x="0" y="0"/>
              <a:ext cx="3520059" cy="3520059"/>
            </a:xfrm>
            <a:custGeom>
              <a:avLst/>
              <a:gdLst/>
              <a:ahLst/>
              <a:cxnLst/>
              <a:rect r="r" b="b" t="t" l="l"/>
              <a:pathLst>
                <a:path h="3520059" w="3520059">
                  <a:moveTo>
                    <a:pt x="0" y="0"/>
                  </a:moveTo>
                  <a:lnTo>
                    <a:pt x="0" y="3520059"/>
                  </a:lnTo>
                  <a:lnTo>
                    <a:pt x="3520059" y="3520059"/>
                  </a:lnTo>
                  <a:lnTo>
                    <a:pt x="3520059" y="0"/>
                  </a:lnTo>
                  <a:lnTo>
                    <a:pt x="0" y="0"/>
                  </a:lnTo>
                  <a:close/>
                </a:path>
              </a:pathLst>
            </a:custGeom>
            <a:blipFill>
              <a:blip r:embed="rId6"/>
              <a:stretch>
                <a:fillRect l="0" t="0" r="0" b="0"/>
              </a:stretch>
            </a:blipFill>
          </p:spPr>
        </p:sp>
      </p:grpSp>
      <p:sp>
        <p:nvSpPr>
          <p:cNvPr name="Freeform 12" id="12"/>
          <p:cNvSpPr/>
          <p:nvPr/>
        </p:nvSpPr>
        <p:spPr>
          <a:xfrm flipH="false" flipV="false" rot="0">
            <a:off x="10115550" y="604833"/>
            <a:ext cx="5981705" cy="328612"/>
          </a:xfrm>
          <a:custGeom>
            <a:avLst/>
            <a:gdLst/>
            <a:ahLst/>
            <a:cxnLst/>
            <a:rect r="r" b="b" t="t" l="l"/>
            <a:pathLst>
              <a:path h="328612" w="5981705">
                <a:moveTo>
                  <a:pt x="0" y="0"/>
                </a:moveTo>
                <a:lnTo>
                  <a:pt x="5981705" y="0"/>
                </a:lnTo>
                <a:lnTo>
                  <a:pt x="5981705" y="328612"/>
                </a:lnTo>
                <a:lnTo>
                  <a:pt x="0" y="32861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10593095" y="804310"/>
            <a:ext cx="64822" cy="488666"/>
          </a:xfrm>
          <a:prstGeom prst="rect">
            <a:avLst/>
          </a:prstGeom>
        </p:spPr>
        <p:txBody>
          <a:bodyPr anchor="t" rtlCol="false" tIns="0" lIns="0" bIns="0" rIns="0">
            <a:spAutoFit/>
          </a:bodyPr>
          <a:lstStyle/>
          <a:p>
            <a:pPr algn="l">
              <a:lnSpc>
                <a:spcPts val="4194"/>
              </a:lnSpc>
            </a:pPr>
            <a:r>
              <a:rPr lang="en-US" sz="1800">
                <a:solidFill>
                  <a:srgbClr val="000000"/>
                </a:solidFill>
                <a:latin typeface="Helvetica"/>
                <a:ea typeface="Helvetica"/>
                <a:cs typeface="Helvetica"/>
                <a:sym typeface="Helvetica"/>
              </a:rPr>
              <a:t> </a:t>
            </a:r>
          </a:p>
        </p:txBody>
      </p:sp>
      <p:sp>
        <p:nvSpPr>
          <p:cNvPr name="TextBox 14" id="14"/>
          <p:cNvSpPr txBox="true"/>
          <p:nvPr/>
        </p:nvSpPr>
        <p:spPr>
          <a:xfrm rot="0">
            <a:off x="5345811" y="1351783"/>
            <a:ext cx="7854082" cy="897255"/>
          </a:xfrm>
          <a:prstGeom prst="rect">
            <a:avLst/>
          </a:prstGeom>
        </p:spPr>
        <p:txBody>
          <a:bodyPr anchor="t" rtlCol="false" tIns="0" lIns="0" bIns="0" rIns="0">
            <a:spAutoFit/>
          </a:bodyPr>
          <a:lstStyle/>
          <a:p>
            <a:pPr algn="l">
              <a:lnSpc>
                <a:spcPts val="7588"/>
              </a:lnSpc>
            </a:pPr>
            <a:r>
              <a:rPr lang="en-US" sz="3600">
                <a:solidFill>
                  <a:srgbClr val="000000"/>
                </a:solidFill>
                <a:latin typeface="Calibri (MS)"/>
                <a:ea typeface="Calibri (MS)"/>
                <a:cs typeface="Calibri (MS)"/>
                <a:sym typeface="Calibri (MS)"/>
              </a:rPr>
              <a:t>Verilen örnekler hangi yasalarla ilgilidir? </a:t>
            </a:r>
          </a:p>
        </p:txBody>
      </p:sp>
      <p:sp>
        <p:nvSpPr>
          <p:cNvPr name="TextBox 15" id="15"/>
          <p:cNvSpPr txBox="true"/>
          <p:nvPr/>
        </p:nvSpPr>
        <p:spPr>
          <a:xfrm rot="0">
            <a:off x="10402443" y="956710"/>
            <a:ext cx="2588909"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a:t>
            </a:r>
            <a:r>
              <a:rPr lang="en-US" sz="1800">
                <a:solidFill>
                  <a:srgbClr val="FFFFFF"/>
                </a:solidFill>
                <a:latin typeface="Helvetica"/>
                <a:ea typeface="Helvetica"/>
                <a:cs typeface="Helvetica"/>
                <a:sym typeface="Helvetica"/>
              </a:rPr>
              <a:t> </a:t>
            </a:r>
            <a:r>
              <a:rPr lang="en-US" sz="1800">
                <a:solidFill>
                  <a:srgbClr val="000000"/>
                </a:solidFill>
                <a:latin typeface="Helvetica"/>
                <a:ea typeface="Helvetica"/>
                <a:cs typeface="Helvetica"/>
                <a:sym typeface="Helvetica"/>
              </a:rPr>
              <a:t>Ünite:</a:t>
            </a:r>
            <a:r>
              <a:rPr lang="en-US" sz="1800">
                <a:solidFill>
                  <a:srgbClr val="FFFFFF"/>
                </a:solidFill>
                <a:latin typeface="Helvetica"/>
                <a:ea typeface="Helvetica"/>
                <a:cs typeface="Helvetica"/>
                <a:sym typeface="Helvetica"/>
              </a:rPr>
              <a:t> </a:t>
            </a:r>
            <a:r>
              <a:rPr lang="en-US" sz="1800">
                <a:solidFill>
                  <a:srgbClr val="000000"/>
                </a:solidFill>
                <a:latin typeface="Helvetica"/>
                <a:ea typeface="Helvetica"/>
                <a:cs typeface="Helvetica"/>
                <a:sym typeface="Helvetica"/>
              </a:rPr>
              <a:t>KADER</a:t>
            </a:r>
            <a:r>
              <a:rPr lang="en-US" sz="1800">
                <a:solidFill>
                  <a:srgbClr val="FFFFFF"/>
                </a:solidFill>
                <a:latin typeface="Helvetica"/>
                <a:ea typeface="Helvetica"/>
                <a:cs typeface="Helvetica"/>
                <a:sym typeface="Helvetica"/>
              </a:rPr>
              <a:t> </a:t>
            </a:r>
            <a:r>
              <a:rPr lang="en-US" sz="1800">
                <a:solidFill>
                  <a:srgbClr val="000000"/>
                </a:solidFill>
                <a:latin typeface="Helvetica"/>
                <a:ea typeface="Helvetica"/>
                <a:cs typeface="Helvetica"/>
                <a:sym typeface="Helvetica"/>
              </a:rPr>
              <a:t>İNANCI</a:t>
            </a:r>
          </a:p>
        </p:txBody>
      </p:sp>
      <p:sp>
        <p:nvSpPr>
          <p:cNvPr name="TextBox 16" id="16"/>
          <p:cNvSpPr txBox="true"/>
          <p:nvPr/>
        </p:nvSpPr>
        <p:spPr>
          <a:xfrm rot="0">
            <a:off x="15211044" y="14921"/>
            <a:ext cx="431711"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14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81660" y="2706424"/>
            <a:ext cx="3688804" cy="3345918"/>
          </a:xfrm>
          <a:custGeom>
            <a:avLst/>
            <a:gdLst/>
            <a:ahLst/>
            <a:cxnLst/>
            <a:rect r="r" b="b" t="t" l="l"/>
            <a:pathLst>
              <a:path h="3345918" w="3688804">
                <a:moveTo>
                  <a:pt x="0" y="0"/>
                </a:moveTo>
                <a:lnTo>
                  <a:pt x="3688804" y="0"/>
                </a:lnTo>
                <a:lnTo>
                  <a:pt x="3688804" y="3345918"/>
                </a:lnTo>
                <a:lnTo>
                  <a:pt x="0" y="33459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667626" y="6280385"/>
            <a:ext cx="3688661" cy="3346075"/>
          </a:xfrm>
          <a:custGeom>
            <a:avLst/>
            <a:gdLst/>
            <a:ahLst/>
            <a:cxnLst/>
            <a:rect r="r" b="b" t="t" l="l"/>
            <a:pathLst>
              <a:path h="3346075" w="3688661">
                <a:moveTo>
                  <a:pt x="0" y="0"/>
                </a:moveTo>
                <a:lnTo>
                  <a:pt x="3688661" y="0"/>
                </a:lnTo>
                <a:lnTo>
                  <a:pt x="3688661" y="3346075"/>
                </a:lnTo>
                <a:lnTo>
                  <a:pt x="0" y="33460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7664029" y="2651017"/>
            <a:ext cx="7671187" cy="6534274"/>
          </a:xfrm>
          <a:custGeom>
            <a:avLst/>
            <a:gdLst/>
            <a:ahLst/>
            <a:cxnLst/>
            <a:rect r="r" b="b" t="t" l="l"/>
            <a:pathLst>
              <a:path h="6534274" w="7671187">
                <a:moveTo>
                  <a:pt x="0" y="0"/>
                </a:moveTo>
                <a:lnTo>
                  <a:pt x="7671188" y="0"/>
                </a:lnTo>
                <a:lnTo>
                  <a:pt x="7671188" y="6534274"/>
                </a:lnTo>
                <a:lnTo>
                  <a:pt x="0" y="653427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6" id="6"/>
          <p:cNvSpPr txBox="true"/>
          <p:nvPr/>
        </p:nvSpPr>
        <p:spPr>
          <a:xfrm rot="0">
            <a:off x="3440044" y="1564762"/>
            <a:ext cx="5167946" cy="659130"/>
          </a:xfrm>
          <a:prstGeom prst="rect">
            <a:avLst/>
          </a:prstGeom>
        </p:spPr>
        <p:txBody>
          <a:bodyPr anchor="t" rtlCol="false" tIns="0" lIns="0" bIns="0" rIns="0">
            <a:spAutoFit/>
          </a:bodyPr>
          <a:lstStyle/>
          <a:p>
            <a:pPr algn="l">
              <a:lnSpc>
                <a:spcPts val="5040"/>
              </a:lnSpc>
            </a:pPr>
            <a:r>
              <a:rPr lang="en-US" sz="3600">
                <a:solidFill>
                  <a:srgbClr val="D88C02"/>
                </a:solidFill>
                <a:latin typeface="Calibri (MS)"/>
                <a:ea typeface="Calibri (MS)"/>
                <a:cs typeface="Calibri (MS)"/>
                <a:sym typeface="Calibri (MS)"/>
              </a:rPr>
              <a:t>2. İnsanın İradesi ve Kader </a:t>
            </a:r>
          </a:p>
        </p:txBody>
      </p:sp>
      <p:sp>
        <p:nvSpPr>
          <p:cNvPr name="TextBox 7" id="7"/>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8" id="8"/>
          <p:cNvSpPr txBox="true"/>
          <p:nvPr/>
        </p:nvSpPr>
        <p:spPr>
          <a:xfrm rot="0">
            <a:off x="15223617" y="14921"/>
            <a:ext cx="418895"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15 </a:t>
            </a:r>
          </a:p>
        </p:txBody>
      </p:sp>
      <p:sp>
        <p:nvSpPr>
          <p:cNvPr name="TextBox 9" id="9"/>
          <p:cNvSpPr txBox="true"/>
          <p:nvPr/>
        </p:nvSpPr>
        <p:spPr>
          <a:xfrm rot="0">
            <a:off x="4495419" y="3778186"/>
            <a:ext cx="2179687" cy="127444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İnsan, akıllı ve irade sahibi bir varlıktır. </a:t>
            </a:r>
          </a:p>
        </p:txBody>
      </p:sp>
      <p:sp>
        <p:nvSpPr>
          <p:cNvPr name="TextBox 10" id="10"/>
          <p:cNvSpPr txBox="true"/>
          <p:nvPr/>
        </p:nvSpPr>
        <p:spPr>
          <a:xfrm rot="0">
            <a:off x="5545450" y="7311200"/>
            <a:ext cx="2085961" cy="1277117"/>
          </a:xfrm>
          <a:prstGeom prst="rect">
            <a:avLst/>
          </a:prstGeom>
        </p:spPr>
        <p:txBody>
          <a:bodyPr anchor="t" rtlCol="false" tIns="0" lIns="0" bIns="0" rIns="0">
            <a:spAutoFit/>
          </a:bodyPr>
          <a:lstStyle/>
          <a:p>
            <a:pPr algn="ctr">
              <a:lnSpc>
                <a:spcPts val="3250"/>
              </a:lnSpc>
            </a:pPr>
            <a:r>
              <a:rPr lang="en-US" sz="2700">
                <a:solidFill>
                  <a:srgbClr val="000000"/>
                </a:solidFill>
                <a:latin typeface="Calibri (MS)"/>
                <a:ea typeface="Calibri (MS)"/>
                <a:cs typeface="Calibri (MS)"/>
                <a:sym typeface="Calibri (MS)"/>
              </a:rPr>
              <a:t>İnsana vahiyle doğru yol gösterilmiştir. </a:t>
            </a:r>
          </a:p>
        </p:txBody>
      </p:sp>
      <p:sp>
        <p:nvSpPr>
          <p:cNvPr name="TextBox 11" id="11"/>
          <p:cNvSpPr txBox="true"/>
          <p:nvPr/>
        </p:nvSpPr>
        <p:spPr>
          <a:xfrm rot="0">
            <a:off x="8456671" y="3818192"/>
            <a:ext cx="2412987" cy="1274445"/>
          </a:xfrm>
          <a:prstGeom prst="rect">
            <a:avLst/>
          </a:prstGeom>
        </p:spPr>
        <p:txBody>
          <a:bodyPr anchor="t" rtlCol="false" tIns="0" lIns="0" bIns="0" rIns="0">
            <a:spAutoFit/>
          </a:bodyPr>
          <a:lstStyle/>
          <a:p>
            <a:pPr algn="ctr">
              <a:lnSpc>
                <a:spcPts val="3240"/>
              </a:lnSpc>
            </a:pPr>
            <a:r>
              <a:rPr lang="en-US" sz="2700" spc="2">
                <a:solidFill>
                  <a:srgbClr val="000000"/>
                </a:solidFill>
                <a:latin typeface="Calibri (MS)"/>
                <a:ea typeface="Calibri (MS)"/>
                <a:cs typeface="Calibri (MS)"/>
                <a:sym typeface="Calibri (MS)"/>
              </a:rPr>
              <a:t>İnsana düşünme yeteneği verilmiştir. </a:t>
            </a:r>
          </a:p>
        </p:txBody>
      </p:sp>
      <p:sp>
        <p:nvSpPr>
          <p:cNvPr name="TextBox 12" id="12"/>
          <p:cNvSpPr txBox="true"/>
          <p:nvPr/>
        </p:nvSpPr>
        <p:spPr>
          <a:xfrm rot="0">
            <a:off x="9681596" y="7174797"/>
            <a:ext cx="2259082"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İnsan, özgür bir varlıktır. </a:t>
            </a:r>
          </a:p>
        </p:txBody>
      </p:sp>
      <p:sp>
        <p:nvSpPr>
          <p:cNvPr name="TextBox 13" id="13"/>
          <p:cNvSpPr txBox="true"/>
          <p:nvPr/>
        </p:nvSpPr>
        <p:spPr>
          <a:xfrm rot="0">
            <a:off x="12478888" y="3744282"/>
            <a:ext cx="2437119" cy="1276731"/>
          </a:xfrm>
          <a:prstGeom prst="rect">
            <a:avLst/>
          </a:prstGeom>
        </p:spPr>
        <p:txBody>
          <a:bodyPr anchor="t" rtlCol="false" tIns="0" lIns="0" bIns="0" rIns="0">
            <a:spAutoFit/>
          </a:bodyPr>
          <a:lstStyle/>
          <a:p>
            <a:pPr algn="ctr">
              <a:lnSpc>
                <a:spcPts val="3250"/>
              </a:lnSpc>
            </a:pPr>
            <a:r>
              <a:rPr lang="en-US" sz="2700">
                <a:solidFill>
                  <a:srgbClr val="000000"/>
                </a:solidFill>
                <a:latin typeface="Calibri (MS)"/>
                <a:ea typeface="Calibri (MS)"/>
                <a:cs typeface="Calibri (MS)"/>
                <a:sym typeface="Calibri (MS)"/>
              </a:rPr>
              <a:t>İnsan, davranışlarından sorumludur.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390895" y="5493544"/>
            <a:ext cx="3448045" cy="3476620"/>
          </a:xfrm>
          <a:custGeom>
            <a:avLst/>
            <a:gdLst/>
            <a:ahLst/>
            <a:cxnLst/>
            <a:rect r="r" b="b" t="t" l="l"/>
            <a:pathLst>
              <a:path h="3476620" w="3448045">
                <a:moveTo>
                  <a:pt x="0" y="0"/>
                </a:moveTo>
                <a:lnTo>
                  <a:pt x="3448045" y="0"/>
                </a:lnTo>
                <a:lnTo>
                  <a:pt x="3448045" y="3476620"/>
                </a:lnTo>
                <a:lnTo>
                  <a:pt x="0" y="347662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841080" y="5493501"/>
            <a:ext cx="3448045" cy="3476820"/>
          </a:xfrm>
          <a:custGeom>
            <a:avLst/>
            <a:gdLst/>
            <a:ahLst/>
            <a:cxnLst/>
            <a:rect r="r" b="b" t="t" l="l"/>
            <a:pathLst>
              <a:path h="3476820" w="3448045">
                <a:moveTo>
                  <a:pt x="0" y="0"/>
                </a:moveTo>
                <a:lnTo>
                  <a:pt x="3448045" y="0"/>
                </a:lnTo>
                <a:lnTo>
                  <a:pt x="3448045" y="3476820"/>
                </a:lnTo>
                <a:lnTo>
                  <a:pt x="0" y="347682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945207" y="5493501"/>
            <a:ext cx="3249549" cy="3476820"/>
          </a:xfrm>
          <a:custGeom>
            <a:avLst/>
            <a:gdLst/>
            <a:ahLst/>
            <a:cxnLst/>
            <a:rect r="r" b="b" t="t" l="l"/>
            <a:pathLst>
              <a:path h="3476820" w="3249549">
                <a:moveTo>
                  <a:pt x="0" y="0"/>
                </a:moveTo>
                <a:lnTo>
                  <a:pt x="3249549" y="0"/>
                </a:lnTo>
                <a:lnTo>
                  <a:pt x="3249549" y="3476820"/>
                </a:lnTo>
                <a:lnTo>
                  <a:pt x="0" y="34768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2988474" y="1796039"/>
            <a:ext cx="3888872" cy="1926912"/>
          </a:xfrm>
          <a:custGeom>
            <a:avLst/>
            <a:gdLst/>
            <a:ahLst/>
            <a:cxnLst/>
            <a:rect r="r" b="b" t="t" l="l"/>
            <a:pathLst>
              <a:path h="1926912" w="3888872">
                <a:moveTo>
                  <a:pt x="0" y="0"/>
                </a:moveTo>
                <a:lnTo>
                  <a:pt x="3888871" y="0"/>
                </a:lnTo>
                <a:lnTo>
                  <a:pt x="3888871" y="1926912"/>
                </a:lnTo>
                <a:lnTo>
                  <a:pt x="0" y="1926912"/>
                </a:lnTo>
                <a:lnTo>
                  <a:pt x="0" y="0"/>
                </a:lnTo>
                <a:close/>
              </a:path>
            </a:pathLst>
          </a:custGeom>
          <a:blipFill>
            <a:blip r:embed="rId10"/>
            <a:stretch>
              <a:fillRect l="0" t="0" r="0" b="0"/>
            </a:stretch>
          </a:blipFill>
        </p:spPr>
      </p:sp>
      <p:sp>
        <p:nvSpPr>
          <p:cNvPr name="Freeform 7" id="7"/>
          <p:cNvSpPr/>
          <p:nvPr/>
        </p:nvSpPr>
        <p:spPr>
          <a:xfrm flipH="false" flipV="false" rot="0">
            <a:off x="6831525" y="1853189"/>
            <a:ext cx="3888872" cy="1926912"/>
          </a:xfrm>
          <a:custGeom>
            <a:avLst/>
            <a:gdLst/>
            <a:ahLst/>
            <a:cxnLst/>
            <a:rect r="r" b="b" t="t" l="l"/>
            <a:pathLst>
              <a:path h="1926912" w="3888872">
                <a:moveTo>
                  <a:pt x="0" y="0"/>
                </a:moveTo>
                <a:lnTo>
                  <a:pt x="3888872" y="0"/>
                </a:lnTo>
                <a:lnTo>
                  <a:pt x="3888872" y="1926912"/>
                </a:lnTo>
                <a:lnTo>
                  <a:pt x="0" y="1926912"/>
                </a:lnTo>
                <a:lnTo>
                  <a:pt x="0" y="0"/>
                </a:lnTo>
                <a:close/>
              </a:path>
            </a:pathLst>
          </a:custGeom>
          <a:blipFill>
            <a:blip r:embed="rId10"/>
            <a:stretch>
              <a:fillRect l="0" t="0" r="0" b="0"/>
            </a:stretch>
          </a:blipFill>
        </p:spPr>
      </p:sp>
      <p:sp>
        <p:nvSpPr>
          <p:cNvPr name="Freeform 8" id="8"/>
          <p:cNvSpPr/>
          <p:nvPr/>
        </p:nvSpPr>
        <p:spPr>
          <a:xfrm flipH="false" flipV="false" rot="0">
            <a:off x="10764588" y="1721544"/>
            <a:ext cx="4289679" cy="2125594"/>
          </a:xfrm>
          <a:custGeom>
            <a:avLst/>
            <a:gdLst/>
            <a:ahLst/>
            <a:cxnLst/>
            <a:rect r="r" b="b" t="t" l="l"/>
            <a:pathLst>
              <a:path h="2125594" w="4289679">
                <a:moveTo>
                  <a:pt x="0" y="0"/>
                </a:moveTo>
                <a:lnTo>
                  <a:pt x="4289679" y="0"/>
                </a:lnTo>
                <a:lnTo>
                  <a:pt x="4289679" y="2125594"/>
                </a:lnTo>
                <a:lnTo>
                  <a:pt x="0" y="2125594"/>
                </a:lnTo>
                <a:lnTo>
                  <a:pt x="0" y="0"/>
                </a:lnTo>
                <a:close/>
              </a:path>
            </a:pathLst>
          </a:custGeom>
          <a:blipFill>
            <a:blip r:embed="rId11"/>
            <a:stretch>
              <a:fillRect l="0" t="0" r="0" b="0"/>
            </a:stretch>
          </a:blipFill>
        </p:spPr>
      </p:sp>
      <p:grpSp>
        <p:nvGrpSpPr>
          <p:cNvPr name="Group 9" id="9"/>
          <p:cNvGrpSpPr>
            <a:grpSpLocks noChangeAspect="true"/>
          </p:cNvGrpSpPr>
          <p:nvPr/>
        </p:nvGrpSpPr>
        <p:grpSpPr>
          <a:xfrm rot="0">
            <a:off x="4877181" y="3524255"/>
            <a:ext cx="494919" cy="1726316"/>
            <a:chOff x="0" y="0"/>
            <a:chExt cx="329946" cy="1150874"/>
          </a:xfrm>
        </p:grpSpPr>
        <p:sp>
          <p:nvSpPr>
            <p:cNvPr name="Freeform 10" id="10"/>
            <p:cNvSpPr/>
            <p:nvPr/>
          </p:nvSpPr>
          <p:spPr>
            <a:xfrm flipH="false" flipV="false" rot="0">
              <a:off x="0" y="0"/>
              <a:ext cx="329946" cy="1150874"/>
            </a:xfrm>
            <a:custGeom>
              <a:avLst/>
              <a:gdLst/>
              <a:ahLst/>
              <a:cxnLst/>
              <a:rect r="r" b="b" t="t" l="l"/>
              <a:pathLst>
                <a:path h="1150874" w="329946">
                  <a:moveTo>
                    <a:pt x="329946" y="127"/>
                  </a:moveTo>
                  <a:lnTo>
                    <a:pt x="329057" y="53975"/>
                  </a:lnTo>
                  <a:lnTo>
                    <a:pt x="326644" y="107569"/>
                  </a:lnTo>
                  <a:lnTo>
                    <a:pt x="322834" y="160274"/>
                  </a:lnTo>
                  <a:lnTo>
                    <a:pt x="317500" y="211836"/>
                  </a:lnTo>
                  <a:lnTo>
                    <a:pt x="310896" y="261620"/>
                  </a:lnTo>
                  <a:lnTo>
                    <a:pt x="307213" y="285877"/>
                  </a:lnTo>
                  <a:lnTo>
                    <a:pt x="303149" y="309372"/>
                  </a:lnTo>
                  <a:lnTo>
                    <a:pt x="298958" y="332232"/>
                  </a:lnTo>
                  <a:lnTo>
                    <a:pt x="294386" y="354584"/>
                  </a:lnTo>
                  <a:lnTo>
                    <a:pt x="289687" y="376047"/>
                  </a:lnTo>
                  <a:lnTo>
                    <a:pt x="284607" y="396748"/>
                  </a:lnTo>
                  <a:lnTo>
                    <a:pt x="279527" y="416687"/>
                  </a:lnTo>
                  <a:lnTo>
                    <a:pt x="274066" y="435737"/>
                  </a:lnTo>
                  <a:lnTo>
                    <a:pt x="268478" y="453771"/>
                  </a:lnTo>
                  <a:lnTo>
                    <a:pt x="262763" y="470789"/>
                  </a:lnTo>
                  <a:lnTo>
                    <a:pt x="256794" y="486918"/>
                  </a:lnTo>
                  <a:lnTo>
                    <a:pt x="250571" y="501777"/>
                  </a:lnTo>
                  <a:lnTo>
                    <a:pt x="244475" y="515620"/>
                  </a:lnTo>
                  <a:lnTo>
                    <a:pt x="238125" y="528193"/>
                  </a:lnTo>
                  <a:lnTo>
                    <a:pt x="231521" y="539623"/>
                  </a:lnTo>
                  <a:lnTo>
                    <a:pt x="224917" y="549656"/>
                  </a:lnTo>
                  <a:lnTo>
                    <a:pt x="218059" y="558419"/>
                  </a:lnTo>
                  <a:lnTo>
                    <a:pt x="211201" y="565785"/>
                  </a:lnTo>
                  <a:lnTo>
                    <a:pt x="204089" y="571881"/>
                  </a:lnTo>
                  <a:cubicBezTo>
                    <a:pt x="203962" y="572008"/>
                    <a:pt x="203708" y="572135"/>
                    <a:pt x="203454" y="572262"/>
                  </a:cubicBezTo>
                  <a:lnTo>
                    <a:pt x="196723" y="576326"/>
                  </a:lnTo>
                  <a:cubicBezTo>
                    <a:pt x="196469" y="576453"/>
                    <a:pt x="196215" y="576580"/>
                    <a:pt x="195961" y="576707"/>
                  </a:cubicBezTo>
                  <a:lnTo>
                    <a:pt x="189230" y="579120"/>
                  </a:lnTo>
                  <a:cubicBezTo>
                    <a:pt x="188849" y="579247"/>
                    <a:pt x="188468" y="579374"/>
                    <a:pt x="188087" y="579374"/>
                  </a:cubicBezTo>
                  <a:lnTo>
                    <a:pt x="181356" y="580263"/>
                  </a:lnTo>
                  <a:lnTo>
                    <a:pt x="174625" y="581152"/>
                  </a:lnTo>
                  <a:lnTo>
                    <a:pt x="175641" y="580898"/>
                  </a:lnTo>
                  <a:lnTo>
                    <a:pt x="168910" y="583311"/>
                  </a:lnTo>
                  <a:lnTo>
                    <a:pt x="169672" y="582930"/>
                  </a:lnTo>
                  <a:lnTo>
                    <a:pt x="162941" y="586994"/>
                  </a:lnTo>
                  <a:lnTo>
                    <a:pt x="163576" y="586486"/>
                  </a:lnTo>
                  <a:lnTo>
                    <a:pt x="156845" y="592074"/>
                  </a:lnTo>
                  <a:lnTo>
                    <a:pt x="150622" y="598805"/>
                  </a:lnTo>
                  <a:lnTo>
                    <a:pt x="144399" y="606933"/>
                  </a:lnTo>
                  <a:lnTo>
                    <a:pt x="138049" y="616458"/>
                  </a:lnTo>
                  <a:lnTo>
                    <a:pt x="131826" y="627380"/>
                  </a:lnTo>
                  <a:lnTo>
                    <a:pt x="125730" y="639572"/>
                  </a:lnTo>
                  <a:lnTo>
                    <a:pt x="119634" y="653034"/>
                  </a:lnTo>
                  <a:lnTo>
                    <a:pt x="113538" y="667639"/>
                  </a:lnTo>
                  <a:lnTo>
                    <a:pt x="107696" y="683387"/>
                  </a:lnTo>
                  <a:lnTo>
                    <a:pt x="102108" y="700151"/>
                  </a:lnTo>
                  <a:lnTo>
                    <a:pt x="96520" y="718058"/>
                  </a:lnTo>
                  <a:lnTo>
                    <a:pt x="91186" y="736854"/>
                  </a:lnTo>
                  <a:lnTo>
                    <a:pt x="86106" y="756539"/>
                  </a:lnTo>
                  <a:lnTo>
                    <a:pt x="81153" y="777113"/>
                  </a:lnTo>
                  <a:lnTo>
                    <a:pt x="76327" y="798449"/>
                  </a:lnTo>
                  <a:lnTo>
                    <a:pt x="71755" y="820547"/>
                  </a:lnTo>
                  <a:lnTo>
                    <a:pt x="67691" y="843280"/>
                  </a:lnTo>
                  <a:lnTo>
                    <a:pt x="63627" y="866775"/>
                  </a:lnTo>
                  <a:lnTo>
                    <a:pt x="59944" y="890778"/>
                  </a:lnTo>
                  <a:lnTo>
                    <a:pt x="53340" y="940308"/>
                  </a:lnTo>
                  <a:lnTo>
                    <a:pt x="48133" y="991489"/>
                  </a:lnTo>
                  <a:lnTo>
                    <a:pt x="44323" y="1043940"/>
                  </a:lnTo>
                  <a:lnTo>
                    <a:pt x="42545" y="1087628"/>
                  </a:lnTo>
                  <a:lnTo>
                    <a:pt x="33020" y="1087247"/>
                  </a:lnTo>
                  <a:lnTo>
                    <a:pt x="34798" y="1043178"/>
                  </a:lnTo>
                  <a:lnTo>
                    <a:pt x="38735" y="990473"/>
                  </a:lnTo>
                  <a:lnTo>
                    <a:pt x="43942" y="939038"/>
                  </a:lnTo>
                  <a:lnTo>
                    <a:pt x="50546" y="889381"/>
                  </a:lnTo>
                  <a:lnTo>
                    <a:pt x="54229" y="865124"/>
                  </a:lnTo>
                  <a:lnTo>
                    <a:pt x="58293" y="841502"/>
                  </a:lnTo>
                  <a:lnTo>
                    <a:pt x="62484" y="818642"/>
                  </a:lnTo>
                  <a:lnTo>
                    <a:pt x="67056" y="796417"/>
                  </a:lnTo>
                  <a:lnTo>
                    <a:pt x="71882" y="774954"/>
                  </a:lnTo>
                  <a:lnTo>
                    <a:pt x="76835" y="754126"/>
                  </a:lnTo>
                  <a:lnTo>
                    <a:pt x="82042" y="734187"/>
                  </a:lnTo>
                  <a:lnTo>
                    <a:pt x="87503" y="715264"/>
                  </a:lnTo>
                  <a:lnTo>
                    <a:pt x="92964" y="697230"/>
                  </a:lnTo>
                  <a:lnTo>
                    <a:pt x="98806" y="680085"/>
                  </a:lnTo>
                  <a:lnTo>
                    <a:pt x="104775" y="663956"/>
                  </a:lnTo>
                  <a:lnTo>
                    <a:pt x="110871" y="649097"/>
                  </a:lnTo>
                  <a:lnTo>
                    <a:pt x="117221" y="635254"/>
                  </a:lnTo>
                  <a:lnTo>
                    <a:pt x="123571" y="622554"/>
                  </a:lnTo>
                  <a:lnTo>
                    <a:pt x="130175" y="611251"/>
                  </a:lnTo>
                  <a:lnTo>
                    <a:pt x="136779" y="601091"/>
                  </a:lnTo>
                  <a:lnTo>
                    <a:pt x="143764" y="592201"/>
                  </a:lnTo>
                  <a:lnTo>
                    <a:pt x="150749" y="584835"/>
                  </a:lnTo>
                  <a:lnTo>
                    <a:pt x="157480" y="579247"/>
                  </a:lnTo>
                  <a:cubicBezTo>
                    <a:pt x="157607" y="578993"/>
                    <a:pt x="157861" y="578866"/>
                    <a:pt x="158115" y="578739"/>
                  </a:cubicBezTo>
                  <a:lnTo>
                    <a:pt x="164846" y="574802"/>
                  </a:lnTo>
                  <a:cubicBezTo>
                    <a:pt x="165100" y="574675"/>
                    <a:pt x="165354" y="574548"/>
                    <a:pt x="165608" y="574421"/>
                  </a:cubicBezTo>
                  <a:lnTo>
                    <a:pt x="172339" y="571881"/>
                  </a:lnTo>
                  <a:cubicBezTo>
                    <a:pt x="172720" y="571754"/>
                    <a:pt x="173101" y="571754"/>
                    <a:pt x="173482" y="571627"/>
                  </a:cubicBezTo>
                  <a:lnTo>
                    <a:pt x="180213" y="570865"/>
                  </a:lnTo>
                  <a:lnTo>
                    <a:pt x="186944" y="569976"/>
                  </a:lnTo>
                  <a:lnTo>
                    <a:pt x="185928" y="570230"/>
                  </a:lnTo>
                  <a:lnTo>
                    <a:pt x="192659" y="567690"/>
                  </a:lnTo>
                  <a:lnTo>
                    <a:pt x="191897" y="568071"/>
                  </a:lnTo>
                  <a:lnTo>
                    <a:pt x="198628" y="564134"/>
                  </a:lnTo>
                  <a:lnTo>
                    <a:pt x="197993" y="564515"/>
                  </a:lnTo>
                  <a:lnTo>
                    <a:pt x="204216" y="559308"/>
                  </a:lnTo>
                  <a:lnTo>
                    <a:pt x="210566" y="552577"/>
                  </a:lnTo>
                  <a:lnTo>
                    <a:pt x="216916" y="544449"/>
                  </a:lnTo>
                  <a:lnTo>
                    <a:pt x="223266" y="534797"/>
                  </a:lnTo>
                  <a:lnTo>
                    <a:pt x="229616" y="524002"/>
                  </a:lnTo>
                  <a:lnTo>
                    <a:pt x="235839" y="511683"/>
                  </a:lnTo>
                  <a:lnTo>
                    <a:pt x="241808" y="498221"/>
                  </a:lnTo>
                  <a:lnTo>
                    <a:pt x="247904" y="483616"/>
                  </a:lnTo>
                  <a:lnTo>
                    <a:pt x="253746" y="467868"/>
                  </a:lnTo>
                  <a:lnTo>
                    <a:pt x="259334" y="450977"/>
                  </a:lnTo>
                  <a:lnTo>
                    <a:pt x="264922" y="433070"/>
                  </a:lnTo>
                  <a:lnTo>
                    <a:pt x="270256" y="414274"/>
                  </a:lnTo>
                  <a:lnTo>
                    <a:pt x="275463" y="394589"/>
                  </a:lnTo>
                  <a:lnTo>
                    <a:pt x="280289" y="374015"/>
                  </a:lnTo>
                  <a:lnTo>
                    <a:pt x="285115" y="352679"/>
                  </a:lnTo>
                  <a:lnTo>
                    <a:pt x="289687" y="330581"/>
                  </a:lnTo>
                  <a:lnTo>
                    <a:pt x="293878" y="307721"/>
                  </a:lnTo>
                  <a:lnTo>
                    <a:pt x="297815" y="284353"/>
                  </a:lnTo>
                  <a:lnTo>
                    <a:pt x="301498" y="260350"/>
                  </a:lnTo>
                  <a:lnTo>
                    <a:pt x="308102" y="210947"/>
                  </a:lnTo>
                  <a:lnTo>
                    <a:pt x="313309" y="159639"/>
                  </a:lnTo>
                  <a:lnTo>
                    <a:pt x="317246" y="107188"/>
                  </a:lnTo>
                  <a:lnTo>
                    <a:pt x="319532" y="53848"/>
                  </a:lnTo>
                  <a:lnTo>
                    <a:pt x="320421" y="0"/>
                  </a:lnTo>
                  <a:close/>
                  <a:moveTo>
                    <a:pt x="76200" y="1075690"/>
                  </a:moveTo>
                  <a:lnTo>
                    <a:pt x="36322" y="1150874"/>
                  </a:lnTo>
                  <a:lnTo>
                    <a:pt x="0" y="1073912"/>
                  </a:lnTo>
                  <a:close/>
                </a:path>
              </a:pathLst>
            </a:custGeom>
            <a:solidFill>
              <a:srgbClr val="53548A"/>
            </a:solidFill>
          </p:spPr>
        </p:sp>
      </p:grpSp>
      <p:grpSp>
        <p:nvGrpSpPr>
          <p:cNvPr name="Group 11" id="11"/>
          <p:cNvGrpSpPr>
            <a:grpSpLocks noChangeAspect="true"/>
          </p:cNvGrpSpPr>
          <p:nvPr/>
        </p:nvGrpSpPr>
        <p:grpSpPr>
          <a:xfrm rot="0">
            <a:off x="9200007" y="3524255"/>
            <a:ext cx="491676" cy="1509717"/>
            <a:chOff x="0" y="0"/>
            <a:chExt cx="327787" cy="1006475"/>
          </a:xfrm>
        </p:grpSpPr>
        <p:sp>
          <p:nvSpPr>
            <p:cNvPr name="Freeform 12" id="12"/>
            <p:cNvSpPr/>
            <p:nvPr/>
          </p:nvSpPr>
          <p:spPr>
            <a:xfrm flipH="false" flipV="false" rot="0">
              <a:off x="0" y="0"/>
              <a:ext cx="327787" cy="1006475"/>
            </a:xfrm>
            <a:custGeom>
              <a:avLst/>
              <a:gdLst/>
              <a:ahLst/>
              <a:cxnLst/>
              <a:rect r="r" b="b" t="t" l="l"/>
              <a:pathLst>
                <a:path h="1006475" w="327787">
                  <a:moveTo>
                    <a:pt x="327787" y="127"/>
                  </a:moveTo>
                  <a:lnTo>
                    <a:pt x="327025" y="47244"/>
                  </a:lnTo>
                  <a:lnTo>
                    <a:pt x="324612" y="94234"/>
                  </a:lnTo>
                  <a:lnTo>
                    <a:pt x="320675" y="140335"/>
                  </a:lnTo>
                  <a:lnTo>
                    <a:pt x="315468" y="185420"/>
                  </a:lnTo>
                  <a:lnTo>
                    <a:pt x="308991" y="228981"/>
                  </a:lnTo>
                  <a:lnTo>
                    <a:pt x="301244" y="270764"/>
                  </a:lnTo>
                  <a:lnTo>
                    <a:pt x="296926" y="290830"/>
                  </a:lnTo>
                  <a:lnTo>
                    <a:pt x="292481" y="310261"/>
                  </a:lnTo>
                  <a:lnTo>
                    <a:pt x="287782" y="329184"/>
                  </a:lnTo>
                  <a:lnTo>
                    <a:pt x="282829" y="347218"/>
                  </a:lnTo>
                  <a:lnTo>
                    <a:pt x="277495" y="364744"/>
                  </a:lnTo>
                  <a:lnTo>
                    <a:pt x="272161" y="381381"/>
                  </a:lnTo>
                  <a:lnTo>
                    <a:pt x="266573" y="397129"/>
                  </a:lnTo>
                  <a:lnTo>
                    <a:pt x="260858" y="412115"/>
                  </a:lnTo>
                  <a:lnTo>
                    <a:pt x="255016" y="426085"/>
                  </a:lnTo>
                  <a:lnTo>
                    <a:pt x="248920" y="439293"/>
                  </a:lnTo>
                  <a:lnTo>
                    <a:pt x="242697" y="451358"/>
                  </a:lnTo>
                  <a:lnTo>
                    <a:pt x="236220" y="462407"/>
                  </a:lnTo>
                  <a:lnTo>
                    <a:pt x="229743" y="472440"/>
                  </a:lnTo>
                  <a:lnTo>
                    <a:pt x="223139" y="481203"/>
                  </a:lnTo>
                  <a:lnTo>
                    <a:pt x="216408" y="488950"/>
                  </a:lnTo>
                  <a:lnTo>
                    <a:pt x="209423" y="495427"/>
                  </a:lnTo>
                  <a:lnTo>
                    <a:pt x="202438" y="500634"/>
                  </a:lnTo>
                  <a:cubicBezTo>
                    <a:pt x="202184" y="500888"/>
                    <a:pt x="201930" y="501015"/>
                    <a:pt x="201803" y="501142"/>
                  </a:cubicBezTo>
                  <a:lnTo>
                    <a:pt x="194945" y="504571"/>
                  </a:lnTo>
                  <a:cubicBezTo>
                    <a:pt x="194691" y="504698"/>
                    <a:pt x="194437" y="504825"/>
                    <a:pt x="194183" y="504952"/>
                  </a:cubicBezTo>
                  <a:lnTo>
                    <a:pt x="187579" y="506984"/>
                  </a:lnTo>
                  <a:cubicBezTo>
                    <a:pt x="187198" y="507111"/>
                    <a:pt x="186944" y="507111"/>
                    <a:pt x="186690" y="507238"/>
                  </a:cubicBezTo>
                  <a:lnTo>
                    <a:pt x="179832" y="508000"/>
                  </a:lnTo>
                  <a:lnTo>
                    <a:pt x="173101" y="508762"/>
                  </a:lnTo>
                  <a:lnTo>
                    <a:pt x="173990" y="508508"/>
                  </a:lnTo>
                  <a:lnTo>
                    <a:pt x="167386" y="510667"/>
                  </a:lnTo>
                  <a:lnTo>
                    <a:pt x="168148" y="510286"/>
                  </a:lnTo>
                  <a:lnTo>
                    <a:pt x="161544" y="513842"/>
                  </a:lnTo>
                  <a:lnTo>
                    <a:pt x="162052" y="513461"/>
                  </a:lnTo>
                  <a:lnTo>
                    <a:pt x="155448" y="518414"/>
                  </a:lnTo>
                  <a:lnTo>
                    <a:pt x="149098" y="524129"/>
                  </a:lnTo>
                  <a:lnTo>
                    <a:pt x="143002" y="531241"/>
                  </a:lnTo>
                  <a:lnTo>
                    <a:pt x="136779" y="539623"/>
                  </a:lnTo>
                  <a:lnTo>
                    <a:pt x="130556" y="549148"/>
                  </a:lnTo>
                  <a:lnTo>
                    <a:pt x="124587" y="559689"/>
                  </a:lnTo>
                  <a:lnTo>
                    <a:pt x="118491" y="571500"/>
                  </a:lnTo>
                  <a:lnTo>
                    <a:pt x="112522" y="584200"/>
                  </a:lnTo>
                  <a:lnTo>
                    <a:pt x="106807" y="597916"/>
                  </a:lnTo>
                  <a:lnTo>
                    <a:pt x="101092" y="612648"/>
                  </a:lnTo>
                  <a:lnTo>
                    <a:pt x="95631" y="628269"/>
                  </a:lnTo>
                  <a:lnTo>
                    <a:pt x="90297" y="644652"/>
                  </a:lnTo>
                  <a:lnTo>
                    <a:pt x="85090" y="661797"/>
                  </a:lnTo>
                  <a:lnTo>
                    <a:pt x="80264" y="679831"/>
                  </a:lnTo>
                  <a:lnTo>
                    <a:pt x="75565" y="698500"/>
                  </a:lnTo>
                  <a:lnTo>
                    <a:pt x="71120" y="717804"/>
                  </a:lnTo>
                  <a:lnTo>
                    <a:pt x="66802" y="737743"/>
                  </a:lnTo>
                  <a:lnTo>
                    <a:pt x="59309" y="779145"/>
                  </a:lnTo>
                  <a:lnTo>
                    <a:pt x="52832" y="822452"/>
                  </a:lnTo>
                  <a:lnTo>
                    <a:pt x="47625" y="867156"/>
                  </a:lnTo>
                  <a:lnTo>
                    <a:pt x="43688" y="913003"/>
                  </a:lnTo>
                  <a:lnTo>
                    <a:pt x="42418" y="943229"/>
                  </a:lnTo>
                  <a:lnTo>
                    <a:pt x="32893" y="942848"/>
                  </a:lnTo>
                  <a:lnTo>
                    <a:pt x="34163" y="912241"/>
                  </a:lnTo>
                  <a:lnTo>
                    <a:pt x="38100" y="866013"/>
                  </a:lnTo>
                  <a:lnTo>
                    <a:pt x="43434" y="821055"/>
                  </a:lnTo>
                  <a:lnTo>
                    <a:pt x="49911" y="777494"/>
                  </a:lnTo>
                  <a:lnTo>
                    <a:pt x="57531" y="735711"/>
                  </a:lnTo>
                  <a:lnTo>
                    <a:pt x="61849" y="715645"/>
                  </a:lnTo>
                  <a:lnTo>
                    <a:pt x="66294" y="696214"/>
                  </a:lnTo>
                  <a:lnTo>
                    <a:pt x="70993" y="677291"/>
                  </a:lnTo>
                  <a:lnTo>
                    <a:pt x="76073" y="659130"/>
                  </a:lnTo>
                  <a:lnTo>
                    <a:pt x="81153" y="641731"/>
                  </a:lnTo>
                  <a:lnTo>
                    <a:pt x="86614" y="625094"/>
                  </a:lnTo>
                  <a:lnTo>
                    <a:pt x="92202" y="609219"/>
                  </a:lnTo>
                  <a:lnTo>
                    <a:pt x="98044" y="594233"/>
                  </a:lnTo>
                  <a:lnTo>
                    <a:pt x="103886" y="580136"/>
                  </a:lnTo>
                  <a:lnTo>
                    <a:pt x="109982" y="567055"/>
                  </a:lnTo>
                  <a:lnTo>
                    <a:pt x="116205" y="554990"/>
                  </a:lnTo>
                  <a:lnTo>
                    <a:pt x="122555" y="543814"/>
                  </a:lnTo>
                  <a:lnTo>
                    <a:pt x="129159" y="533908"/>
                  </a:lnTo>
                  <a:lnTo>
                    <a:pt x="135890" y="525018"/>
                  </a:lnTo>
                  <a:lnTo>
                    <a:pt x="142748" y="517144"/>
                  </a:lnTo>
                  <a:lnTo>
                    <a:pt x="149733" y="510794"/>
                  </a:lnTo>
                  <a:lnTo>
                    <a:pt x="156464" y="505841"/>
                  </a:lnTo>
                  <a:cubicBezTo>
                    <a:pt x="156591" y="505714"/>
                    <a:pt x="156845" y="505460"/>
                    <a:pt x="156972" y="505460"/>
                  </a:cubicBezTo>
                  <a:lnTo>
                    <a:pt x="163703" y="501904"/>
                  </a:lnTo>
                  <a:cubicBezTo>
                    <a:pt x="163957" y="501777"/>
                    <a:pt x="164211" y="501650"/>
                    <a:pt x="164465" y="501523"/>
                  </a:cubicBezTo>
                  <a:lnTo>
                    <a:pt x="171196" y="499491"/>
                  </a:lnTo>
                  <a:cubicBezTo>
                    <a:pt x="171450" y="499364"/>
                    <a:pt x="171704" y="499237"/>
                    <a:pt x="172085" y="499237"/>
                  </a:cubicBezTo>
                  <a:lnTo>
                    <a:pt x="178816" y="498475"/>
                  </a:lnTo>
                  <a:lnTo>
                    <a:pt x="185547" y="497713"/>
                  </a:lnTo>
                  <a:lnTo>
                    <a:pt x="184658" y="497967"/>
                  </a:lnTo>
                  <a:lnTo>
                    <a:pt x="191389" y="495808"/>
                  </a:lnTo>
                  <a:lnTo>
                    <a:pt x="190627" y="496189"/>
                  </a:lnTo>
                  <a:lnTo>
                    <a:pt x="197358" y="492633"/>
                  </a:lnTo>
                  <a:lnTo>
                    <a:pt x="196723" y="493014"/>
                  </a:lnTo>
                  <a:lnTo>
                    <a:pt x="202946" y="488442"/>
                  </a:lnTo>
                  <a:lnTo>
                    <a:pt x="209169" y="482600"/>
                  </a:lnTo>
                  <a:lnTo>
                    <a:pt x="215519" y="475488"/>
                  </a:lnTo>
                  <a:lnTo>
                    <a:pt x="221742" y="467233"/>
                  </a:lnTo>
                  <a:lnTo>
                    <a:pt x="227965" y="457581"/>
                  </a:lnTo>
                  <a:lnTo>
                    <a:pt x="234188" y="446913"/>
                  </a:lnTo>
                  <a:lnTo>
                    <a:pt x="240284" y="435229"/>
                  </a:lnTo>
                  <a:lnTo>
                    <a:pt x="246253" y="422402"/>
                  </a:lnTo>
                  <a:lnTo>
                    <a:pt x="251968" y="408686"/>
                  </a:lnTo>
                  <a:lnTo>
                    <a:pt x="257683" y="393954"/>
                  </a:lnTo>
                  <a:lnTo>
                    <a:pt x="263144" y="378460"/>
                  </a:lnTo>
                  <a:lnTo>
                    <a:pt x="268478" y="361950"/>
                  </a:lnTo>
                  <a:lnTo>
                    <a:pt x="273685" y="344678"/>
                  </a:lnTo>
                  <a:lnTo>
                    <a:pt x="278511" y="326771"/>
                  </a:lnTo>
                  <a:lnTo>
                    <a:pt x="283210" y="308102"/>
                  </a:lnTo>
                  <a:lnTo>
                    <a:pt x="287655" y="288798"/>
                  </a:lnTo>
                  <a:lnTo>
                    <a:pt x="291973" y="268986"/>
                  </a:lnTo>
                  <a:lnTo>
                    <a:pt x="299466" y="227584"/>
                  </a:lnTo>
                  <a:lnTo>
                    <a:pt x="305943" y="184277"/>
                  </a:lnTo>
                  <a:lnTo>
                    <a:pt x="311150" y="139573"/>
                  </a:lnTo>
                  <a:lnTo>
                    <a:pt x="315087" y="93726"/>
                  </a:lnTo>
                  <a:lnTo>
                    <a:pt x="317500" y="47117"/>
                  </a:lnTo>
                  <a:lnTo>
                    <a:pt x="318262" y="0"/>
                  </a:lnTo>
                  <a:close/>
                  <a:moveTo>
                    <a:pt x="76073" y="931545"/>
                  </a:moveTo>
                  <a:lnTo>
                    <a:pt x="35687" y="1006475"/>
                  </a:lnTo>
                  <a:lnTo>
                    <a:pt x="0" y="929259"/>
                  </a:lnTo>
                  <a:close/>
                </a:path>
              </a:pathLst>
            </a:custGeom>
            <a:solidFill>
              <a:srgbClr val="53548A"/>
            </a:solidFill>
          </p:spPr>
        </p:sp>
      </p:grpSp>
      <p:grpSp>
        <p:nvGrpSpPr>
          <p:cNvPr name="Group 13" id="13"/>
          <p:cNvGrpSpPr>
            <a:grpSpLocks noChangeAspect="true"/>
          </p:cNvGrpSpPr>
          <p:nvPr/>
        </p:nvGrpSpPr>
        <p:grpSpPr>
          <a:xfrm rot="0">
            <a:off x="13565881" y="3721794"/>
            <a:ext cx="707331" cy="1528762"/>
            <a:chOff x="0" y="0"/>
            <a:chExt cx="471551" cy="1019175"/>
          </a:xfrm>
        </p:grpSpPr>
        <p:sp>
          <p:nvSpPr>
            <p:cNvPr name="Freeform 14" id="14"/>
            <p:cNvSpPr/>
            <p:nvPr/>
          </p:nvSpPr>
          <p:spPr>
            <a:xfrm flipH="false" flipV="false" rot="0">
              <a:off x="0" y="0"/>
              <a:ext cx="471551" cy="1019175"/>
            </a:xfrm>
            <a:custGeom>
              <a:avLst/>
              <a:gdLst/>
              <a:ahLst/>
              <a:cxnLst/>
              <a:rect r="r" b="b" t="t" l="l"/>
              <a:pathLst>
                <a:path h="1019175" w="471551">
                  <a:moveTo>
                    <a:pt x="0" y="127"/>
                  </a:moveTo>
                  <a:lnTo>
                    <a:pt x="381" y="24003"/>
                  </a:lnTo>
                  <a:lnTo>
                    <a:pt x="1270" y="48006"/>
                  </a:lnTo>
                  <a:lnTo>
                    <a:pt x="2794" y="71755"/>
                  </a:lnTo>
                  <a:lnTo>
                    <a:pt x="4953" y="95504"/>
                  </a:lnTo>
                  <a:lnTo>
                    <a:pt x="10795" y="142240"/>
                  </a:lnTo>
                  <a:lnTo>
                    <a:pt x="18669" y="187960"/>
                  </a:lnTo>
                  <a:lnTo>
                    <a:pt x="28575" y="232156"/>
                  </a:lnTo>
                  <a:lnTo>
                    <a:pt x="40132" y="274447"/>
                  </a:lnTo>
                  <a:lnTo>
                    <a:pt x="46482" y="294894"/>
                  </a:lnTo>
                  <a:lnTo>
                    <a:pt x="53340" y="314706"/>
                  </a:lnTo>
                  <a:lnTo>
                    <a:pt x="60452" y="333756"/>
                  </a:lnTo>
                  <a:lnTo>
                    <a:pt x="67945" y="352171"/>
                  </a:lnTo>
                  <a:lnTo>
                    <a:pt x="75692" y="369824"/>
                  </a:lnTo>
                  <a:lnTo>
                    <a:pt x="83820" y="386715"/>
                  </a:lnTo>
                  <a:lnTo>
                    <a:pt x="92202" y="402844"/>
                  </a:lnTo>
                  <a:lnTo>
                    <a:pt x="100838" y="417957"/>
                  </a:lnTo>
                  <a:lnTo>
                    <a:pt x="109728" y="432181"/>
                  </a:lnTo>
                  <a:lnTo>
                    <a:pt x="118872" y="445516"/>
                  </a:lnTo>
                  <a:lnTo>
                    <a:pt x="128270" y="457835"/>
                  </a:lnTo>
                  <a:lnTo>
                    <a:pt x="137922" y="468884"/>
                  </a:lnTo>
                  <a:lnTo>
                    <a:pt x="147574" y="479044"/>
                  </a:lnTo>
                  <a:lnTo>
                    <a:pt x="157607" y="487934"/>
                  </a:lnTo>
                  <a:lnTo>
                    <a:pt x="167640" y="495681"/>
                  </a:lnTo>
                  <a:lnTo>
                    <a:pt x="177927" y="502285"/>
                  </a:lnTo>
                  <a:lnTo>
                    <a:pt x="188341" y="507365"/>
                  </a:lnTo>
                  <a:lnTo>
                    <a:pt x="199009" y="511175"/>
                  </a:lnTo>
                  <a:lnTo>
                    <a:pt x="209550" y="513588"/>
                  </a:lnTo>
                  <a:lnTo>
                    <a:pt x="220345" y="514350"/>
                  </a:lnTo>
                  <a:lnTo>
                    <a:pt x="230505" y="515112"/>
                  </a:lnTo>
                  <a:lnTo>
                    <a:pt x="239903" y="517271"/>
                  </a:lnTo>
                  <a:lnTo>
                    <a:pt x="249428" y="520573"/>
                  </a:lnTo>
                  <a:lnTo>
                    <a:pt x="258953" y="525399"/>
                  </a:lnTo>
                  <a:lnTo>
                    <a:pt x="268351" y="531368"/>
                  </a:lnTo>
                  <a:lnTo>
                    <a:pt x="277876" y="538607"/>
                  </a:lnTo>
                  <a:lnTo>
                    <a:pt x="287274" y="547116"/>
                  </a:lnTo>
                  <a:lnTo>
                    <a:pt x="296545" y="556768"/>
                  </a:lnTo>
                  <a:lnTo>
                    <a:pt x="305816" y="567563"/>
                  </a:lnTo>
                  <a:lnTo>
                    <a:pt x="314833" y="579374"/>
                  </a:lnTo>
                  <a:lnTo>
                    <a:pt x="323850" y="592328"/>
                  </a:lnTo>
                  <a:lnTo>
                    <a:pt x="332486" y="606171"/>
                  </a:lnTo>
                  <a:lnTo>
                    <a:pt x="340868" y="621030"/>
                  </a:lnTo>
                  <a:lnTo>
                    <a:pt x="349250" y="636778"/>
                  </a:lnTo>
                  <a:lnTo>
                    <a:pt x="357124" y="653415"/>
                  </a:lnTo>
                  <a:lnTo>
                    <a:pt x="364744" y="670814"/>
                  </a:lnTo>
                  <a:lnTo>
                    <a:pt x="372110" y="688975"/>
                  </a:lnTo>
                  <a:lnTo>
                    <a:pt x="379222" y="707771"/>
                  </a:lnTo>
                  <a:lnTo>
                    <a:pt x="385953" y="727329"/>
                  </a:lnTo>
                  <a:lnTo>
                    <a:pt x="392176" y="747522"/>
                  </a:lnTo>
                  <a:lnTo>
                    <a:pt x="403733" y="789432"/>
                  </a:lnTo>
                  <a:lnTo>
                    <a:pt x="413512" y="833120"/>
                  </a:lnTo>
                  <a:lnTo>
                    <a:pt x="421386" y="878459"/>
                  </a:lnTo>
                  <a:lnTo>
                    <a:pt x="427101" y="924814"/>
                  </a:lnTo>
                  <a:lnTo>
                    <a:pt x="429260" y="956183"/>
                  </a:lnTo>
                  <a:lnTo>
                    <a:pt x="438785" y="955421"/>
                  </a:lnTo>
                  <a:lnTo>
                    <a:pt x="436499" y="923544"/>
                  </a:lnTo>
                  <a:lnTo>
                    <a:pt x="430657" y="876808"/>
                  </a:lnTo>
                  <a:lnTo>
                    <a:pt x="422783" y="831088"/>
                  </a:lnTo>
                  <a:lnTo>
                    <a:pt x="412877" y="786892"/>
                  </a:lnTo>
                  <a:lnTo>
                    <a:pt x="401320" y="744601"/>
                  </a:lnTo>
                  <a:lnTo>
                    <a:pt x="394970" y="724281"/>
                  </a:lnTo>
                  <a:lnTo>
                    <a:pt x="388239" y="704469"/>
                  </a:lnTo>
                  <a:lnTo>
                    <a:pt x="381000" y="685419"/>
                  </a:lnTo>
                  <a:lnTo>
                    <a:pt x="373507" y="667004"/>
                  </a:lnTo>
                  <a:lnTo>
                    <a:pt x="365760" y="649351"/>
                  </a:lnTo>
                  <a:lnTo>
                    <a:pt x="357632" y="632460"/>
                  </a:lnTo>
                  <a:lnTo>
                    <a:pt x="349250" y="616331"/>
                  </a:lnTo>
                  <a:lnTo>
                    <a:pt x="340487" y="601091"/>
                  </a:lnTo>
                  <a:lnTo>
                    <a:pt x="331597" y="586994"/>
                  </a:lnTo>
                  <a:lnTo>
                    <a:pt x="322453" y="573659"/>
                  </a:lnTo>
                  <a:lnTo>
                    <a:pt x="313055" y="561340"/>
                  </a:lnTo>
                  <a:lnTo>
                    <a:pt x="303403" y="550164"/>
                  </a:lnTo>
                  <a:lnTo>
                    <a:pt x="293624" y="540004"/>
                  </a:lnTo>
                  <a:lnTo>
                    <a:pt x="283591" y="530987"/>
                  </a:lnTo>
                  <a:lnTo>
                    <a:pt x="273558" y="523367"/>
                  </a:lnTo>
                  <a:lnTo>
                    <a:pt x="263144" y="516763"/>
                  </a:lnTo>
                  <a:lnTo>
                    <a:pt x="252603" y="511683"/>
                  </a:lnTo>
                  <a:lnTo>
                    <a:pt x="241935" y="508000"/>
                  </a:lnTo>
                  <a:lnTo>
                    <a:pt x="231267" y="505714"/>
                  </a:lnTo>
                  <a:lnTo>
                    <a:pt x="221107" y="504952"/>
                  </a:lnTo>
                  <a:lnTo>
                    <a:pt x="211582" y="504190"/>
                  </a:lnTo>
                  <a:lnTo>
                    <a:pt x="202184" y="502158"/>
                  </a:lnTo>
                  <a:lnTo>
                    <a:pt x="192532" y="498856"/>
                  </a:lnTo>
                  <a:lnTo>
                    <a:pt x="183007" y="494157"/>
                  </a:lnTo>
                  <a:lnTo>
                    <a:pt x="173482" y="488188"/>
                  </a:lnTo>
                  <a:lnTo>
                    <a:pt x="163957" y="480822"/>
                  </a:lnTo>
                  <a:lnTo>
                    <a:pt x="154432" y="472440"/>
                  </a:lnTo>
                  <a:lnTo>
                    <a:pt x="145161" y="462788"/>
                  </a:lnTo>
                  <a:lnTo>
                    <a:pt x="135890" y="451993"/>
                  </a:lnTo>
                  <a:lnTo>
                    <a:pt x="126746" y="440055"/>
                  </a:lnTo>
                  <a:lnTo>
                    <a:pt x="117856" y="427101"/>
                  </a:lnTo>
                  <a:lnTo>
                    <a:pt x="109220" y="413131"/>
                  </a:lnTo>
                  <a:lnTo>
                    <a:pt x="100711" y="398399"/>
                  </a:lnTo>
                  <a:lnTo>
                    <a:pt x="92329" y="382651"/>
                  </a:lnTo>
                  <a:lnTo>
                    <a:pt x="84455" y="366014"/>
                  </a:lnTo>
                  <a:lnTo>
                    <a:pt x="76708" y="348615"/>
                  </a:lnTo>
                  <a:lnTo>
                    <a:pt x="69342" y="330454"/>
                  </a:lnTo>
                  <a:lnTo>
                    <a:pt x="62230" y="311658"/>
                  </a:lnTo>
                  <a:lnTo>
                    <a:pt x="55626" y="292100"/>
                  </a:lnTo>
                  <a:lnTo>
                    <a:pt x="49276" y="272034"/>
                  </a:lnTo>
                  <a:lnTo>
                    <a:pt x="37846" y="230124"/>
                  </a:lnTo>
                  <a:lnTo>
                    <a:pt x="28067" y="186309"/>
                  </a:lnTo>
                  <a:lnTo>
                    <a:pt x="20193" y="141097"/>
                  </a:lnTo>
                  <a:lnTo>
                    <a:pt x="14478" y="94742"/>
                  </a:lnTo>
                  <a:lnTo>
                    <a:pt x="12319" y="71247"/>
                  </a:lnTo>
                  <a:lnTo>
                    <a:pt x="10795" y="47625"/>
                  </a:lnTo>
                  <a:lnTo>
                    <a:pt x="9906" y="23876"/>
                  </a:lnTo>
                  <a:lnTo>
                    <a:pt x="9525" y="0"/>
                  </a:lnTo>
                  <a:close/>
                  <a:moveTo>
                    <a:pt x="395478" y="944753"/>
                  </a:moveTo>
                  <a:lnTo>
                    <a:pt x="436626" y="1019175"/>
                  </a:lnTo>
                  <a:lnTo>
                    <a:pt x="471551" y="941451"/>
                  </a:lnTo>
                  <a:close/>
                </a:path>
              </a:pathLst>
            </a:custGeom>
            <a:solidFill>
              <a:srgbClr val="53548A"/>
            </a:solidFill>
          </p:spPr>
        </p:sp>
      </p:grpSp>
      <p:sp>
        <p:nvSpPr>
          <p:cNvPr name="TextBox 15" id="15"/>
          <p:cNvSpPr txBox="true"/>
          <p:nvPr/>
        </p:nvSpPr>
        <p:spPr>
          <a:xfrm rot="0">
            <a:off x="5175118" y="2744538"/>
            <a:ext cx="631665" cy="499110"/>
          </a:xfrm>
          <a:prstGeom prst="rect">
            <a:avLst/>
          </a:prstGeom>
        </p:spPr>
        <p:txBody>
          <a:bodyPr anchor="t" rtlCol="false" tIns="0" lIns="0" bIns="0" rIns="0">
            <a:spAutoFit/>
          </a:bodyPr>
          <a:lstStyle/>
          <a:p>
            <a:pPr algn="l">
              <a:lnSpc>
                <a:spcPts val="3779"/>
              </a:lnSpc>
            </a:pPr>
            <a:r>
              <a:rPr lang="en-US" sz="2700" spc="2">
                <a:solidFill>
                  <a:srgbClr val="000000"/>
                </a:solidFill>
                <a:latin typeface="Calibri (MS)"/>
                <a:ea typeface="Calibri (MS)"/>
                <a:cs typeface="Calibri (MS)"/>
                <a:sym typeface="Calibri (MS)"/>
              </a:rPr>
              <a:t>Akıl </a:t>
            </a:r>
          </a:p>
        </p:txBody>
      </p:sp>
      <p:sp>
        <p:nvSpPr>
          <p:cNvPr name="TextBox 16" id="16"/>
          <p:cNvSpPr txBox="true"/>
          <p:nvPr/>
        </p:nvSpPr>
        <p:spPr>
          <a:xfrm rot="0">
            <a:off x="3747897" y="5550980"/>
            <a:ext cx="2866973" cy="2920365"/>
          </a:xfrm>
          <a:prstGeom prst="rect">
            <a:avLst/>
          </a:prstGeom>
        </p:spPr>
        <p:txBody>
          <a:bodyPr anchor="t" rtlCol="false" tIns="0" lIns="0" bIns="0" rIns="0">
            <a:spAutoFit/>
          </a:bodyPr>
          <a:lstStyle/>
          <a:p>
            <a:pPr algn="ctr">
              <a:lnSpc>
                <a:spcPts val="3240"/>
              </a:lnSpc>
            </a:pPr>
            <a:r>
              <a:rPr lang="en-US" sz="2700" spc="2">
                <a:solidFill>
                  <a:srgbClr val="000000"/>
                </a:solidFill>
                <a:latin typeface="Calibri (MS)"/>
                <a:ea typeface="Calibri (MS)"/>
                <a:cs typeface="Calibri (MS)"/>
                <a:sym typeface="Calibri (MS)"/>
              </a:rPr>
              <a:t>Düşünme, anlama, kavrama ve davranışlarını ayarlama özelliğidir. İnsanın, davranışlarından sorumlu olmasının </a:t>
            </a:r>
          </a:p>
        </p:txBody>
      </p:sp>
      <p:sp>
        <p:nvSpPr>
          <p:cNvPr name="TextBox 17" id="17"/>
          <p:cNvSpPr txBox="true"/>
          <p:nvPr/>
        </p:nvSpPr>
        <p:spPr>
          <a:xfrm rot="0">
            <a:off x="9175618" y="2744538"/>
            <a:ext cx="825189"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İrade </a:t>
            </a:r>
          </a:p>
        </p:txBody>
      </p:sp>
      <p:sp>
        <p:nvSpPr>
          <p:cNvPr name="TextBox 18" id="18"/>
          <p:cNvSpPr txBox="true"/>
          <p:nvPr/>
        </p:nvSpPr>
        <p:spPr>
          <a:xfrm rot="0">
            <a:off x="7989184" y="5550980"/>
            <a:ext cx="3294026" cy="29203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Dilemek, tercih etmek, karar vermek ve bunlar için gerekli güç ve yeteneğe sahip olmaktır. İrade; külli irade ve cüzi irade olarak ikiye </a:t>
            </a:r>
          </a:p>
        </p:txBody>
      </p:sp>
      <p:sp>
        <p:nvSpPr>
          <p:cNvPr name="TextBox 19" id="19"/>
          <p:cNvSpPr txBox="true"/>
          <p:nvPr/>
        </p:nvSpPr>
        <p:spPr>
          <a:xfrm rot="0">
            <a:off x="12875895" y="2714435"/>
            <a:ext cx="1741561"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Sorumluluk </a:t>
            </a:r>
          </a:p>
        </p:txBody>
      </p:sp>
      <p:sp>
        <p:nvSpPr>
          <p:cNvPr name="TextBox 20" id="20"/>
          <p:cNvSpPr txBox="true"/>
          <p:nvPr/>
        </p:nvSpPr>
        <p:spPr>
          <a:xfrm rot="0">
            <a:off x="12105513" y="5550980"/>
            <a:ext cx="3067026" cy="29203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Bir kimsenin verdiği kararların sonuçlarını üstlenmesi, yaptığı ya da yapması gerekirken yapmadığı işlerden dolayı hesap vermek </a:t>
            </a:r>
          </a:p>
        </p:txBody>
      </p:sp>
      <p:sp>
        <p:nvSpPr>
          <p:cNvPr name="TextBox 21" id="21"/>
          <p:cNvSpPr txBox="true"/>
          <p:nvPr/>
        </p:nvSpPr>
        <p:spPr>
          <a:xfrm rot="0">
            <a:off x="3999357" y="8383786"/>
            <a:ext cx="2275256"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temel</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sebebidir.</a:t>
            </a:r>
          </a:p>
        </p:txBody>
      </p:sp>
      <p:sp>
        <p:nvSpPr>
          <p:cNvPr name="TextBox 22" id="22"/>
          <p:cNvSpPr txBox="true"/>
          <p:nvPr/>
        </p:nvSpPr>
        <p:spPr>
          <a:xfrm rot="0">
            <a:off x="9144757" y="8383786"/>
            <a:ext cx="858564"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ayrılır.</a:t>
            </a:r>
          </a:p>
        </p:txBody>
      </p:sp>
      <p:sp>
        <p:nvSpPr>
          <p:cNvPr name="TextBox 23" id="23"/>
          <p:cNvSpPr txBox="true"/>
          <p:nvPr/>
        </p:nvSpPr>
        <p:spPr>
          <a:xfrm rot="0">
            <a:off x="12291822" y="8383786"/>
            <a:ext cx="2606840"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zorunda</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olmasıdır.</a:t>
            </a:r>
          </a:p>
        </p:txBody>
      </p:sp>
      <p:sp>
        <p:nvSpPr>
          <p:cNvPr name="TextBox 24" id="24"/>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25" id="25"/>
          <p:cNvSpPr txBox="true"/>
          <p:nvPr/>
        </p:nvSpPr>
        <p:spPr>
          <a:xfrm rot="0">
            <a:off x="15209901" y="14921"/>
            <a:ext cx="432883"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16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037587" y="1591799"/>
            <a:ext cx="8322054" cy="8333227"/>
          </a:xfrm>
          <a:custGeom>
            <a:avLst/>
            <a:gdLst/>
            <a:ahLst/>
            <a:cxnLst/>
            <a:rect r="r" b="b" t="t" l="l"/>
            <a:pathLst>
              <a:path h="8333227" w="8322054">
                <a:moveTo>
                  <a:pt x="0" y="0"/>
                </a:moveTo>
                <a:lnTo>
                  <a:pt x="8322054" y="0"/>
                </a:lnTo>
                <a:lnTo>
                  <a:pt x="8322054" y="8333227"/>
                </a:lnTo>
                <a:lnTo>
                  <a:pt x="0" y="83332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3232404" y="2767198"/>
            <a:ext cx="1890951" cy="1007745"/>
          </a:xfrm>
          <a:prstGeom prst="rect">
            <a:avLst/>
          </a:prstGeom>
        </p:spPr>
        <p:txBody>
          <a:bodyPr anchor="t" rtlCol="false" tIns="0" lIns="0" bIns="0" rIns="0">
            <a:spAutoFit/>
          </a:bodyPr>
          <a:lstStyle/>
          <a:p>
            <a:pPr algn="l">
              <a:lnSpc>
                <a:spcPts val="7559"/>
              </a:lnSpc>
            </a:pPr>
            <a:r>
              <a:rPr lang="en-US" sz="5400">
                <a:solidFill>
                  <a:srgbClr val="D88C02"/>
                </a:solidFill>
                <a:latin typeface="Calibri (MS)"/>
                <a:ea typeface="Calibri (MS)"/>
                <a:cs typeface="Calibri (MS)"/>
                <a:sym typeface="Calibri (MS)"/>
              </a:rPr>
              <a:t>İRADE </a:t>
            </a:r>
          </a:p>
        </p:txBody>
      </p:sp>
      <p:sp>
        <p:nvSpPr>
          <p:cNvPr name="TextBox 5" id="5"/>
          <p:cNvSpPr txBox="true"/>
          <p:nvPr/>
        </p:nvSpPr>
        <p:spPr>
          <a:xfrm rot="0">
            <a:off x="7277867" y="1641924"/>
            <a:ext cx="1535206" cy="546735"/>
          </a:xfrm>
          <a:prstGeom prst="rect">
            <a:avLst/>
          </a:prstGeom>
        </p:spPr>
        <p:txBody>
          <a:bodyPr anchor="t" rtlCol="false" tIns="0" lIns="0" bIns="0" rIns="0">
            <a:spAutoFit/>
          </a:bodyPr>
          <a:lstStyle/>
          <a:p>
            <a:pPr algn="l">
              <a:lnSpc>
                <a:spcPts val="4249"/>
              </a:lnSpc>
            </a:pPr>
            <a:r>
              <a:rPr lang="en-US" sz="2700">
                <a:solidFill>
                  <a:srgbClr val="000000"/>
                </a:solidFill>
                <a:latin typeface="Calibri (MS)"/>
                <a:ea typeface="Calibri (MS)"/>
                <a:cs typeface="Calibri (MS)"/>
                <a:sym typeface="Calibri (MS)"/>
              </a:rPr>
              <a:t>Külli İrade </a:t>
            </a:r>
          </a:p>
        </p:txBody>
      </p:sp>
      <p:sp>
        <p:nvSpPr>
          <p:cNvPr name="TextBox 6" id="6"/>
          <p:cNvSpPr txBox="true"/>
          <p:nvPr/>
        </p:nvSpPr>
        <p:spPr>
          <a:xfrm rot="0">
            <a:off x="5824342" y="2181073"/>
            <a:ext cx="122415" cy="518679"/>
          </a:xfrm>
          <a:prstGeom prst="rect">
            <a:avLst/>
          </a:prstGeom>
        </p:spPr>
        <p:txBody>
          <a:bodyPr anchor="t" rtlCol="false" tIns="0" lIns="0" bIns="0" rIns="0">
            <a:spAutoFit/>
          </a:bodyPr>
          <a:lstStyle/>
          <a:p>
            <a:pPr algn="l">
              <a:lnSpc>
                <a:spcPts val="4249"/>
              </a:lnSpc>
            </a:pPr>
            <a:r>
              <a:rPr lang="en-US" sz="2700">
                <a:solidFill>
                  <a:srgbClr val="000000"/>
                </a:solidFill>
                <a:latin typeface="Arial"/>
                <a:ea typeface="Arial"/>
                <a:cs typeface="Arial"/>
                <a:sym typeface="Arial"/>
              </a:rPr>
              <a:t>•</a:t>
            </a:r>
          </a:p>
        </p:txBody>
      </p:sp>
      <p:sp>
        <p:nvSpPr>
          <p:cNvPr name="TextBox 7" id="7"/>
          <p:cNvSpPr txBox="true"/>
          <p:nvPr/>
        </p:nvSpPr>
        <p:spPr>
          <a:xfrm rot="0">
            <a:off x="6252967" y="2181792"/>
            <a:ext cx="3796975" cy="4250441"/>
          </a:xfrm>
          <a:prstGeom prst="rect">
            <a:avLst/>
          </a:prstGeom>
        </p:spPr>
        <p:txBody>
          <a:bodyPr anchor="t" rtlCol="false" tIns="0" lIns="0" bIns="0" rIns="0">
            <a:spAutoFit/>
          </a:bodyPr>
          <a:lstStyle/>
          <a:p>
            <a:pPr algn="l">
              <a:lnSpc>
                <a:spcPts val="4249"/>
              </a:lnSpc>
            </a:pPr>
            <a:r>
              <a:rPr lang="en-US" sz="2700">
                <a:solidFill>
                  <a:srgbClr val="000000"/>
                </a:solidFill>
                <a:latin typeface="Calibri (MS)"/>
                <a:ea typeface="Calibri (MS)"/>
                <a:cs typeface="Calibri (MS)"/>
                <a:sym typeface="Calibri (MS)"/>
              </a:rPr>
              <a:t>Allah’ın (cc) istediğini </a:t>
            </a:r>
          </a:p>
          <a:p>
            <a:pPr algn="l">
              <a:lnSpc>
                <a:spcPts val="2230"/>
              </a:lnSpc>
            </a:pPr>
            <a:r>
              <a:rPr lang="en-US" sz="2700">
                <a:solidFill>
                  <a:srgbClr val="000000"/>
                </a:solidFill>
                <a:latin typeface="Calibri (MS)"/>
                <a:ea typeface="Calibri (MS)"/>
                <a:cs typeface="Calibri (MS)"/>
                <a:sym typeface="Calibri (MS)"/>
              </a:rPr>
              <a:t>istediği gibi dilemesi ve </a:t>
            </a:r>
          </a:p>
          <a:p>
            <a:pPr algn="l">
              <a:lnSpc>
                <a:spcPts val="4249"/>
              </a:lnSpc>
            </a:pPr>
            <a:r>
              <a:rPr lang="en-US" sz="2700">
                <a:solidFill>
                  <a:srgbClr val="000000"/>
                </a:solidFill>
                <a:latin typeface="Calibri (MS)"/>
                <a:ea typeface="Calibri (MS)"/>
                <a:cs typeface="Calibri (MS)"/>
                <a:sym typeface="Calibri (MS)"/>
              </a:rPr>
              <a:t>seçmesidir. </a:t>
            </a:r>
          </a:p>
          <a:p>
            <a:pPr algn="l">
              <a:lnSpc>
                <a:spcPts val="2232"/>
              </a:lnSpc>
            </a:pPr>
            <a:r>
              <a:rPr lang="en-US" sz="2703">
                <a:solidFill>
                  <a:srgbClr val="000000"/>
                </a:solidFill>
                <a:latin typeface="Calibri (MS)"/>
                <a:ea typeface="Calibri (MS)"/>
                <a:cs typeface="Calibri (MS)"/>
                <a:sym typeface="Calibri (MS)"/>
              </a:rPr>
              <a:t>Külli irade, Allah’ın (cc) </a:t>
            </a:r>
          </a:p>
          <a:p>
            <a:pPr algn="l">
              <a:lnSpc>
                <a:spcPts val="4249"/>
              </a:lnSpc>
            </a:pPr>
            <a:r>
              <a:rPr lang="en-US" sz="2700">
                <a:solidFill>
                  <a:srgbClr val="000000"/>
                </a:solidFill>
                <a:latin typeface="Calibri (MS)"/>
                <a:ea typeface="Calibri (MS)"/>
                <a:cs typeface="Calibri (MS)"/>
                <a:sym typeface="Calibri (MS)"/>
              </a:rPr>
              <a:t>sınırsız iradesidir. </a:t>
            </a:r>
          </a:p>
          <a:p>
            <a:pPr algn="l">
              <a:lnSpc>
                <a:spcPts val="2230"/>
              </a:lnSpc>
            </a:pPr>
            <a:r>
              <a:rPr lang="en-US" sz="2700">
                <a:solidFill>
                  <a:srgbClr val="000000"/>
                </a:solidFill>
                <a:latin typeface="Calibri (MS)"/>
                <a:ea typeface="Calibri (MS)"/>
                <a:cs typeface="Calibri (MS)"/>
                <a:sym typeface="Calibri (MS)"/>
              </a:rPr>
              <a:t>Külli irade, her şeye hâkim </a:t>
            </a:r>
          </a:p>
          <a:p>
            <a:pPr algn="l">
              <a:lnSpc>
                <a:spcPts val="4249"/>
              </a:lnSpc>
            </a:pPr>
            <a:r>
              <a:rPr lang="en-US" sz="2700" spc="2">
                <a:solidFill>
                  <a:srgbClr val="000000"/>
                </a:solidFill>
                <a:latin typeface="Calibri (MS)"/>
                <a:ea typeface="Calibri (MS)"/>
                <a:cs typeface="Calibri (MS)"/>
                <a:sym typeface="Calibri (MS)"/>
              </a:rPr>
              <a:t>olan, her şeyi içine alan </a:t>
            </a:r>
          </a:p>
          <a:p>
            <a:pPr algn="l">
              <a:lnSpc>
                <a:spcPts val="2230"/>
              </a:lnSpc>
            </a:pPr>
            <a:r>
              <a:rPr lang="en-US" sz="2700">
                <a:solidFill>
                  <a:srgbClr val="000000"/>
                </a:solidFill>
                <a:latin typeface="Calibri (MS)"/>
                <a:ea typeface="Calibri (MS)"/>
                <a:cs typeface="Calibri (MS)"/>
                <a:sym typeface="Calibri (MS)"/>
              </a:rPr>
              <a:t>iradedir. </a:t>
            </a:r>
          </a:p>
          <a:p>
            <a:pPr algn="l">
              <a:lnSpc>
                <a:spcPts val="4249"/>
              </a:lnSpc>
            </a:pPr>
            <a:r>
              <a:rPr lang="en-US" sz="2700">
                <a:solidFill>
                  <a:srgbClr val="000000"/>
                </a:solidFill>
                <a:latin typeface="Calibri (MS)"/>
                <a:ea typeface="Calibri (MS)"/>
                <a:cs typeface="Calibri (MS)"/>
                <a:sym typeface="Calibri (MS)"/>
              </a:rPr>
              <a:t>İnsan, külli irade alanına </a:t>
            </a:r>
          </a:p>
          <a:p>
            <a:pPr algn="l">
              <a:lnSpc>
                <a:spcPts val="2230"/>
              </a:lnSpc>
            </a:pPr>
            <a:r>
              <a:rPr lang="en-US" sz="2700">
                <a:solidFill>
                  <a:srgbClr val="000000"/>
                </a:solidFill>
                <a:latin typeface="Calibri (MS)"/>
                <a:ea typeface="Calibri (MS)"/>
                <a:cs typeface="Calibri (MS)"/>
                <a:sym typeface="Calibri (MS)"/>
              </a:rPr>
              <a:t>müdahale edemez. </a:t>
            </a:r>
          </a:p>
        </p:txBody>
      </p:sp>
      <p:sp>
        <p:nvSpPr>
          <p:cNvPr name="TextBox 8" id="8"/>
          <p:cNvSpPr txBox="true"/>
          <p:nvPr/>
        </p:nvSpPr>
        <p:spPr>
          <a:xfrm rot="0">
            <a:off x="5824342" y="3606027"/>
            <a:ext cx="122558" cy="1151511"/>
          </a:xfrm>
          <a:prstGeom prst="rect">
            <a:avLst/>
          </a:prstGeom>
        </p:spPr>
        <p:txBody>
          <a:bodyPr anchor="t" rtlCol="false" tIns="0" lIns="0" bIns="0" rIns="0">
            <a:spAutoFit/>
          </a:bodyPr>
          <a:lstStyle/>
          <a:p>
            <a:pPr algn="just">
              <a:lnSpc>
                <a:spcPts val="2232"/>
              </a:lnSpc>
            </a:pPr>
            <a:r>
              <a:rPr lang="en-US" sz="2703">
                <a:solidFill>
                  <a:srgbClr val="000000"/>
                </a:solidFill>
                <a:latin typeface="Arial"/>
                <a:ea typeface="Arial"/>
                <a:cs typeface="Arial"/>
                <a:sym typeface="Arial"/>
              </a:rPr>
              <a:t>• •</a:t>
            </a:r>
          </a:p>
        </p:txBody>
      </p:sp>
      <p:sp>
        <p:nvSpPr>
          <p:cNvPr name="TextBox 9" id="9"/>
          <p:cNvSpPr txBox="true"/>
          <p:nvPr/>
        </p:nvSpPr>
        <p:spPr>
          <a:xfrm rot="0">
            <a:off x="5824342" y="5473284"/>
            <a:ext cx="122415" cy="518679"/>
          </a:xfrm>
          <a:prstGeom prst="rect">
            <a:avLst/>
          </a:prstGeom>
        </p:spPr>
        <p:txBody>
          <a:bodyPr anchor="t" rtlCol="false" tIns="0" lIns="0" bIns="0" rIns="0">
            <a:spAutoFit/>
          </a:bodyPr>
          <a:lstStyle/>
          <a:p>
            <a:pPr algn="l">
              <a:lnSpc>
                <a:spcPts val="4249"/>
              </a:lnSpc>
            </a:pPr>
            <a:r>
              <a:rPr lang="en-US" sz="2700">
                <a:solidFill>
                  <a:srgbClr val="000000"/>
                </a:solidFill>
                <a:latin typeface="Arial"/>
                <a:ea typeface="Arial"/>
                <a:cs typeface="Arial"/>
                <a:sym typeface="Arial"/>
              </a:rPr>
              <a:t>•</a:t>
            </a:r>
          </a:p>
        </p:txBody>
      </p:sp>
      <p:sp>
        <p:nvSpPr>
          <p:cNvPr name="TextBox 10" id="10"/>
          <p:cNvSpPr txBox="true"/>
          <p:nvPr/>
        </p:nvSpPr>
        <p:spPr>
          <a:xfrm rot="0">
            <a:off x="5824342" y="6470332"/>
            <a:ext cx="1452424"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Örnekler: </a:t>
            </a:r>
          </a:p>
        </p:txBody>
      </p:sp>
      <p:sp>
        <p:nvSpPr>
          <p:cNvPr name="TextBox 11" id="11"/>
          <p:cNvSpPr txBox="true"/>
          <p:nvPr/>
        </p:nvSpPr>
        <p:spPr>
          <a:xfrm rot="0">
            <a:off x="5824342" y="7395429"/>
            <a:ext cx="122415" cy="242454"/>
          </a:xfrm>
          <a:prstGeom prst="rect">
            <a:avLst/>
          </a:prstGeom>
        </p:spPr>
        <p:txBody>
          <a:bodyPr anchor="t" rtlCol="false" tIns="0" lIns="0" bIns="0" rIns="0">
            <a:spAutoFit/>
          </a:bodyPr>
          <a:lstStyle/>
          <a:p>
            <a:pPr algn="l">
              <a:lnSpc>
                <a:spcPts val="1350"/>
              </a:lnSpc>
            </a:pPr>
            <a:r>
              <a:rPr lang="en-US" sz="2700">
                <a:solidFill>
                  <a:srgbClr val="000000"/>
                </a:solidFill>
                <a:latin typeface="Arial"/>
                <a:ea typeface="Arial"/>
                <a:cs typeface="Arial"/>
                <a:sym typeface="Arial"/>
              </a:rPr>
              <a:t>•</a:t>
            </a:r>
          </a:p>
        </p:txBody>
      </p:sp>
      <p:sp>
        <p:nvSpPr>
          <p:cNvPr name="TextBox 12" id="12"/>
          <p:cNvSpPr txBox="true"/>
          <p:nvPr/>
        </p:nvSpPr>
        <p:spPr>
          <a:xfrm rot="0">
            <a:off x="6252967" y="7396163"/>
            <a:ext cx="3822849" cy="2328296"/>
          </a:xfrm>
          <a:prstGeom prst="rect">
            <a:avLst/>
          </a:prstGeom>
        </p:spPr>
        <p:txBody>
          <a:bodyPr anchor="t" rtlCol="false" tIns="0" lIns="0" bIns="0" rIns="0">
            <a:spAutoFit/>
          </a:bodyPr>
          <a:lstStyle/>
          <a:p>
            <a:pPr algn="l">
              <a:lnSpc>
                <a:spcPts val="1350"/>
              </a:lnSpc>
            </a:pPr>
            <a:r>
              <a:rPr lang="en-US" sz="2700">
                <a:solidFill>
                  <a:srgbClr val="000000"/>
                </a:solidFill>
                <a:latin typeface="Calibri (MS)"/>
                <a:ea typeface="Calibri (MS)"/>
                <a:cs typeface="Calibri (MS)"/>
                <a:sym typeface="Calibri (MS)"/>
              </a:rPr>
              <a:t>Göz rengimiz, cinsiyetimiz, </a:t>
            </a:r>
          </a:p>
          <a:p>
            <a:pPr algn="l">
              <a:lnSpc>
                <a:spcPts val="5130"/>
              </a:lnSpc>
            </a:pPr>
            <a:r>
              <a:rPr lang="en-US" sz="2700">
                <a:solidFill>
                  <a:srgbClr val="000000"/>
                </a:solidFill>
                <a:latin typeface="Calibri (MS)"/>
                <a:ea typeface="Calibri (MS)"/>
                <a:cs typeface="Calibri (MS)"/>
                <a:sym typeface="Calibri (MS)"/>
              </a:rPr>
              <a:t>milliyetimiz, doğum </a:t>
            </a:r>
          </a:p>
          <a:p>
            <a:pPr algn="l">
              <a:lnSpc>
                <a:spcPts val="1354"/>
              </a:lnSpc>
            </a:pPr>
            <a:r>
              <a:rPr lang="en-US" sz="2703">
                <a:solidFill>
                  <a:srgbClr val="000000"/>
                </a:solidFill>
                <a:latin typeface="Calibri (MS)"/>
                <a:ea typeface="Calibri (MS)"/>
                <a:cs typeface="Calibri (MS)"/>
                <a:sym typeface="Calibri (MS)"/>
              </a:rPr>
              <a:t>yerimiz vb. külli iradeye </a:t>
            </a:r>
          </a:p>
          <a:p>
            <a:pPr algn="l">
              <a:lnSpc>
                <a:spcPts val="5130"/>
              </a:lnSpc>
            </a:pPr>
            <a:r>
              <a:rPr lang="en-US" sz="2700">
                <a:solidFill>
                  <a:srgbClr val="000000"/>
                </a:solidFill>
                <a:latin typeface="Calibri (MS)"/>
                <a:ea typeface="Calibri (MS)"/>
                <a:cs typeface="Calibri (MS)"/>
                <a:sym typeface="Calibri (MS)"/>
              </a:rPr>
              <a:t>bağlıdır ve bu alanda </a:t>
            </a:r>
          </a:p>
          <a:p>
            <a:pPr algn="l">
              <a:lnSpc>
                <a:spcPts val="1350"/>
              </a:lnSpc>
            </a:pPr>
            <a:r>
              <a:rPr lang="en-US" sz="2700" spc="2">
                <a:solidFill>
                  <a:srgbClr val="000000"/>
                </a:solidFill>
                <a:latin typeface="Calibri (MS)"/>
                <a:ea typeface="Calibri (MS)"/>
                <a:cs typeface="Calibri (MS)"/>
                <a:sym typeface="Calibri (MS)"/>
              </a:rPr>
              <a:t>insanın bir sorumluluğu </a:t>
            </a:r>
          </a:p>
          <a:p>
            <a:pPr algn="l">
              <a:lnSpc>
                <a:spcPts val="5130"/>
              </a:lnSpc>
            </a:pPr>
            <a:r>
              <a:rPr lang="en-US" sz="2700">
                <a:solidFill>
                  <a:srgbClr val="000000"/>
                </a:solidFill>
                <a:latin typeface="Calibri (MS)"/>
                <a:ea typeface="Calibri (MS)"/>
                <a:cs typeface="Calibri (MS)"/>
                <a:sym typeface="Calibri (MS)"/>
              </a:rPr>
              <a:t>yoktur. </a:t>
            </a:r>
          </a:p>
        </p:txBody>
      </p:sp>
      <p:sp>
        <p:nvSpPr>
          <p:cNvPr name="TextBox 13" id="13"/>
          <p:cNvSpPr txBox="true"/>
          <p:nvPr/>
        </p:nvSpPr>
        <p:spPr>
          <a:xfrm rot="0">
            <a:off x="11721465" y="1699074"/>
            <a:ext cx="1500230" cy="489585"/>
          </a:xfrm>
          <a:prstGeom prst="rect">
            <a:avLst/>
          </a:prstGeom>
        </p:spPr>
        <p:txBody>
          <a:bodyPr anchor="t" rtlCol="false" tIns="0" lIns="0" bIns="0" rIns="0">
            <a:spAutoFit/>
          </a:bodyPr>
          <a:lstStyle/>
          <a:p>
            <a:pPr algn="l">
              <a:lnSpc>
                <a:spcPts val="3693"/>
              </a:lnSpc>
            </a:pPr>
            <a:r>
              <a:rPr lang="en-US" sz="2700">
                <a:solidFill>
                  <a:srgbClr val="000000"/>
                </a:solidFill>
                <a:latin typeface="Calibri (MS)"/>
                <a:ea typeface="Calibri (MS)"/>
                <a:cs typeface="Calibri (MS)"/>
                <a:sym typeface="Calibri (MS)"/>
              </a:rPr>
              <a:t>Cüzi İrade </a:t>
            </a:r>
          </a:p>
        </p:txBody>
      </p:sp>
      <p:sp>
        <p:nvSpPr>
          <p:cNvPr name="TextBox 14" id="14"/>
          <p:cNvSpPr txBox="true"/>
          <p:nvPr/>
        </p:nvSpPr>
        <p:spPr>
          <a:xfrm rot="0">
            <a:off x="10895076" y="2167357"/>
            <a:ext cx="122415" cy="461529"/>
          </a:xfrm>
          <a:prstGeom prst="rect">
            <a:avLst/>
          </a:prstGeom>
        </p:spPr>
        <p:txBody>
          <a:bodyPr anchor="t" rtlCol="false" tIns="0" lIns="0" bIns="0" rIns="0">
            <a:spAutoFit/>
          </a:bodyPr>
          <a:lstStyle/>
          <a:p>
            <a:pPr algn="l">
              <a:lnSpc>
                <a:spcPts val="3693"/>
              </a:lnSpc>
            </a:pPr>
            <a:r>
              <a:rPr lang="en-US" sz="2700">
                <a:solidFill>
                  <a:srgbClr val="000000"/>
                </a:solidFill>
                <a:latin typeface="Arial"/>
                <a:ea typeface="Arial"/>
                <a:cs typeface="Arial"/>
                <a:sym typeface="Arial"/>
              </a:rPr>
              <a:t>•</a:t>
            </a:r>
          </a:p>
        </p:txBody>
      </p:sp>
      <p:sp>
        <p:nvSpPr>
          <p:cNvPr name="TextBox 15" id="15"/>
          <p:cNvSpPr txBox="true"/>
          <p:nvPr/>
        </p:nvSpPr>
        <p:spPr>
          <a:xfrm rot="0">
            <a:off x="11323701" y="2168076"/>
            <a:ext cx="3930934" cy="1724025"/>
          </a:xfrm>
          <a:prstGeom prst="rect">
            <a:avLst/>
          </a:prstGeom>
        </p:spPr>
        <p:txBody>
          <a:bodyPr anchor="t" rtlCol="false" tIns="0" lIns="0" bIns="0" rIns="0">
            <a:spAutoFit/>
          </a:bodyPr>
          <a:lstStyle/>
          <a:p>
            <a:pPr algn="l">
              <a:lnSpc>
                <a:spcPts val="3693"/>
              </a:lnSpc>
            </a:pPr>
            <a:r>
              <a:rPr lang="en-US" sz="2700">
                <a:solidFill>
                  <a:srgbClr val="000000"/>
                </a:solidFill>
                <a:latin typeface="Calibri (MS)"/>
                <a:ea typeface="Calibri (MS)"/>
                <a:cs typeface="Calibri (MS)"/>
                <a:sym typeface="Calibri (MS)"/>
              </a:rPr>
              <a:t>Allah (cc) tarafından insana </a:t>
            </a:r>
          </a:p>
          <a:p>
            <a:pPr algn="l">
              <a:lnSpc>
                <a:spcPts val="2786"/>
              </a:lnSpc>
            </a:pPr>
            <a:r>
              <a:rPr lang="en-US" sz="2700">
                <a:solidFill>
                  <a:srgbClr val="000000"/>
                </a:solidFill>
                <a:latin typeface="Calibri (MS)"/>
                <a:ea typeface="Calibri (MS)"/>
                <a:cs typeface="Calibri (MS)"/>
                <a:sym typeface="Calibri (MS)"/>
              </a:rPr>
              <a:t>verilen sınırlı özgürlük ve </a:t>
            </a:r>
          </a:p>
          <a:p>
            <a:pPr algn="l">
              <a:lnSpc>
                <a:spcPts val="3693"/>
              </a:lnSpc>
            </a:pPr>
            <a:r>
              <a:rPr lang="en-US" sz="2700">
                <a:solidFill>
                  <a:srgbClr val="000000"/>
                </a:solidFill>
                <a:latin typeface="Calibri (MS)"/>
                <a:ea typeface="Calibri (MS)"/>
                <a:cs typeface="Calibri (MS)"/>
                <a:sym typeface="Calibri (MS)"/>
              </a:rPr>
              <a:t>insanın tercih etme </a:t>
            </a:r>
          </a:p>
          <a:p>
            <a:pPr algn="l">
              <a:lnSpc>
                <a:spcPts val="2786"/>
              </a:lnSpc>
            </a:pPr>
            <a:r>
              <a:rPr lang="en-US" sz="2700">
                <a:solidFill>
                  <a:srgbClr val="000000"/>
                </a:solidFill>
                <a:latin typeface="Calibri (MS)"/>
                <a:ea typeface="Calibri (MS)"/>
                <a:cs typeface="Calibri (MS)"/>
                <a:sym typeface="Calibri (MS)"/>
              </a:rPr>
              <a:t>gücüdür. </a:t>
            </a:r>
          </a:p>
        </p:txBody>
      </p:sp>
      <p:sp>
        <p:nvSpPr>
          <p:cNvPr name="TextBox 16" id="16"/>
          <p:cNvSpPr txBox="true"/>
          <p:nvPr/>
        </p:nvSpPr>
        <p:spPr>
          <a:xfrm rot="0">
            <a:off x="10895076" y="3930201"/>
            <a:ext cx="1452424"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Örnekler: </a:t>
            </a:r>
          </a:p>
        </p:txBody>
      </p:sp>
      <p:sp>
        <p:nvSpPr>
          <p:cNvPr name="TextBox 17" id="17"/>
          <p:cNvSpPr txBox="true"/>
          <p:nvPr/>
        </p:nvSpPr>
        <p:spPr>
          <a:xfrm rot="0">
            <a:off x="10895076" y="4855326"/>
            <a:ext cx="122558" cy="242911"/>
          </a:xfrm>
          <a:prstGeom prst="rect">
            <a:avLst/>
          </a:prstGeom>
        </p:spPr>
        <p:txBody>
          <a:bodyPr anchor="t" rtlCol="false" tIns="0" lIns="0" bIns="0" rIns="0">
            <a:spAutoFit/>
          </a:bodyPr>
          <a:lstStyle/>
          <a:p>
            <a:pPr algn="l">
              <a:lnSpc>
                <a:spcPts val="1351"/>
              </a:lnSpc>
            </a:pPr>
            <a:r>
              <a:rPr lang="en-US" sz="2703">
                <a:solidFill>
                  <a:srgbClr val="000000"/>
                </a:solidFill>
                <a:latin typeface="Arial"/>
                <a:ea typeface="Arial"/>
                <a:cs typeface="Arial"/>
                <a:sym typeface="Arial"/>
              </a:rPr>
              <a:t>•</a:t>
            </a:r>
          </a:p>
        </p:txBody>
      </p:sp>
      <p:sp>
        <p:nvSpPr>
          <p:cNvPr name="TextBox 18" id="18"/>
          <p:cNvSpPr txBox="true"/>
          <p:nvPr/>
        </p:nvSpPr>
        <p:spPr>
          <a:xfrm rot="0">
            <a:off x="11323701" y="4856102"/>
            <a:ext cx="3745211" cy="2742019"/>
          </a:xfrm>
          <a:prstGeom prst="rect">
            <a:avLst/>
          </a:prstGeom>
        </p:spPr>
        <p:txBody>
          <a:bodyPr anchor="t" rtlCol="false" tIns="0" lIns="0" bIns="0" rIns="0">
            <a:spAutoFit/>
          </a:bodyPr>
          <a:lstStyle/>
          <a:p>
            <a:pPr algn="l">
              <a:lnSpc>
                <a:spcPts val="1351"/>
              </a:lnSpc>
            </a:pPr>
            <a:r>
              <a:rPr lang="en-US" sz="2703">
                <a:solidFill>
                  <a:srgbClr val="000000"/>
                </a:solidFill>
                <a:latin typeface="Calibri (MS)"/>
                <a:ea typeface="Calibri (MS)"/>
                <a:cs typeface="Calibri (MS)"/>
                <a:sym typeface="Calibri (MS)"/>
              </a:rPr>
              <a:t>Yazı yazmak, oturmak, </a:t>
            </a:r>
          </a:p>
          <a:p>
            <a:pPr algn="l">
              <a:lnSpc>
                <a:spcPts val="5132"/>
              </a:lnSpc>
            </a:pPr>
            <a:r>
              <a:rPr lang="en-US" sz="2700">
                <a:solidFill>
                  <a:srgbClr val="000000"/>
                </a:solidFill>
                <a:latin typeface="Calibri (MS)"/>
                <a:ea typeface="Calibri (MS)"/>
                <a:cs typeface="Calibri (MS)"/>
                <a:sym typeface="Calibri (MS)"/>
              </a:rPr>
              <a:t>kalkmak, namaz kılmak, </a:t>
            </a:r>
          </a:p>
          <a:p>
            <a:pPr algn="l">
              <a:lnSpc>
                <a:spcPts val="1350"/>
              </a:lnSpc>
            </a:pPr>
            <a:r>
              <a:rPr lang="en-US" sz="2700">
                <a:solidFill>
                  <a:srgbClr val="000000"/>
                </a:solidFill>
                <a:latin typeface="Calibri (MS)"/>
                <a:ea typeface="Calibri (MS)"/>
                <a:cs typeface="Calibri (MS)"/>
                <a:sym typeface="Calibri (MS)"/>
              </a:rPr>
              <a:t>oruç tutmak, iyi veya kötü </a:t>
            </a:r>
          </a:p>
          <a:p>
            <a:pPr algn="l">
              <a:lnSpc>
                <a:spcPts val="5130"/>
              </a:lnSpc>
            </a:pPr>
            <a:r>
              <a:rPr lang="en-US" sz="2700">
                <a:solidFill>
                  <a:srgbClr val="000000"/>
                </a:solidFill>
                <a:latin typeface="Calibri (MS)"/>
                <a:ea typeface="Calibri (MS)"/>
                <a:cs typeface="Calibri (MS)"/>
                <a:sym typeface="Calibri (MS)"/>
              </a:rPr>
              <a:t>davranışta bulunmak cüzi </a:t>
            </a:r>
          </a:p>
          <a:p>
            <a:pPr algn="l">
              <a:lnSpc>
                <a:spcPts val="1350"/>
              </a:lnSpc>
            </a:pPr>
            <a:r>
              <a:rPr lang="en-US" sz="2700">
                <a:solidFill>
                  <a:srgbClr val="000000"/>
                </a:solidFill>
                <a:latin typeface="Calibri (MS)"/>
                <a:ea typeface="Calibri (MS)"/>
                <a:cs typeface="Calibri (MS)"/>
                <a:sym typeface="Calibri (MS)"/>
              </a:rPr>
              <a:t>irademizle seçerek </a:t>
            </a:r>
          </a:p>
          <a:p>
            <a:pPr algn="l">
              <a:lnSpc>
                <a:spcPts val="5130"/>
              </a:lnSpc>
            </a:pPr>
            <a:r>
              <a:rPr lang="en-US" sz="2700">
                <a:solidFill>
                  <a:srgbClr val="000000"/>
                </a:solidFill>
                <a:latin typeface="Calibri (MS)"/>
                <a:ea typeface="Calibri (MS)"/>
                <a:cs typeface="Calibri (MS)"/>
                <a:sym typeface="Calibri (MS)"/>
              </a:rPr>
              <a:t>yaptığımız </a:t>
            </a:r>
          </a:p>
          <a:p>
            <a:pPr algn="l">
              <a:lnSpc>
                <a:spcPts val="1385"/>
              </a:lnSpc>
            </a:pPr>
            <a:r>
              <a:rPr lang="en-US" sz="2700">
                <a:solidFill>
                  <a:srgbClr val="000000"/>
                </a:solidFill>
                <a:latin typeface="Calibri (MS)"/>
                <a:ea typeface="Calibri (MS)"/>
                <a:cs typeface="Calibri (MS)"/>
                <a:sym typeface="Calibri (MS)"/>
              </a:rPr>
              <a:t>davranışlardandır. </a:t>
            </a:r>
          </a:p>
        </p:txBody>
      </p:sp>
      <p:sp>
        <p:nvSpPr>
          <p:cNvPr name="TextBox 19" id="19"/>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20" id="20"/>
          <p:cNvSpPr txBox="true"/>
          <p:nvPr/>
        </p:nvSpPr>
        <p:spPr>
          <a:xfrm rot="0">
            <a:off x="15231618" y="14921"/>
            <a:ext cx="410737"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17 </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013151" y="1800325"/>
            <a:ext cx="5167217" cy="7269866"/>
            <a:chOff x="0" y="0"/>
            <a:chExt cx="3444812" cy="4846574"/>
          </a:xfrm>
        </p:grpSpPr>
        <p:sp>
          <p:nvSpPr>
            <p:cNvPr name="Freeform 3" id="3"/>
            <p:cNvSpPr/>
            <p:nvPr/>
          </p:nvSpPr>
          <p:spPr>
            <a:xfrm flipH="false" flipV="false" rot="0">
              <a:off x="1727962" y="835406"/>
              <a:ext cx="1146175" cy="2414905"/>
            </a:xfrm>
            <a:custGeom>
              <a:avLst/>
              <a:gdLst/>
              <a:ahLst/>
              <a:cxnLst/>
              <a:rect r="r" b="b" t="t" l="l"/>
              <a:pathLst>
                <a:path h="2414905" w="1146175">
                  <a:moveTo>
                    <a:pt x="145923" y="1046353"/>
                  </a:moveTo>
                  <a:cubicBezTo>
                    <a:pt x="277622" y="1159002"/>
                    <a:pt x="385572" y="1215390"/>
                    <a:pt x="469900" y="1215390"/>
                  </a:cubicBezTo>
                  <a:cubicBezTo>
                    <a:pt x="573024" y="1215390"/>
                    <a:pt x="667385" y="1155446"/>
                    <a:pt x="752856" y="1035685"/>
                  </a:cubicBezTo>
                  <a:cubicBezTo>
                    <a:pt x="838200" y="915797"/>
                    <a:pt x="880999" y="771144"/>
                    <a:pt x="880999" y="601472"/>
                  </a:cubicBezTo>
                  <a:cubicBezTo>
                    <a:pt x="880999" y="438912"/>
                    <a:pt x="837946" y="308356"/>
                    <a:pt x="751967" y="209931"/>
                  </a:cubicBezTo>
                  <a:cubicBezTo>
                    <a:pt x="665861" y="111506"/>
                    <a:pt x="568960" y="62230"/>
                    <a:pt x="461010" y="62230"/>
                  </a:cubicBezTo>
                  <a:cubicBezTo>
                    <a:pt x="351790" y="62230"/>
                    <a:pt x="297180" y="100203"/>
                    <a:pt x="297180" y="176149"/>
                  </a:cubicBezTo>
                  <a:cubicBezTo>
                    <a:pt x="297180" y="187960"/>
                    <a:pt x="298450" y="202819"/>
                    <a:pt x="300863" y="220599"/>
                  </a:cubicBezTo>
                  <a:cubicBezTo>
                    <a:pt x="303149" y="240792"/>
                    <a:pt x="304419" y="256794"/>
                    <a:pt x="304419" y="268605"/>
                  </a:cubicBezTo>
                  <a:cubicBezTo>
                    <a:pt x="304419" y="316103"/>
                    <a:pt x="289814" y="354965"/>
                    <a:pt x="260731" y="385191"/>
                  </a:cubicBezTo>
                  <a:cubicBezTo>
                    <a:pt x="231648" y="415417"/>
                    <a:pt x="196342" y="430657"/>
                    <a:pt x="154813" y="430657"/>
                  </a:cubicBezTo>
                  <a:cubicBezTo>
                    <a:pt x="51689" y="430657"/>
                    <a:pt x="0" y="376047"/>
                    <a:pt x="0" y="266827"/>
                  </a:cubicBezTo>
                  <a:cubicBezTo>
                    <a:pt x="0" y="181483"/>
                    <a:pt x="44577" y="115570"/>
                    <a:pt x="133477" y="69342"/>
                  </a:cubicBezTo>
                  <a:cubicBezTo>
                    <a:pt x="222504" y="23114"/>
                    <a:pt x="326898" y="0"/>
                    <a:pt x="446786" y="0"/>
                  </a:cubicBezTo>
                  <a:cubicBezTo>
                    <a:pt x="635381" y="0"/>
                    <a:pt x="799084" y="68453"/>
                    <a:pt x="937895" y="205486"/>
                  </a:cubicBezTo>
                  <a:cubicBezTo>
                    <a:pt x="1076706" y="342519"/>
                    <a:pt x="1146175" y="501142"/>
                    <a:pt x="1146175" y="681482"/>
                  </a:cubicBezTo>
                  <a:cubicBezTo>
                    <a:pt x="1146175" y="865378"/>
                    <a:pt x="1088898" y="1017270"/>
                    <a:pt x="974344" y="1137158"/>
                  </a:cubicBezTo>
                  <a:cubicBezTo>
                    <a:pt x="859917" y="1256919"/>
                    <a:pt x="723138" y="1316863"/>
                    <a:pt x="564134" y="1316863"/>
                  </a:cubicBezTo>
                  <a:cubicBezTo>
                    <a:pt x="461010" y="1316863"/>
                    <a:pt x="355981" y="1283081"/>
                    <a:pt x="249174" y="1215390"/>
                  </a:cubicBezTo>
                  <a:cubicBezTo>
                    <a:pt x="228981" y="1472819"/>
                    <a:pt x="218947" y="1649603"/>
                    <a:pt x="218947" y="1745742"/>
                  </a:cubicBezTo>
                  <a:cubicBezTo>
                    <a:pt x="218947" y="1773047"/>
                    <a:pt x="216534" y="1789938"/>
                    <a:pt x="211835" y="1796415"/>
                  </a:cubicBezTo>
                  <a:cubicBezTo>
                    <a:pt x="207137" y="1802892"/>
                    <a:pt x="194056" y="1806194"/>
                    <a:pt x="172719" y="1806194"/>
                  </a:cubicBezTo>
                  <a:cubicBezTo>
                    <a:pt x="146557" y="1806194"/>
                    <a:pt x="133477" y="1789684"/>
                    <a:pt x="133477" y="1756410"/>
                  </a:cubicBezTo>
                  <a:lnTo>
                    <a:pt x="131699" y="1672717"/>
                  </a:lnTo>
                  <a:cubicBezTo>
                    <a:pt x="131699" y="1382141"/>
                    <a:pt x="136525" y="1173353"/>
                    <a:pt x="145922" y="1046353"/>
                  </a:cubicBezTo>
                  <a:close/>
                  <a:moveTo>
                    <a:pt x="204724" y="2062480"/>
                  </a:moveTo>
                  <a:cubicBezTo>
                    <a:pt x="252095" y="2062480"/>
                    <a:pt x="293370" y="2079371"/>
                    <a:pt x="328422" y="2113280"/>
                  </a:cubicBezTo>
                  <a:cubicBezTo>
                    <a:pt x="363347" y="2147062"/>
                    <a:pt x="380873" y="2188845"/>
                    <a:pt x="380873" y="2238629"/>
                  </a:cubicBezTo>
                  <a:cubicBezTo>
                    <a:pt x="380873" y="2287397"/>
                    <a:pt x="363728" y="2328799"/>
                    <a:pt x="329311" y="2363216"/>
                  </a:cubicBezTo>
                  <a:cubicBezTo>
                    <a:pt x="294894" y="2397633"/>
                    <a:pt x="253365" y="2414905"/>
                    <a:pt x="204724" y="2414905"/>
                  </a:cubicBezTo>
                  <a:cubicBezTo>
                    <a:pt x="156083" y="2414905"/>
                    <a:pt x="114554" y="2397633"/>
                    <a:pt x="80137" y="2363216"/>
                  </a:cubicBezTo>
                  <a:cubicBezTo>
                    <a:pt x="45720" y="2328799"/>
                    <a:pt x="28575" y="2287397"/>
                    <a:pt x="28575" y="2238629"/>
                  </a:cubicBezTo>
                  <a:cubicBezTo>
                    <a:pt x="28575" y="2188845"/>
                    <a:pt x="45974" y="2147062"/>
                    <a:pt x="81026" y="2113280"/>
                  </a:cubicBezTo>
                  <a:cubicBezTo>
                    <a:pt x="116079" y="2079498"/>
                    <a:pt x="157226" y="2062480"/>
                    <a:pt x="204724" y="2062480"/>
                  </a:cubicBezTo>
                  <a:close/>
                </a:path>
              </a:pathLst>
            </a:custGeom>
            <a:solidFill>
              <a:srgbClr val="934C22"/>
            </a:solidFill>
          </p:spPr>
        </p:sp>
        <p:sp>
          <p:nvSpPr>
            <p:cNvPr name="Freeform 4" id="4"/>
            <p:cNvSpPr/>
            <p:nvPr/>
          </p:nvSpPr>
          <p:spPr>
            <a:xfrm flipH="false" flipV="false" rot="0">
              <a:off x="1581023" y="707898"/>
              <a:ext cx="1800225" cy="766699"/>
            </a:xfrm>
            <a:custGeom>
              <a:avLst/>
              <a:gdLst/>
              <a:ahLst/>
              <a:cxnLst/>
              <a:rect r="r" b="b" t="t" l="l"/>
              <a:pathLst>
                <a:path h="766699" w="1800225">
                  <a:moveTo>
                    <a:pt x="0" y="0"/>
                  </a:moveTo>
                  <a:lnTo>
                    <a:pt x="900176" y="0"/>
                  </a:lnTo>
                  <a:cubicBezTo>
                    <a:pt x="902843" y="0"/>
                    <a:pt x="905002" y="2159"/>
                    <a:pt x="905002" y="4826"/>
                  </a:cubicBezTo>
                  <a:lnTo>
                    <a:pt x="905002" y="728599"/>
                  </a:lnTo>
                  <a:lnTo>
                    <a:pt x="900176" y="723900"/>
                  </a:lnTo>
                  <a:lnTo>
                    <a:pt x="1736725" y="723900"/>
                  </a:lnTo>
                  <a:lnTo>
                    <a:pt x="1736725" y="733425"/>
                  </a:lnTo>
                  <a:lnTo>
                    <a:pt x="900303" y="733425"/>
                  </a:lnTo>
                  <a:cubicBezTo>
                    <a:pt x="897636" y="733425"/>
                    <a:pt x="895604" y="731266"/>
                    <a:pt x="895604" y="728599"/>
                  </a:cubicBezTo>
                  <a:lnTo>
                    <a:pt x="895604" y="4826"/>
                  </a:lnTo>
                  <a:lnTo>
                    <a:pt x="900303" y="9525"/>
                  </a:lnTo>
                  <a:lnTo>
                    <a:pt x="0" y="9525"/>
                  </a:lnTo>
                  <a:close/>
                  <a:moveTo>
                    <a:pt x="1724025" y="690499"/>
                  </a:moveTo>
                  <a:lnTo>
                    <a:pt x="1800225" y="728599"/>
                  </a:lnTo>
                  <a:lnTo>
                    <a:pt x="1724025" y="766699"/>
                  </a:lnTo>
                  <a:close/>
                </a:path>
              </a:pathLst>
            </a:custGeom>
            <a:solidFill>
              <a:srgbClr val="00B050"/>
            </a:solidFill>
          </p:spPr>
        </p:sp>
        <p:sp>
          <p:nvSpPr>
            <p:cNvPr name="Freeform 5" id="5"/>
            <p:cNvSpPr/>
            <p:nvPr/>
          </p:nvSpPr>
          <p:spPr>
            <a:xfrm flipH="false" flipV="false" rot="0">
              <a:off x="1576324" y="712724"/>
              <a:ext cx="1338199" cy="2308225"/>
            </a:xfrm>
            <a:custGeom>
              <a:avLst/>
              <a:gdLst/>
              <a:ahLst/>
              <a:cxnLst/>
              <a:rect r="r" b="b" t="t" l="l"/>
              <a:pathLst>
                <a:path h="2308225" w="1338199">
                  <a:moveTo>
                    <a:pt x="0" y="0"/>
                  </a:moveTo>
                  <a:lnTo>
                    <a:pt x="0" y="1154049"/>
                  </a:lnTo>
                  <a:cubicBezTo>
                    <a:pt x="0" y="1156716"/>
                    <a:pt x="2159" y="1158875"/>
                    <a:pt x="4699" y="1158875"/>
                  </a:cubicBezTo>
                  <a:lnTo>
                    <a:pt x="1300099" y="1158875"/>
                  </a:lnTo>
                  <a:lnTo>
                    <a:pt x="1295400" y="1154049"/>
                  </a:lnTo>
                  <a:lnTo>
                    <a:pt x="1295400" y="2244598"/>
                  </a:lnTo>
                  <a:lnTo>
                    <a:pt x="1304925" y="2244598"/>
                  </a:lnTo>
                  <a:lnTo>
                    <a:pt x="1304925" y="1154049"/>
                  </a:lnTo>
                  <a:cubicBezTo>
                    <a:pt x="1304925" y="1151382"/>
                    <a:pt x="1302766" y="1149350"/>
                    <a:pt x="1300099" y="1149350"/>
                  </a:cubicBezTo>
                  <a:lnTo>
                    <a:pt x="4699" y="1149350"/>
                  </a:lnTo>
                  <a:lnTo>
                    <a:pt x="9525" y="1154049"/>
                  </a:lnTo>
                  <a:lnTo>
                    <a:pt x="9525" y="0"/>
                  </a:lnTo>
                  <a:close/>
                  <a:moveTo>
                    <a:pt x="1261999" y="2232025"/>
                  </a:moveTo>
                  <a:lnTo>
                    <a:pt x="1300099" y="2308225"/>
                  </a:lnTo>
                  <a:lnTo>
                    <a:pt x="1338199" y="2232025"/>
                  </a:lnTo>
                  <a:close/>
                </a:path>
              </a:pathLst>
            </a:custGeom>
            <a:solidFill>
              <a:srgbClr val="00B050"/>
            </a:solidFill>
          </p:spPr>
        </p:sp>
        <p:sp>
          <p:nvSpPr>
            <p:cNvPr name="Freeform 6" id="6"/>
            <p:cNvSpPr/>
            <p:nvPr/>
          </p:nvSpPr>
          <p:spPr>
            <a:xfrm flipH="false" flipV="false" rot="0">
              <a:off x="257302" y="1360297"/>
              <a:ext cx="2376424" cy="884301"/>
            </a:xfrm>
            <a:custGeom>
              <a:avLst/>
              <a:gdLst/>
              <a:ahLst/>
              <a:cxnLst/>
              <a:rect r="r" b="b" t="t" l="l"/>
              <a:pathLst>
                <a:path h="884301" w="2376424">
                  <a:moveTo>
                    <a:pt x="2376424" y="0"/>
                  </a:moveTo>
                  <a:lnTo>
                    <a:pt x="1188212" y="0"/>
                  </a:lnTo>
                  <a:cubicBezTo>
                    <a:pt x="1185545" y="0"/>
                    <a:pt x="1183386" y="2159"/>
                    <a:pt x="1183386" y="4826"/>
                  </a:cubicBezTo>
                  <a:lnTo>
                    <a:pt x="1183386" y="846201"/>
                  </a:lnTo>
                  <a:lnTo>
                    <a:pt x="1188212" y="841375"/>
                  </a:lnTo>
                  <a:lnTo>
                    <a:pt x="63500" y="841375"/>
                  </a:lnTo>
                  <a:lnTo>
                    <a:pt x="63500" y="850900"/>
                  </a:lnTo>
                  <a:lnTo>
                    <a:pt x="1188212" y="850900"/>
                  </a:lnTo>
                  <a:cubicBezTo>
                    <a:pt x="1190752" y="850900"/>
                    <a:pt x="1192911" y="848868"/>
                    <a:pt x="1192911" y="846201"/>
                  </a:cubicBezTo>
                  <a:lnTo>
                    <a:pt x="1192911" y="4826"/>
                  </a:lnTo>
                  <a:lnTo>
                    <a:pt x="1188212" y="9525"/>
                  </a:lnTo>
                  <a:lnTo>
                    <a:pt x="2376424" y="9525"/>
                  </a:lnTo>
                  <a:close/>
                  <a:moveTo>
                    <a:pt x="76200" y="808101"/>
                  </a:moveTo>
                  <a:lnTo>
                    <a:pt x="0" y="846201"/>
                  </a:lnTo>
                  <a:lnTo>
                    <a:pt x="76200" y="884301"/>
                  </a:lnTo>
                  <a:close/>
                </a:path>
              </a:pathLst>
            </a:custGeom>
            <a:solidFill>
              <a:srgbClr val="FF0000"/>
            </a:solidFill>
          </p:spPr>
        </p:sp>
        <p:sp>
          <p:nvSpPr>
            <p:cNvPr name="Freeform 7" id="7"/>
            <p:cNvSpPr/>
            <p:nvPr/>
          </p:nvSpPr>
          <p:spPr>
            <a:xfrm flipH="false" flipV="false" rot="0">
              <a:off x="2119376" y="226949"/>
              <a:ext cx="330200" cy="2924175"/>
            </a:xfrm>
            <a:custGeom>
              <a:avLst/>
              <a:gdLst/>
              <a:ahLst/>
              <a:cxnLst/>
              <a:rect r="r" b="b" t="t" l="l"/>
              <a:pathLst>
                <a:path h="2924175" w="330200">
                  <a:moveTo>
                    <a:pt x="330200" y="2924175"/>
                  </a:moveTo>
                  <a:lnTo>
                    <a:pt x="330200" y="1462024"/>
                  </a:lnTo>
                  <a:cubicBezTo>
                    <a:pt x="330200" y="1459357"/>
                    <a:pt x="328041" y="1457198"/>
                    <a:pt x="325374" y="1457198"/>
                  </a:cubicBezTo>
                  <a:lnTo>
                    <a:pt x="38100" y="1457198"/>
                  </a:lnTo>
                  <a:lnTo>
                    <a:pt x="42799" y="1462024"/>
                  </a:lnTo>
                  <a:lnTo>
                    <a:pt x="42799" y="63627"/>
                  </a:lnTo>
                  <a:lnTo>
                    <a:pt x="33274" y="63627"/>
                  </a:lnTo>
                  <a:lnTo>
                    <a:pt x="33274" y="1462024"/>
                  </a:lnTo>
                  <a:cubicBezTo>
                    <a:pt x="33274" y="1464691"/>
                    <a:pt x="35433" y="1466723"/>
                    <a:pt x="38100" y="1466723"/>
                  </a:cubicBezTo>
                  <a:lnTo>
                    <a:pt x="325374" y="1466723"/>
                  </a:lnTo>
                  <a:lnTo>
                    <a:pt x="320675" y="1462024"/>
                  </a:lnTo>
                  <a:lnTo>
                    <a:pt x="320675" y="2924175"/>
                  </a:lnTo>
                  <a:close/>
                  <a:moveTo>
                    <a:pt x="76200" y="76200"/>
                  </a:moveTo>
                  <a:lnTo>
                    <a:pt x="38100" y="0"/>
                  </a:lnTo>
                  <a:lnTo>
                    <a:pt x="0" y="76200"/>
                  </a:lnTo>
                  <a:close/>
                </a:path>
              </a:pathLst>
            </a:custGeom>
            <a:solidFill>
              <a:srgbClr val="53548A"/>
            </a:solidFill>
          </p:spPr>
        </p:sp>
        <p:sp>
          <p:nvSpPr>
            <p:cNvPr name="Freeform 8" id="8"/>
            <p:cNvSpPr/>
            <p:nvPr/>
          </p:nvSpPr>
          <p:spPr>
            <a:xfrm flipH="false" flipV="false" rot="0">
              <a:off x="1165098" y="499872"/>
              <a:ext cx="1932178" cy="2305050"/>
            </a:xfrm>
            <a:custGeom>
              <a:avLst/>
              <a:gdLst/>
              <a:ahLst/>
              <a:cxnLst/>
              <a:rect r="r" b="b" t="t" l="l"/>
              <a:pathLst>
                <a:path h="2305050" w="1932178">
                  <a:moveTo>
                    <a:pt x="1932178" y="2305050"/>
                  </a:moveTo>
                  <a:lnTo>
                    <a:pt x="1932178" y="1152525"/>
                  </a:lnTo>
                  <a:cubicBezTo>
                    <a:pt x="1932178" y="1149985"/>
                    <a:pt x="1930019" y="1147826"/>
                    <a:pt x="1927352" y="1147826"/>
                  </a:cubicBezTo>
                  <a:lnTo>
                    <a:pt x="38100" y="1147826"/>
                  </a:lnTo>
                  <a:lnTo>
                    <a:pt x="42926" y="1152525"/>
                  </a:lnTo>
                  <a:lnTo>
                    <a:pt x="42926" y="63500"/>
                  </a:lnTo>
                  <a:lnTo>
                    <a:pt x="33401" y="63500"/>
                  </a:lnTo>
                  <a:lnTo>
                    <a:pt x="33401" y="1152525"/>
                  </a:lnTo>
                  <a:cubicBezTo>
                    <a:pt x="33401" y="1155192"/>
                    <a:pt x="35560" y="1157351"/>
                    <a:pt x="38100" y="1157351"/>
                  </a:cubicBezTo>
                  <a:lnTo>
                    <a:pt x="1927225" y="1157351"/>
                  </a:lnTo>
                  <a:lnTo>
                    <a:pt x="1922526" y="1152525"/>
                  </a:lnTo>
                  <a:lnTo>
                    <a:pt x="1922526" y="2305050"/>
                  </a:lnTo>
                  <a:close/>
                  <a:moveTo>
                    <a:pt x="76200" y="76200"/>
                  </a:moveTo>
                  <a:lnTo>
                    <a:pt x="38100" y="0"/>
                  </a:lnTo>
                  <a:lnTo>
                    <a:pt x="0" y="76200"/>
                  </a:lnTo>
                  <a:close/>
                </a:path>
              </a:pathLst>
            </a:custGeom>
            <a:solidFill>
              <a:srgbClr val="934C22"/>
            </a:solidFill>
          </p:spPr>
        </p:sp>
        <p:sp>
          <p:nvSpPr>
            <p:cNvPr name="Freeform 9" id="9"/>
            <p:cNvSpPr/>
            <p:nvPr/>
          </p:nvSpPr>
          <p:spPr>
            <a:xfrm flipH="false" flipV="false" rot="0">
              <a:off x="1408176" y="1076198"/>
              <a:ext cx="896747" cy="3284474"/>
            </a:xfrm>
            <a:custGeom>
              <a:avLst/>
              <a:gdLst/>
              <a:ahLst/>
              <a:cxnLst/>
              <a:rect r="r" b="b" t="t" l="l"/>
              <a:pathLst>
                <a:path h="3284474" w="896747">
                  <a:moveTo>
                    <a:pt x="896747" y="0"/>
                  </a:moveTo>
                  <a:lnTo>
                    <a:pt x="896747" y="1642237"/>
                  </a:lnTo>
                  <a:cubicBezTo>
                    <a:pt x="896747" y="1644904"/>
                    <a:pt x="894715" y="1647063"/>
                    <a:pt x="892048" y="1647063"/>
                  </a:cubicBezTo>
                  <a:lnTo>
                    <a:pt x="38100" y="1647063"/>
                  </a:lnTo>
                  <a:lnTo>
                    <a:pt x="42799" y="1642237"/>
                  </a:lnTo>
                  <a:lnTo>
                    <a:pt x="42799" y="3221101"/>
                  </a:lnTo>
                  <a:lnTo>
                    <a:pt x="33274" y="3221101"/>
                  </a:lnTo>
                  <a:lnTo>
                    <a:pt x="33274" y="1642237"/>
                  </a:lnTo>
                  <a:cubicBezTo>
                    <a:pt x="33274" y="1639697"/>
                    <a:pt x="35433" y="1637538"/>
                    <a:pt x="38100" y="1637538"/>
                  </a:cubicBezTo>
                  <a:lnTo>
                    <a:pt x="892175" y="1637538"/>
                  </a:lnTo>
                  <a:lnTo>
                    <a:pt x="887349" y="1642237"/>
                  </a:lnTo>
                  <a:lnTo>
                    <a:pt x="887349" y="0"/>
                  </a:lnTo>
                  <a:close/>
                  <a:moveTo>
                    <a:pt x="76200" y="3208274"/>
                  </a:moveTo>
                  <a:lnTo>
                    <a:pt x="38100" y="3284474"/>
                  </a:lnTo>
                  <a:lnTo>
                    <a:pt x="0" y="3208274"/>
                  </a:lnTo>
                  <a:close/>
                </a:path>
              </a:pathLst>
            </a:custGeom>
            <a:solidFill>
              <a:srgbClr val="FFC000"/>
            </a:solidFill>
          </p:spPr>
        </p:sp>
        <p:sp>
          <p:nvSpPr>
            <p:cNvPr name="Freeform 10" id="10"/>
            <p:cNvSpPr/>
            <p:nvPr/>
          </p:nvSpPr>
          <p:spPr>
            <a:xfrm flipH="false" flipV="false" rot="0">
              <a:off x="63500" y="63500"/>
              <a:ext cx="3143250" cy="4719574"/>
            </a:xfrm>
            <a:custGeom>
              <a:avLst/>
              <a:gdLst/>
              <a:ahLst/>
              <a:cxnLst/>
              <a:rect r="r" b="b" t="t" l="l"/>
              <a:pathLst>
                <a:path h="4719574" w="3143250">
                  <a:moveTo>
                    <a:pt x="4826" y="4710049"/>
                  </a:moveTo>
                  <a:lnTo>
                    <a:pt x="3138424" y="4710049"/>
                  </a:lnTo>
                  <a:lnTo>
                    <a:pt x="3138424" y="4714875"/>
                  </a:lnTo>
                  <a:lnTo>
                    <a:pt x="3133598" y="4714875"/>
                  </a:lnTo>
                  <a:lnTo>
                    <a:pt x="3133598" y="4826"/>
                  </a:lnTo>
                  <a:lnTo>
                    <a:pt x="3138424" y="4826"/>
                  </a:lnTo>
                  <a:lnTo>
                    <a:pt x="3138424" y="9652"/>
                  </a:lnTo>
                  <a:lnTo>
                    <a:pt x="4826" y="9652"/>
                  </a:lnTo>
                  <a:lnTo>
                    <a:pt x="4826" y="4826"/>
                  </a:lnTo>
                  <a:lnTo>
                    <a:pt x="9652" y="4826"/>
                  </a:lnTo>
                  <a:lnTo>
                    <a:pt x="9652" y="4714748"/>
                  </a:lnTo>
                  <a:lnTo>
                    <a:pt x="4826" y="4714748"/>
                  </a:lnTo>
                  <a:lnTo>
                    <a:pt x="4826" y="4709922"/>
                  </a:lnTo>
                  <a:moveTo>
                    <a:pt x="4826" y="4719447"/>
                  </a:moveTo>
                  <a:cubicBezTo>
                    <a:pt x="2159" y="4719447"/>
                    <a:pt x="0" y="4717288"/>
                    <a:pt x="0" y="4714621"/>
                  </a:cubicBezTo>
                  <a:lnTo>
                    <a:pt x="0" y="4826"/>
                  </a:lnTo>
                  <a:cubicBezTo>
                    <a:pt x="0" y="2159"/>
                    <a:pt x="2159" y="0"/>
                    <a:pt x="4826" y="0"/>
                  </a:cubicBezTo>
                  <a:lnTo>
                    <a:pt x="3138424" y="0"/>
                  </a:lnTo>
                  <a:cubicBezTo>
                    <a:pt x="3141091" y="0"/>
                    <a:pt x="3143250" y="2159"/>
                    <a:pt x="3143250" y="4826"/>
                  </a:cubicBezTo>
                  <a:lnTo>
                    <a:pt x="3143250" y="4714748"/>
                  </a:lnTo>
                  <a:cubicBezTo>
                    <a:pt x="3143250" y="4717415"/>
                    <a:pt x="3141091" y="4719574"/>
                    <a:pt x="3138424" y="4719574"/>
                  </a:cubicBezTo>
                  <a:lnTo>
                    <a:pt x="4826" y="4719574"/>
                  </a:lnTo>
                  <a:close/>
                </a:path>
              </a:pathLst>
            </a:custGeom>
            <a:solidFill>
              <a:srgbClr val="C4652D"/>
            </a:solidFill>
          </p:spPr>
        </p:sp>
      </p:grpSp>
      <p:sp>
        <p:nvSpPr>
          <p:cNvPr name="Freeform 11" id="11"/>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2" id="12"/>
          <p:cNvSpPr txBox="true"/>
          <p:nvPr/>
        </p:nvSpPr>
        <p:spPr>
          <a:xfrm rot="0">
            <a:off x="3388609" y="3141150"/>
            <a:ext cx="6048827" cy="2509271"/>
          </a:xfrm>
          <a:prstGeom prst="rect">
            <a:avLst/>
          </a:prstGeom>
        </p:spPr>
        <p:txBody>
          <a:bodyPr anchor="t" rtlCol="false" tIns="0" lIns="0" bIns="0" rIns="0">
            <a:spAutoFit/>
          </a:bodyPr>
          <a:lstStyle/>
          <a:p>
            <a:pPr algn="l">
              <a:lnSpc>
                <a:spcPts val="3245"/>
              </a:lnSpc>
            </a:pPr>
            <a:r>
              <a:rPr lang="en-US" sz="2700">
                <a:solidFill>
                  <a:srgbClr val="000000"/>
                </a:solidFill>
                <a:latin typeface="Calibri (MS)"/>
                <a:ea typeface="Calibri (MS)"/>
                <a:cs typeface="Calibri (MS)"/>
                <a:sym typeface="Calibri (MS)"/>
              </a:rPr>
              <a:t>Ayetler: “Kim doğru yolu seçerse bunu ancak kendi iyiliği için seçmiş olur, kim de doğruluktan saparsa kendi zararına sapmış olur. Hiçbir günahkâr, başkasının günah yükünü üstlenmez…” </a:t>
            </a:r>
          </a:p>
        </p:txBody>
      </p:sp>
      <p:sp>
        <p:nvSpPr>
          <p:cNvPr name="TextBox 13" id="13"/>
          <p:cNvSpPr txBox="true"/>
          <p:nvPr/>
        </p:nvSpPr>
        <p:spPr>
          <a:xfrm rot="0">
            <a:off x="7010019" y="5625151"/>
            <a:ext cx="2597839" cy="389058"/>
          </a:xfrm>
          <a:prstGeom prst="rect">
            <a:avLst/>
          </a:prstGeom>
        </p:spPr>
        <p:txBody>
          <a:bodyPr anchor="t" rtlCol="false" tIns="0" lIns="0" bIns="0" rIns="0">
            <a:spAutoFit/>
          </a:bodyPr>
          <a:lstStyle/>
          <a:p>
            <a:pPr algn="l">
              <a:lnSpc>
                <a:spcPts val="2881"/>
              </a:lnSpc>
            </a:pPr>
            <a:r>
              <a:rPr lang="en-US" sz="2403">
                <a:solidFill>
                  <a:srgbClr val="000000"/>
                </a:solidFill>
                <a:latin typeface="Calibri (MS)"/>
                <a:ea typeface="Calibri (MS)"/>
                <a:cs typeface="Calibri (MS)"/>
                <a:sym typeface="Calibri (MS)"/>
              </a:rPr>
              <a:t>(İsrasuresi, 15. ayet)</a:t>
            </a:r>
          </a:p>
        </p:txBody>
      </p:sp>
      <p:sp>
        <p:nvSpPr>
          <p:cNvPr name="TextBox 14" id="14"/>
          <p:cNvSpPr txBox="true"/>
          <p:nvPr/>
        </p:nvSpPr>
        <p:spPr>
          <a:xfrm rot="0">
            <a:off x="3388609" y="5990911"/>
            <a:ext cx="6120479" cy="754818"/>
          </a:xfrm>
          <a:prstGeom prst="rect">
            <a:avLst/>
          </a:prstGeom>
        </p:spPr>
        <p:txBody>
          <a:bodyPr anchor="t" rtlCol="false" tIns="0" lIns="0" bIns="0" rIns="0">
            <a:spAutoFit/>
          </a:bodyPr>
          <a:lstStyle/>
          <a:p>
            <a:pPr algn="l">
              <a:lnSpc>
                <a:spcPts val="2881"/>
              </a:lnSpc>
            </a:pPr>
            <a:r>
              <a:rPr lang="en-US" sz="2403">
                <a:solidFill>
                  <a:srgbClr val="000000"/>
                </a:solidFill>
                <a:latin typeface="Calibri (MS)"/>
                <a:ea typeface="Calibri (MS)"/>
                <a:cs typeface="Calibri (MS)"/>
                <a:sym typeface="Calibri (MS)"/>
              </a:rPr>
              <a:t>“Kim iyi bir iş yaparsa faydası kendisinedir ve kim kötülükte bulunursa zararı kendisinedir…” </a:t>
            </a:r>
          </a:p>
        </p:txBody>
      </p:sp>
      <p:sp>
        <p:nvSpPr>
          <p:cNvPr name="TextBox 15" id="15"/>
          <p:cNvSpPr txBox="true"/>
          <p:nvPr/>
        </p:nvSpPr>
        <p:spPr>
          <a:xfrm rot="0">
            <a:off x="6521572" y="6722431"/>
            <a:ext cx="3096044" cy="389058"/>
          </a:xfrm>
          <a:prstGeom prst="rect">
            <a:avLst/>
          </a:prstGeom>
        </p:spPr>
        <p:txBody>
          <a:bodyPr anchor="t" rtlCol="false" tIns="0" lIns="0" bIns="0" rIns="0">
            <a:spAutoFit/>
          </a:bodyPr>
          <a:lstStyle/>
          <a:p>
            <a:pPr algn="l">
              <a:lnSpc>
                <a:spcPts val="2881"/>
              </a:lnSpc>
            </a:pPr>
            <a:r>
              <a:rPr lang="en-US" sz="2403">
                <a:solidFill>
                  <a:srgbClr val="000000"/>
                </a:solidFill>
                <a:latin typeface="Calibri (MS)"/>
                <a:ea typeface="Calibri (MS)"/>
                <a:cs typeface="Calibri (MS)"/>
                <a:sym typeface="Calibri (MS)"/>
              </a:rPr>
              <a:t>(Fussilet suresi, 46. ayet)</a:t>
            </a:r>
          </a:p>
        </p:txBody>
      </p:sp>
      <p:sp>
        <p:nvSpPr>
          <p:cNvPr name="TextBox 16" id="16"/>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7" id="17"/>
          <p:cNvSpPr txBox="true"/>
          <p:nvPr/>
        </p:nvSpPr>
        <p:spPr>
          <a:xfrm rot="0">
            <a:off x="15199614" y="14921"/>
            <a:ext cx="443370"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18 </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548933" y="2452692"/>
            <a:ext cx="3957638" cy="5715000"/>
          </a:xfrm>
          <a:custGeom>
            <a:avLst/>
            <a:gdLst/>
            <a:ahLst/>
            <a:cxnLst/>
            <a:rect r="r" b="b" t="t" l="l"/>
            <a:pathLst>
              <a:path h="5715000" w="3957638">
                <a:moveTo>
                  <a:pt x="0" y="0"/>
                </a:moveTo>
                <a:lnTo>
                  <a:pt x="3957637" y="0"/>
                </a:lnTo>
                <a:lnTo>
                  <a:pt x="3957637" y="5715000"/>
                </a:lnTo>
                <a:lnTo>
                  <a:pt x="0" y="5715000"/>
                </a:lnTo>
                <a:lnTo>
                  <a:pt x="0" y="0"/>
                </a:lnTo>
                <a:close/>
              </a:path>
            </a:pathLst>
          </a:custGeom>
          <a:blipFill>
            <a:blip r:embed="rId4"/>
            <a:stretch>
              <a:fillRect l="0" t="0" r="0" b="0"/>
            </a:stretch>
          </a:blipFill>
        </p:spPr>
      </p:sp>
      <p:sp>
        <p:nvSpPr>
          <p:cNvPr name="Freeform 4" id="4"/>
          <p:cNvSpPr/>
          <p:nvPr/>
        </p:nvSpPr>
        <p:spPr>
          <a:xfrm flipH="false" flipV="false" rot="0">
            <a:off x="10108406" y="1895565"/>
            <a:ext cx="4714875" cy="7079356"/>
          </a:xfrm>
          <a:custGeom>
            <a:avLst/>
            <a:gdLst/>
            <a:ahLst/>
            <a:cxnLst/>
            <a:rect r="r" b="b" t="t" l="l"/>
            <a:pathLst>
              <a:path h="7079356" w="4714875">
                <a:moveTo>
                  <a:pt x="0" y="0"/>
                </a:moveTo>
                <a:lnTo>
                  <a:pt x="4714875" y="0"/>
                </a:lnTo>
                <a:lnTo>
                  <a:pt x="4714875" y="7079357"/>
                </a:lnTo>
                <a:lnTo>
                  <a:pt x="0" y="707935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12299823" y="8551926"/>
            <a:ext cx="3702177" cy="538353"/>
            <a:chOff x="0" y="0"/>
            <a:chExt cx="3290824" cy="478536"/>
          </a:xfrm>
        </p:grpSpPr>
        <p:sp>
          <p:nvSpPr>
            <p:cNvPr name="Freeform 6" id="6"/>
            <p:cNvSpPr/>
            <p:nvPr/>
          </p:nvSpPr>
          <p:spPr>
            <a:xfrm flipH="false" flipV="false" rot="0">
              <a:off x="0" y="0"/>
              <a:ext cx="3290824" cy="478536"/>
            </a:xfrm>
            <a:custGeom>
              <a:avLst/>
              <a:gdLst/>
              <a:ahLst/>
              <a:cxnLst/>
              <a:rect r="r" b="b" t="t" l="l"/>
              <a:pathLst>
                <a:path h="478536" w="3290824">
                  <a:moveTo>
                    <a:pt x="0" y="0"/>
                  </a:moveTo>
                  <a:lnTo>
                    <a:pt x="0" y="478536"/>
                  </a:lnTo>
                  <a:lnTo>
                    <a:pt x="3290824" y="478536"/>
                  </a:lnTo>
                  <a:lnTo>
                    <a:pt x="3290824" y="369570"/>
                  </a:lnTo>
                  <a:lnTo>
                    <a:pt x="75692" y="369570"/>
                  </a:lnTo>
                  <a:lnTo>
                    <a:pt x="75692" y="41529"/>
                  </a:lnTo>
                  <a:lnTo>
                    <a:pt x="3290824" y="41529"/>
                  </a:lnTo>
                  <a:lnTo>
                    <a:pt x="3290824" y="0"/>
                  </a:lnTo>
                  <a:close/>
                </a:path>
              </a:pathLst>
            </a:custGeom>
            <a:blipFill>
              <a:blip r:embed="rId7"/>
              <a:stretch>
                <a:fillRect l="0" t="0" r="0" b="0"/>
              </a:stretch>
            </a:blipFill>
          </p:spPr>
        </p:sp>
      </p:grpSp>
      <p:grpSp>
        <p:nvGrpSpPr>
          <p:cNvPr name="Group 7" id="7"/>
          <p:cNvGrpSpPr/>
          <p:nvPr/>
        </p:nvGrpSpPr>
        <p:grpSpPr>
          <a:xfrm rot="0">
            <a:off x="12318111" y="8555355"/>
            <a:ext cx="1488186" cy="595503"/>
            <a:chOff x="0" y="0"/>
            <a:chExt cx="1322832" cy="529336"/>
          </a:xfrm>
        </p:grpSpPr>
        <p:sp>
          <p:nvSpPr>
            <p:cNvPr name="Freeform 8" id="8"/>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522"/>
                  </a:lnTo>
                  <a:lnTo>
                    <a:pt x="59436" y="366522"/>
                  </a:lnTo>
                  <a:lnTo>
                    <a:pt x="59436" y="38481"/>
                  </a:lnTo>
                  <a:lnTo>
                    <a:pt x="1322832" y="38481"/>
                  </a:lnTo>
                  <a:lnTo>
                    <a:pt x="1322832" y="0"/>
                  </a:lnTo>
                  <a:close/>
                </a:path>
              </a:pathLst>
            </a:custGeom>
            <a:blipFill>
              <a:blip r:embed="rId8"/>
              <a:stretch>
                <a:fillRect l="0" t="0" r="0" b="0"/>
              </a:stretch>
            </a:blipFill>
          </p:spPr>
        </p:sp>
      </p:grpSp>
      <p:sp>
        <p:nvSpPr>
          <p:cNvPr name="Freeform 9" id="9"/>
          <p:cNvSpPr/>
          <p:nvPr/>
        </p:nvSpPr>
        <p:spPr>
          <a:xfrm flipH="false" flipV="false" rot="0">
            <a:off x="12275434" y="8496305"/>
            <a:ext cx="3821806" cy="635794"/>
          </a:xfrm>
          <a:custGeom>
            <a:avLst/>
            <a:gdLst/>
            <a:ahLst/>
            <a:cxnLst/>
            <a:rect r="r" b="b" t="t" l="l"/>
            <a:pathLst>
              <a:path h="635794" w="3821806">
                <a:moveTo>
                  <a:pt x="0" y="0"/>
                </a:moveTo>
                <a:lnTo>
                  <a:pt x="3821806" y="0"/>
                </a:lnTo>
                <a:lnTo>
                  <a:pt x="3821806" y="635794"/>
                </a:lnTo>
                <a:lnTo>
                  <a:pt x="0" y="63579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4272534" y="2877502"/>
            <a:ext cx="4897312" cy="415480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Kişi; aklı, ilmi ve iradesi sayesinde seçimlerini doğru yönde yapmalı, tercihlerinin onu mükâfata mı yoksa cezaya mı götüreceğinin farkında olmalıdır. İnsan, kaderi suçlayarak “Alın yazım buymuş, talihim karaymış.” gibi halk arasında yaygın kullanılan ifade ve bahanelerle sorumluluktan kurtulamaz. </a:t>
            </a:r>
          </a:p>
        </p:txBody>
      </p:sp>
      <p:sp>
        <p:nvSpPr>
          <p:cNvPr name="TextBox 11" id="11"/>
          <p:cNvSpPr txBox="true"/>
          <p:nvPr/>
        </p:nvSpPr>
        <p:spPr>
          <a:xfrm rot="0">
            <a:off x="12522708" y="8608276"/>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1.6 </a:t>
            </a:r>
          </a:p>
        </p:txBody>
      </p:sp>
      <p:sp>
        <p:nvSpPr>
          <p:cNvPr name="TextBox 12" id="12"/>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3" id="13"/>
          <p:cNvSpPr txBox="true"/>
          <p:nvPr/>
        </p:nvSpPr>
        <p:spPr>
          <a:xfrm rot="0">
            <a:off x="15209901" y="14921"/>
            <a:ext cx="432883"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19 </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417695" y="2004822"/>
            <a:ext cx="9922383" cy="5522976"/>
          </a:xfrm>
          <a:custGeom>
            <a:avLst/>
            <a:gdLst/>
            <a:ahLst/>
            <a:cxnLst/>
            <a:rect r="r" b="b" t="t" l="l"/>
            <a:pathLst>
              <a:path h="5522976" w="9922383">
                <a:moveTo>
                  <a:pt x="0" y="0"/>
                </a:moveTo>
                <a:lnTo>
                  <a:pt x="9922383" y="0"/>
                </a:lnTo>
                <a:lnTo>
                  <a:pt x="9922383" y="5522976"/>
                </a:lnTo>
                <a:lnTo>
                  <a:pt x="0" y="5522976"/>
                </a:lnTo>
                <a:lnTo>
                  <a:pt x="0" y="0"/>
                </a:lnTo>
                <a:close/>
              </a:path>
            </a:pathLst>
          </a:custGeom>
          <a:blipFill>
            <a:blip r:embed="rId4"/>
            <a:stretch>
              <a:fillRect l="0" t="0" r="0" b="0"/>
            </a:stretch>
          </a:blipFill>
        </p:spPr>
      </p:sp>
      <p:grpSp>
        <p:nvGrpSpPr>
          <p:cNvPr name="Group 4" id="4"/>
          <p:cNvGrpSpPr>
            <a:grpSpLocks noChangeAspect="true"/>
          </p:cNvGrpSpPr>
          <p:nvPr/>
        </p:nvGrpSpPr>
        <p:grpSpPr>
          <a:xfrm rot="0">
            <a:off x="5937699" y="3151437"/>
            <a:ext cx="6785034" cy="2289429"/>
            <a:chOff x="0" y="0"/>
            <a:chExt cx="4523359" cy="1526286"/>
          </a:xfrm>
        </p:grpSpPr>
        <p:sp>
          <p:nvSpPr>
            <p:cNvPr name="Freeform 5" id="5"/>
            <p:cNvSpPr/>
            <p:nvPr/>
          </p:nvSpPr>
          <p:spPr>
            <a:xfrm flipH="false" flipV="false" rot="0">
              <a:off x="66929" y="66929"/>
              <a:ext cx="4389501" cy="1392428"/>
            </a:xfrm>
            <a:custGeom>
              <a:avLst/>
              <a:gdLst/>
              <a:ahLst/>
              <a:cxnLst/>
              <a:rect r="r" b="b" t="t" l="l"/>
              <a:pathLst>
                <a:path h="1392428" w="4389501">
                  <a:moveTo>
                    <a:pt x="1358392" y="337058"/>
                  </a:moveTo>
                  <a:cubicBezTo>
                    <a:pt x="1337564" y="588010"/>
                    <a:pt x="1322451" y="766953"/>
                    <a:pt x="1313053" y="873760"/>
                  </a:cubicBezTo>
                  <a:lnTo>
                    <a:pt x="1398524" y="873760"/>
                  </a:lnTo>
                  <a:cubicBezTo>
                    <a:pt x="1381379" y="733171"/>
                    <a:pt x="1368044" y="554228"/>
                    <a:pt x="1358392" y="337058"/>
                  </a:cubicBezTo>
                  <a:close/>
                  <a:moveTo>
                    <a:pt x="3953891" y="267081"/>
                  </a:moveTo>
                  <a:lnTo>
                    <a:pt x="3953891" y="534924"/>
                  </a:lnTo>
                  <a:cubicBezTo>
                    <a:pt x="3978275" y="534924"/>
                    <a:pt x="3996563" y="530860"/>
                    <a:pt x="4008628" y="522605"/>
                  </a:cubicBezTo>
                  <a:cubicBezTo>
                    <a:pt x="4020693" y="514350"/>
                    <a:pt x="4026662" y="483362"/>
                    <a:pt x="4026662" y="429514"/>
                  </a:cubicBezTo>
                  <a:lnTo>
                    <a:pt x="4026662" y="354838"/>
                  </a:lnTo>
                  <a:cubicBezTo>
                    <a:pt x="4026662" y="317119"/>
                    <a:pt x="4020693" y="292989"/>
                    <a:pt x="4008755" y="282575"/>
                  </a:cubicBezTo>
                  <a:cubicBezTo>
                    <a:pt x="3996817" y="272161"/>
                    <a:pt x="3978529" y="267081"/>
                    <a:pt x="3953891" y="267081"/>
                  </a:cubicBezTo>
                  <a:close/>
                  <a:moveTo>
                    <a:pt x="2255393" y="267081"/>
                  </a:moveTo>
                  <a:lnTo>
                    <a:pt x="2255393" y="1125347"/>
                  </a:lnTo>
                  <a:cubicBezTo>
                    <a:pt x="2287524" y="1125347"/>
                    <a:pt x="2308225" y="1117219"/>
                    <a:pt x="2317623" y="1101090"/>
                  </a:cubicBezTo>
                  <a:cubicBezTo>
                    <a:pt x="2326894" y="1084834"/>
                    <a:pt x="2331593" y="1033018"/>
                    <a:pt x="2331593" y="945515"/>
                  </a:cubicBezTo>
                  <a:lnTo>
                    <a:pt x="2331593" y="418338"/>
                  </a:lnTo>
                  <a:cubicBezTo>
                    <a:pt x="2331593" y="358775"/>
                    <a:pt x="2329942" y="321818"/>
                    <a:pt x="2326640" y="307213"/>
                  </a:cubicBezTo>
                  <a:cubicBezTo>
                    <a:pt x="2323338" y="292608"/>
                    <a:pt x="2316480" y="282448"/>
                    <a:pt x="2305812" y="276225"/>
                  </a:cubicBezTo>
                  <a:cubicBezTo>
                    <a:pt x="2295271" y="270129"/>
                    <a:pt x="2278507" y="267081"/>
                    <a:pt x="2255393" y="267081"/>
                  </a:cubicBezTo>
                  <a:close/>
                  <a:moveTo>
                    <a:pt x="3565398" y="0"/>
                  </a:moveTo>
                  <a:lnTo>
                    <a:pt x="3832606" y="0"/>
                  </a:lnTo>
                  <a:cubicBezTo>
                    <a:pt x="4000246" y="0"/>
                    <a:pt x="4115054" y="6858"/>
                    <a:pt x="4177284" y="20447"/>
                  </a:cubicBezTo>
                  <a:cubicBezTo>
                    <a:pt x="4239514" y="34036"/>
                    <a:pt x="4290441" y="68961"/>
                    <a:pt x="4330065" y="125222"/>
                  </a:cubicBezTo>
                  <a:cubicBezTo>
                    <a:pt x="4369689" y="181483"/>
                    <a:pt x="4389501" y="269113"/>
                    <a:pt x="4389501" y="388239"/>
                  </a:cubicBezTo>
                  <a:cubicBezTo>
                    <a:pt x="4389501" y="497459"/>
                    <a:pt x="4375023" y="572008"/>
                    <a:pt x="4345940" y="612140"/>
                  </a:cubicBezTo>
                  <a:cubicBezTo>
                    <a:pt x="4316984" y="652272"/>
                    <a:pt x="4266565" y="673100"/>
                    <a:pt x="4194810" y="674624"/>
                  </a:cubicBezTo>
                  <a:cubicBezTo>
                    <a:pt x="4259453" y="676783"/>
                    <a:pt x="4304919" y="693674"/>
                    <a:pt x="4331208" y="725297"/>
                  </a:cubicBezTo>
                  <a:cubicBezTo>
                    <a:pt x="4357370" y="757047"/>
                    <a:pt x="4373626" y="786003"/>
                    <a:pt x="4379976" y="812165"/>
                  </a:cubicBezTo>
                  <a:cubicBezTo>
                    <a:pt x="4386326" y="838327"/>
                    <a:pt x="4389501" y="906653"/>
                    <a:pt x="4389501" y="1017270"/>
                  </a:cubicBezTo>
                  <a:lnTo>
                    <a:pt x="4389501" y="1392428"/>
                  </a:lnTo>
                  <a:lnTo>
                    <a:pt x="4026662" y="1392428"/>
                  </a:lnTo>
                  <a:lnTo>
                    <a:pt x="4026662" y="924306"/>
                  </a:lnTo>
                  <a:cubicBezTo>
                    <a:pt x="4026662" y="855472"/>
                    <a:pt x="4022090" y="814197"/>
                    <a:pt x="4013200" y="800735"/>
                  </a:cubicBezTo>
                  <a:cubicBezTo>
                    <a:pt x="4004183" y="787273"/>
                    <a:pt x="3984498" y="780542"/>
                    <a:pt x="3953891" y="780542"/>
                  </a:cubicBezTo>
                  <a:lnTo>
                    <a:pt x="3953891" y="1392428"/>
                  </a:lnTo>
                  <a:lnTo>
                    <a:pt x="3565398" y="1392428"/>
                  </a:lnTo>
                  <a:close/>
                  <a:moveTo>
                    <a:pt x="2836164" y="0"/>
                  </a:moveTo>
                  <a:lnTo>
                    <a:pt x="3460877" y="0"/>
                  </a:lnTo>
                  <a:lnTo>
                    <a:pt x="3460877" y="306451"/>
                  </a:lnTo>
                  <a:lnTo>
                    <a:pt x="3224657" y="306451"/>
                  </a:lnTo>
                  <a:lnTo>
                    <a:pt x="3224657" y="529717"/>
                  </a:lnTo>
                  <a:lnTo>
                    <a:pt x="3445383" y="529717"/>
                  </a:lnTo>
                  <a:lnTo>
                    <a:pt x="3445383" y="822452"/>
                  </a:lnTo>
                  <a:lnTo>
                    <a:pt x="3224657" y="822452"/>
                  </a:lnTo>
                  <a:lnTo>
                    <a:pt x="3224657" y="1085977"/>
                  </a:lnTo>
                  <a:lnTo>
                    <a:pt x="3483991" y="1085977"/>
                  </a:lnTo>
                  <a:lnTo>
                    <a:pt x="3483991" y="1392428"/>
                  </a:lnTo>
                  <a:lnTo>
                    <a:pt x="2836164" y="1392428"/>
                  </a:lnTo>
                  <a:close/>
                  <a:moveTo>
                    <a:pt x="1866900" y="0"/>
                  </a:moveTo>
                  <a:lnTo>
                    <a:pt x="2148332" y="0"/>
                  </a:lnTo>
                  <a:cubicBezTo>
                    <a:pt x="2319909" y="0"/>
                    <a:pt x="2437257" y="8255"/>
                    <a:pt x="2500376" y="24765"/>
                  </a:cubicBezTo>
                  <a:cubicBezTo>
                    <a:pt x="2563495" y="41275"/>
                    <a:pt x="2611755" y="68453"/>
                    <a:pt x="2645283" y="106807"/>
                  </a:cubicBezTo>
                  <a:cubicBezTo>
                    <a:pt x="2678811" y="145161"/>
                    <a:pt x="2699639" y="187198"/>
                    <a:pt x="2707767" y="233045"/>
                  </a:cubicBezTo>
                  <a:cubicBezTo>
                    <a:pt x="2715895" y="278892"/>
                    <a:pt x="2720086" y="366649"/>
                    <a:pt x="2720086" y="496189"/>
                  </a:cubicBezTo>
                  <a:lnTo>
                    <a:pt x="2720086" y="971804"/>
                  </a:lnTo>
                  <a:cubicBezTo>
                    <a:pt x="2720086" y="1094867"/>
                    <a:pt x="2713990" y="1178306"/>
                    <a:pt x="2701798" y="1221994"/>
                  </a:cubicBezTo>
                  <a:cubicBezTo>
                    <a:pt x="2689606" y="1265682"/>
                    <a:pt x="2667889" y="1300226"/>
                    <a:pt x="2636901" y="1325499"/>
                  </a:cubicBezTo>
                  <a:cubicBezTo>
                    <a:pt x="2605913" y="1350772"/>
                    <a:pt x="2568321" y="1368298"/>
                    <a:pt x="2524506" y="1377950"/>
                  </a:cubicBezTo>
                  <a:cubicBezTo>
                    <a:pt x="2480691" y="1387602"/>
                    <a:pt x="2415667" y="1392428"/>
                    <a:pt x="2329561" y="1392428"/>
                  </a:cubicBezTo>
                  <a:lnTo>
                    <a:pt x="1866900" y="1392428"/>
                  </a:lnTo>
                  <a:close/>
                  <a:moveTo>
                    <a:pt x="0" y="0"/>
                  </a:moveTo>
                  <a:lnTo>
                    <a:pt x="388493" y="0"/>
                  </a:lnTo>
                  <a:lnTo>
                    <a:pt x="388493" y="527685"/>
                  </a:lnTo>
                  <a:lnTo>
                    <a:pt x="515493" y="0"/>
                  </a:lnTo>
                  <a:lnTo>
                    <a:pt x="877570" y="0"/>
                  </a:lnTo>
                  <a:lnTo>
                    <a:pt x="675132" y="630555"/>
                  </a:lnTo>
                  <a:lnTo>
                    <a:pt x="896112" y="1388618"/>
                  </a:lnTo>
                  <a:lnTo>
                    <a:pt x="1077595" y="0"/>
                  </a:lnTo>
                  <a:lnTo>
                    <a:pt x="1618615" y="0"/>
                  </a:lnTo>
                  <a:lnTo>
                    <a:pt x="1823339" y="1392428"/>
                  </a:lnTo>
                  <a:lnTo>
                    <a:pt x="1428496" y="1392428"/>
                  </a:lnTo>
                  <a:lnTo>
                    <a:pt x="1409573" y="1148461"/>
                  </a:lnTo>
                  <a:lnTo>
                    <a:pt x="1314704" y="1148461"/>
                  </a:lnTo>
                  <a:lnTo>
                    <a:pt x="1294384" y="1392428"/>
                  </a:lnTo>
                  <a:lnTo>
                    <a:pt x="897255" y="1392428"/>
                  </a:lnTo>
                  <a:lnTo>
                    <a:pt x="895604" y="1392428"/>
                  </a:lnTo>
                  <a:lnTo>
                    <a:pt x="501015" y="1392428"/>
                  </a:lnTo>
                  <a:lnTo>
                    <a:pt x="388493" y="810260"/>
                  </a:lnTo>
                  <a:lnTo>
                    <a:pt x="388493" y="1392428"/>
                  </a:lnTo>
                  <a:lnTo>
                    <a:pt x="0" y="1392428"/>
                  </a:lnTo>
                  <a:close/>
                </a:path>
              </a:pathLst>
            </a:custGeom>
            <a:solidFill>
              <a:srgbClr val="FFFFFF"/>
            </a:solidFill>
          </p:spPr>
        </p:sp>
        <p:sp>
          <p:nvSpPr>
            <p:cNvPr name="Freeform 6" id="6"/>
            <p:cNvSpPr/>
            <p:nvPr/>
          </p:nvSpPr>
          <p:spPr>
            <a:xfrm flipH="false" flipV="false" rot="0">
              <a:off x="63500" y="63500"/>
              <a:ext cx="4396360" cy="1399413"/>
            </a:xfrm>
            <a:custGeom>
              <a:avLst/>
              <a:gdLst/>
              <a:ahLst/>
              <a:cxnLst/>
              <a:rect r="r" b="b" t="t" l="l"/>
              <a:pathLst>
                <a:path h="1399413" w="4396360">
                  <a:moveTo>
                    <a:pt x="1365250" y="340741"/>
                  </a:moveTo>
                  <a:cubicBezTo>
                    <a:pt x="1344422" y="591693"/>
                    <a:pt x="1329309" y="770636"/>
                    <a:pt x="1319911" y="877443"/>
                  </a:cubicBezTo>
                  <a:lnTo>
                    <a:pt x="1316482" y="877189"/>
                  </a:lnTo>
                  <a:lnTo>
                    <a:pt x="1316482" y="873760"/>
                  </a:lnTo>
                  <a:lnTo>
                    <a:pt x="1401953" y="873760"/>
                  </a:lnTo>
                  <a:lnTo>
                    <a:pt x="1401953" y="877189"/>
                  </a:lnTo>
                  <a:lnTo>
                    <a:pt x="1398524" y="877570"/>
                  </a:lnTo>
                  <a:cubicBezTo>
                    <a:pt x="1381379" y="736854"/>
                    <a:pt x="1368044" y="557784"/>
                    <a:pt x="1358392" y="340614"/>
                  </a:cubicBezTo>
                  <a:lnTo>
                    <a:pt x="1361821" y="340487"/>
                  </a:lnTo>
                  <a:lnTo>
                    <a:pt x="1365250" y="340741"/>
                  </a:lnTo>
                  <a:moveTo>
                    <a:pt x="1358392" y="340233"/>
                  </a:moveTo>
                  <a:cubicBezTo>
                    <a:pt x="1358519" y="338455"/>
                    <a:pt x="1360043" y="337058"/>
                    <a:pt x="1361821" y="337058"/>
                  </a:cubicBezTo>
                  <a:cubicBezTo>
                    <a:pt x="1363599" y="337058"/>
                    <a:pt x="1365123" y="338582"/>
                    <a:pt x="1365123" y="340360"/>
                  </a:cubicBezTo>
                  <a:cubicBezTo>
                    <a:pt x="1374775" y="557530"/>
                    <a:pt x="1388110" y="736346"/>
                    <a:pt x="1405255" y="876808"/>
                  </a:cubicBezTo>
                  <a:cubicBezTo>
                    <a:pt x="1405382" y="877824"/>
                    <a:pt x="1405128" y="878713"/>
                    <a:pt x="1404366" y="879475"/>
                  </a:cubicBezTo>
                  <a:cubicBezTo>
                    <a:pt x="1403604" y="880237"/>
                    <a:pt x="1402842" y="880618"/>
                    <a:pt x="1401826" y="880618"/>
                  </a:cubicBezTo>
                  <a:lnTo>
                    <a:pt x="1316355" y="880618"/>
                  </a:lnTo>
                  <a:cubicBezTo>
                    <a:pt x="1315339" y="880618"/>
                    <a:pt x="1314450" y="880237"/>
                    <a:pt x="1313815" y="879475"/>
                  </a:cubicBezTo>
                  <a:cubicBezTo>
                    <a:pt x="1313180" y="878713"/>
                    <a:pt x="1312799" y="877824"/>
                    <a:pt x="1312926" y="876808"/>
                  </a:cubicBezTo>
                  <a:cubicBezTo>
                    <a:pt x="1322324" y="770001"/>
                    <a:pt x="1337437" y="591058"/>
                    <a:pt x="1358265" y="340106"/>
                  </a:cubicBezTo>
                  <a:close/>
                  <a:moveTo>
                    <a:pt x="3960749" y="270510"/>
                  </a:moveTo>
                  <a:lnTo>
                    <a:pt x="3960749" y="538353"/>
                  </a:lnTo>
                  <a:lnTo>
                    <a:pt x="3957320" y="538353"/>
                  </a:lnTo>
                  <a:lnTo>
                    <a:pt x="3957320" y="534924"/>
                  </a:lnTo>
                  <a:cubicBezTo>
                    <a:pt x="3981450" y="534924"/>
                    <a:pt x="3998849" y="530860"/>
                    <a:pt x="4010152" y="523240"/>
                  </a:cubicBezTo>
                  <a:lnTo>
                    <a:pt x="4010152" y="523240"/>
                  </a:lnTo>
                  <a:cubicBezTo>
                    <a:pt x="4020312" y="516382"/>
                    <a:pt x="4026662" y="487680"/>
                    <a:pt x="4026662" y="432943"/>
                  </a:cubicBezTo>
                  <a:lnTo>
                    <a:pt x="4030091" y="432943"/>
                  </a:lnTo>
                  <a:lnTo>
                    <a:pt x="4026662" y="432943"/>
                  </a:lnTo>
                  <a:lnTo>
                    <a:pt x="4026662" y="358267"/>
                  </a:lnTo>
                  <a:lnTo>
                    <a:pt x="4030091" y="358267"/>
                  </a:lnTo>
                  <a:lnTo>
                    <a:pt x="4026662" y="358267"/>
                  </a:lnTo>
                  <a:cubicBezTo>
                    <a:pt x="4026662" y="320421"/>
                    <a:pt x="4020566" y="297815"/>
                    <a:pt x="4009898" y="288544"/>
                  </a:cubicBezTo>
                  <a:lnTo>
                    <a:pt x="4012184" y="286004"/>
                  </a:lnTo>
                  <a:lnTo>
                    <a:pt x="4009898" y="288544"/>
                  </a:lnTo>
                  <a:cubicBezTo>
                    <a:pt x="3998849" y="279019"/>
                    <a:pt x="3981577" y="273939"/>
                    <a:pt x="3957320" y="273939"/>
                  </a:cubicBezTo>
                  <a:lnTo>
                    <a:pt x="3957320" y="270510"/>
                  </a:lnTo>
                  <a:lnTo>
                    <a:pt x="3960749" y="270510"/>
                  </a:lnTo>
                  <a:moveTo>
                    <a:pt x="3953890" y="270510"/>
                  </a:moveTo>
                  <a:cubicBezTo>
                    <a:pt x="3953890" y="268605"/>
                    <a:pt x="3955414" y="267081"/>
                    <a:pt x="3957319" y="267081"/>
                  </a:cubicBezTo>
                  <a:cubicBezTo>
                    <a:pt x="3982338" y="267081"/>
                    <a:pt x="4001642" y="272415"/>
                    <a:pt x="4014469" y="283464"/>
                  </a:cubicBezTo>
                  <a:lnTo>
                    <a:pt x="4014469" y="283464"/>
                  </a:lnTo>
                  <a:cubicBezTo>
                    <a:pt x="4027677" y="295021"/>
                    <a:pt x="4033519" y="320675"/>
                    <a:pt x="4033519" y="358267"/>
                  </a:cubicBezTo>
                  <a:lnTo>
                    <a:pt x="4033519" y="432943"/>
                  </a:lnTo>
                  <a:cubicBezTo>
                    <a:pt x="4033519" y="486029"/>
                    <a:pt x="4027804" y="519557"/>
                    <a:pt x="4013961" y="528828"/>
                  </a:cubicBezTo>
                  <a:lnTo>
                    <a:pt x="4012056" y="526034"/>
                  </a:lnTo>
                  <a:lnTo>
                    <a:pt x="4013961" y="528828"/>
                  </a:lnTo>
                  <a:cubicBezTo>
                    <a:pt x="4001007" y="537718"/>
                    <a:pt x="3981957" y="541782"/>
                    <a:pt x="3957319" y="541782"/>
                  </a:cubicBezTo>
                  <a:cubicBezTo>
                    <a:pt x="3955414" y="541782"/>
                    <a:pt x="3953890" y="540258"/>
                    <a:pt x="3953890" y="538353"/>
                  </a:cubicBezTo>
                  <a:lnTo>
                    <a:pt x="3953890" y="270510"/>
                  </a:lnTo>
                  <a:close/>
                  <a:moveTo>
                    <a:pt x="2262250" y="270510"/>
                  </a:moveTo>
                  <a:lnTo>
                    <a:pt x="2262250" y="1128776"/>
                  </a:lnTo>
                  <a:lnTo>
                    <a:pt x="2258821" y="1128776"/>
                  </a:lnTo>
                  <a:lnTo>
                    <a:pt x="2258821" y="1125347"/>
                  </a:lnTo>
                  <a:cubicBezTo>
                    <a:pt x="2290571" y="1125347"/>
                    <a:pt x="2309621" y="1117219"/>
                    <a:pt x="2318130" y="1102741"/>
                  </a:cubicBezTo>
                  <a:lnTo>
                    <a:pt x="2321051" y="1104519"/>
                  </a:lnTo>
                  <a:lnTo>
                    <a:pt x="2318130" y="1102868"/>
                  </a:lnTo>
                  <a:cubicBezTo>
                    <a:pt x="2326893" y="1087628"/>
                    <a:pt x="2331592" y="1036955"/>
                    <a:pt x="2331592" y="948944"/>
                  </a:cubicBezTo>
                  <a:lnTo>
                    <a:pt x="2335021" y="948944"/>
                  </a:lnTo>
                  <a:lnTo>
                    <a:pt x="2331592" y="948944"/>
                  </a:lnTo>
                  <a:lnTo>
                    <a:pt x="2331592" y="421767"/>
                  </a:lnTo>
                  <a:lnTo>
                    <a:pt x="2335021" y="421767"/>
                  </a:lnTo>
                  <a:lnTo>
                    <a:pt x="2331592" y="421767"/>
                  </a:lnTo>
                  <a:cubicBezTo>
                    <a:pt x="2331592" y="362077"/>
                    <a:pt x="2329941" y="325501"/>
                    <a:pt x="2326766" y="311404"/>
                  </a:cubicBezTo>
                  <a:lnTo>
                    <a:pt x="2330068" y="310642"/>
                  </a:lnTo>
                  <a:lnTo>
                    <a:pt x="2326766" y="311404"/>
                  </a:lnTo>
                  <a:cubicBezTo>
                    <a:pt x="2323591" y="297688"/>
                    <a:pt x="2317241" y="288290"/>
                    <a:pt x="2307589" y="282575"/>
                  </a:cubicBezTo>
                  <a:lnTo>
                    <a:pt x="2309367" y="279654"/>
                  </a:lnTo>
                  <a:lnTo>
                    <a:pt x="2307589" y="282575"/>
                  </a:lnTo>
                  <a:cubicBezTo>
                    <a:pt x="2297810" y="276987"/>
                    <a:pt x="2281808" y="273939"/>
                    <a:pt x="2258948" y="273939"/>
                  </a:cubicBezTo>
                  <a:lnTo>
                    <a:pt x="2258948" y="270510"/>
                  </a:lnTo>
                  <a:lnTo>
                    <a:pt x="2262377" y="270510"/>
                  </a:lnTo>
                  <a:moveTo>
                    <a:pt x="2255519" y="270510"/>
                  </a:moveTo>
                  <a:cubicBezTo>
                    <a:pt x="2255519" y="268605"/>
                    <a:pt x="2257043" y="267081"/>
                    <a:pt x="2258949" y="267081"/>
                  </a:cubicBezTo>
                  <a:cubicBezTo>
                    <a:pt x="2282190" y="267081"/>
                    <a:pt x="2299716" y="270129"/>
                    <a:pt x="2311146" y="276733"/>
                  </a:cubicBezTo>
                  <a:lnTo>
                    <a:pt x="2311146" y="276733"/>
                  </a:lnTo>
                  <a:cubicBezTo>
                    <a:pt x="2322830" y="283591"/>
                    <a:pt x="2330069" y="294767"/>
                    <a:pt x="2333625" y="309880"/>
                  </a:cubicBezTo>
                  <a:lnTo>
                    <a:pt x="2333625" y="309880"/>
                  </a:lnTo>
                  <a:cubicBezTo>
                    <a:pt x="2337054" y="324993"/>
                    <a:pt x="2338705" y="362331"/>
                    <a:pt x="2338705" y="421767"/>
                  </a:cubicBezTo>
                  <a:lnTo>
                    <a:pt x="2338705" y="948944"/>
                  </a:lnTo>
                  <a:cubicBezTo>
                    <a:pt x="2338705" y="1035939"/>
                    <a:pt x="2334133" y="1089025"/>
                    <a:pt x="2324227" y="1106170"/>
                  </a:cubicBezTo>
                  <a:lnTo>
                    <a:pt x="2324227" y="1106170"/>
                  </a:lnTo>
                  <a:cubicBezTo>
                    <a:pt x="2313812" y="1123950"/>
                    <a:pt x="2291461" y="1132078"/>
                    <a:pt x="2259075" y="1132078"/>
                  </a:cubicBezTo>
                  <a:cubicBezTo>
                    <a:pt x="2257171" y="1132078"/>
                    <a:pt x="2255646" y="1130554"/>
                    <a:pt x="2255646" y="1128649"/>
                  </a:cubicBezTo>
                  <a:lnTo>
                    <a:pt x="2255646" y="270510"/>
                  </a:lnTo>
                  <a:close/>
                  <a:moveTo>
                    <a:pt x="3568827" y="0"/>
                  </a:moveTo>
                  <a:lnTo>
                    <a:pt x="3836035" y="0"/>
                  </a:lnTo>
                  <a:lnTo>
                    <a:pt x="3836035" y="3429"/>
                  </a:lnTo>
                  <a:lnTo>
                    <a:pt x="3836035" y="0"/>
                  </a:lnTo>
                  <a:cubicBezTo>
                    <a:pt x="4003675" y="0"/>
                    <a:pt x="4118864" y="6858"/>
                    <a:pt x="4181475" y="20574"/>
                  </a:cubicBezTo>
                  <a:lnTo>
                    <a:pt x="4180713" y="23876"/>
                  </a:lnTo>
                  <a:lnTo>
                    <a:pt x="4181475" y="20574"/>
                  </a:lnTo>
                  <a:cubicBezTo>
                    <a:pt x="4244594" y="34417"/>
                    <a:pt x="4296283" y="69850"/>
                    <a:pt x="4336288" y="126746"/>
                  </a:cubicBezTo>
                  <a:lnTo>
                    <a:pt x="4333494" y="128778"/>
                  </a:lnTo>
                  <a:lnTo>
                    <a:pt x="4336288" y="126746"/>
                  </a:lnTo>
                  <a:cubicBezTo>
                    <a:pt x="4376548" y="183896"/>
                    <a:pt x="4396360" y="272415"/>
                    <a:pt x="4396360" y="391795"/>
                  </a:cubicBezTo>
                  <a:lnTo>
                    <a:pt x="4392931" y="391795"/>
                  </a:lnTo>
                  <a:lnTo>
                    <a:pt x="4396360" y="391795"/>
                  </a:lnTo>
                  <a:cubicBezTo>
                    <a:pt x="4396360" y="501015"/>
                    <a:pt x="4381881" y="576580"/>
                    <a:pt x="4352163" y="617728"/>
                  </a:cubicBezTo>
                  <a:lnTo>
                    <a:pt x="4349369" y="615696"/>
                  </a:lnTo>
                  <a:lnTo>
                    <a:pt x="4352163" y="617728"/>
                  </a:lnTo>
                  <a:cubicBezTo>
                    <a:pt x="4322318" y="659130"/>
                    <a:pt x="4270629" y="680085"/>
                    <a:pt x="4198367" y="681609"/>
                  </a:cubicBezTo>
                  <a:lnTo>
                    <a:pt x="4198239" y="678180"/>
                  </a:lnTo>
                  <a:lnTo>
                    <a:pt x="4198367" y="674751"/>
                  </a:lnTo>
                  <a:cubicBezTo>
                    <a:pt x="4263391" y="676910"/>
                    <a:pt x="4310126" y="693928"/>
                    <a:pt x="4337305" y="726694"/>
                  </a:cubicBezTo>
                  <a:lnTo>
                    <a:pt x="4337305" y="726694"/>
                  </a:lnTo>
                  <a:cubicBezTo>
                    <a:pt x="4363594" y="758698"/>
                    <a:pt x="4380231" y="788035"/>
                    <a:pt x="4386708" y="814959"/>
                  </a:cubicBezTo>
                  <a:lnTo>
                    <a:pt x="4383406" y="815721"/>
                  </a:lnTo>
                  <a:lnTo>
                    <a:pt x="4386708" y="814959"/>
                  </a:lnTo>
                  <a:cubicBezTo>
                    <a:pt x="4393185" y="841629"/>
                    <a:pt x="4396360" y="910463"/>
                    <a:pt x="4396360" y="1020826"/>
                  </a:cubicBezTo>
                  <a:lnTo>
                    <a:pt x="4392931" y="1020826"/>
                  </a:lnTo>
                  <a:lnTo>
                    <a:pt x="4396360" y="1020826"/>
                  </a:lnTo>
                  <a:lnTo>
                    <a:pt x="4396360" y="1395984"/>
                  </a:lnTo>
                  <a:cubicBezTo>
                    <a:pt x="4396360" y="1397889"/>
                    <a:pt x="4394836" y="1399413"/>
                    <a:pt x="4392931" y="1399413"/>
                  </a:cubicBezTo>
                  <a:lnTo>
                    <a:pt x="4030091" y="1399413"/>
                  </a:lnTo>
                  <a:cubicBezTo>
                    <a:pt x="4028186" y="1399413"/>
                    <a:pt x="4026662" y="1397889"/>
                    <a:pt x="4026662" y="1395984"/>
                  </a:cubicBezTo>
                  <a:lnTo>
                    <a:pt x="4026662" y="927735"/>
                  </a:lnTo>
                  <a:lnTo>
                    <a:pt x="4030091" y="927735"/>
                  </a:lnTo>
                  <a:lnTo>
                    <a:pt x="4026662" y="927735"/>
                  </a:lnTo>
                  <a:cubicBezTo>
                    <a:pt x="4026662" y="858393"/>
                    <a:pt x="4021963" y="818388"/>
                    <a:pt x="4013708" y="806069"/>
                  </a:cubicBezTo>
                  <a:lnTo>
                    <a:pt x="4016629" y="804164"/>
                  </a:lnTo>
                  <a:lnTo>
                    <a:pt x="4013835" y="806069"/>
                  </a:lnTo>
                  <a:cubicBezTo>
                    <a:pt x="4005834" y="794131"/>
                    <a:pt x="3987800" y="787400"/>
                    <a:pt x="3957320" y="787400"/>
                  </a:cubicBezTo>
                  <a:lnTo>
                    <a:pt x="3957320" y="783971"/>
                  </a:lnTo>
                  <a:lnTo>
                    <a:pt x="3960749" y="783971"/>
                  </a:lnTo>
                  <a:lnTo>
                    <a:pt x="3960749" y="1395857"/>
                  </a:lnTo>
                  <a:cubicBezTo>
                    <a:pt x="3960749" y="1397762"/>
                    <a:pt x="3959225" y="1399286"/>
                    <a:pt x="3957320" y="1399286"/>
                  </a:cubicBezTo>
                  <a:lnTo>
                    <a:pt x="3568827" y="1399286"/>
                  </a:lnTo>
                  <a:cubicBezTo>
                    <a:pt x="3566922" y="1399286"/>
                    <a:pt x="3565398" y="1397762"/>
                    <a:pt x="3565398" y="1395857"/>
                  </a:cubicBezTo>
                  <a:lnTo>
                    <a:pt x="3565398" y="3429"/>
                  </a:lnTo>
                  <a:cubicBezTo>
                    <a:pt x="3565398" y="1524"/>
                    <a:pt x="3566922" y="0"/>
                    <a:pt x="3568827" y="0"/>
                  </a:cubicBezTo>
                  <a:moveTo>
                    <a:pt x="3568827" y="6858"/>
                  </a:moveTo>
                  <a:lnTo>
                    <a:pt x="3568827" y="3429"/>
                  </a:lnTo>
                  <a:lnTo>
                    <a:pt x="3572256" y="3429"/>
                  </a:lnTo>
                  <a:lnTo>
                    <a:pt x="3572256" y="1395857"/>
                  </a:lnTo>
                  <a:lnTo>
                    <a:pt x="3568827" y="1395857"/>
                  </a:lnTo>
                  <a:lnTo>
                    <a:pt x="3568827" y="1392428"/>
                  </a:lnTo>
                  <a:lnTo>
                    <a:pt x="3957320" y="1392428"/>
                  </a:lnTo>
                  <a:lnTo>
                    <a:pt x="3957320" y="1395857"/>
                  </a:lnTo>
                  <a:lnTo>
                    <a:pt x="3953891" y="1395857"/>
                  </a:lnTo>
                  <a:lnTo>
                    <a:pt x="3953891" y="783971"/>
                  </a:lnTo>
                  <a:cubicBezTo>
                    <a:pt x="3953891" y="782066"/>
                    <a:pt x="3955415" y="780542"/>
                    <a:pt x="3957320" y="780542"/>
                  </a:cubicBezTo>
                  <a:cubicBezTo>
                    <a:pt x="3988054" y="780542"/>
                    <a:pt x="4009390" y="787273"/>
                    <a:pt x="4019423" y="802259"/>
                  </a:cubicBezTo>
                  <a:lnTo>
                    <a:pt x="4019423" y="802259"/>
                  </a:lnTo>
                  <a:cubicBezTo>
                    <a:pt x="4029075" y="816737"/>
                    <a:pt x="4033393" y="859409"/>
                    <a:pt x="4033393" y="927735"/>
                  </a:cubicBezTo>
                  <a:lnTo>
                    <a:pt x="4033393" y="1395857"/>
                  </a:lnTo>
                  <a:lnTo>
                    <a:pt x="4029964" y="1395857"/>
                  </a:lnTo>
                  <a:lnTo>
                    <a:pt x="4029964" y="1392428"/>
                  </a:lnTo>
                  <a:lnTo>
                    <a:pt x="4392930" y="1392428"/>
                  </a:lnTo>
                  <a:lnTo>
                    <a:pt x="4392930" y="1395857"/>
                  </a:lnTo>
                  <a:lnTo>
                    <a:pt x="4389501" y="1395857"/>
                  </a:lnTo>
                  <a:lnTo>
                    <a:pt x="4389501" y="1020699"/>
                  </a:lnTo>
                  <a:cubicBezTo>
                    <a:pt x="4389501" y="909955"/>
                    <a:pt x="4386326" y="842137"/>
                    <a:pt x="4380103" y="816356"/>
                  </a:cubicBezTo>
                  <a:cubicBezTo>
                    <a:pt x="4373880" y="790956"/>
                    <a:pt x="4358005" y="762381"/>
                    <a:pt x="4331970" y="730885"/>
                  </a:cubicBezTo>
                  <a:lnTo>
                    <a:pt x="4334637" y="728726"/>
                  </a:lnTo>
                  <a:lnTo>
                    <a:pt x="4331970" y="730885"/>
                  </a:lnTo>
                  <a:cubicBezTo>
                    <a:pt x="4306570" y="700405"/>
                    <a:pt x="4262374" y="683641"/>
                    <a:pt x="4198112" y="681482"/>
                  </a:cubicBezTo>
                  <a:cubicBezTo>
                    <a:pt x="4196207" y="681482"/>
                    <a:pt x="4194810" y="679831"/>
                    <a:pt x="4194810" y="678053"/>
                  </a:cubicBezTo>
                  <a:cubicBezTo>
                    <a:pt x="4194810" y="676275"/>
                    <a:pt x="4196334" y="674624"/>
                    <a:pt x="4198112" y="674624"/>
                  </a:cubicBezTo>
                  <a:cubicBezTo>
                    <a:pt x="4269359" y="673100"/>
                    <a:pt x="4318508" y="652526"/>
                    <a:pt x="4346575" y="613537"/>
                  </a:cubicBezTo>
                  <a:lnTo>
                    <a:pt x="4346575" y="613537"/>
                  </a:lnTo>
                  <a:cubicBezTo>
                    <a:pt x="4374896" y="574421"/>
                    <a:pt x="4389501" y="500888"/>
                    <a:pt x="4389501" y="391668"/>
                  </a:cubicBezTo>
                  <a:cubicBezTo>
                    <a:pt x="4389501" y="272796"/>
                    <a:pt x="4369689" y="186055"/>
                    <a:pt x="4330700" y="130683"/>
                  </a:cubicBezTo>
                  <a:lnTo>
                    <a:pt x="4330700" y="130683"/>
                  </a:lnTo>
                  <a:cubicBezTo>
                    <a:pt x="4291584" y="75057"/>
                    <a:pt x="4241292" y="40640"/>
                    <a:pt x="4179951" y="27305"/>
                  </a:cubicBezTo>
                  <a:cubicBezTo>
                    <a:pt x="4118102" y="13843"/>
                    <a:pt x="4003675" y="6985"/>
                    <a:pt x="3836035" y="6985"/>
                  </a:cubicBezTo>
                  <a:lnTo>
                    <a:pt x="3568827" y="6985"/>
                  </a:lnTo>
                  <a:close/>
                  <a:moveTo>
                    <a:pt x="2839593" y="0"/>
                  </a:moveTo>
                  <a:lnTo>
                    <a:pt x="3464306" y="0"/>
                  </a:lnTo>
                  <a:cubicBezTo>
                    <a:pt x="3466211" y="0"/>
                    <a:pt x="3467735" y="1524"/>
                    <a:pt x="3467735" y="3429"/>
                  </a:cubicBezTo>
                  <a:lnTo>
                    <a:pt x="3467735" y="309880"/>
                  </a:lnTo>
                  <a:cubicBezTo>
                    <a:pt x="3467735" y="311785"/>
                    <a:pt x="3466211" y="313309"/>
                    <a:pt x="3464306" y="313309"/>
                  </a:cubicBezTo>
                  <a:lnTo>
                    <a:pt x="3228086" y="313309"/>
                  </a:lnTo>
                  <a:lnTo>
                    <a:pt x="3228086" y="309880"/>
                  </a:lnTo>
                  <a:lnTo>
                    <a:pt x="3231515" y="309880"/>
                  </a:lnTo>
                  <a:lnTo>
                    <a:pt x="3231515" y="533146"/>
                  </a:lnTo>
                  <a:lnTo>
                    <a:pt x="3228086" y="533146"/>
                  </a:lnTo>
                  <a:lnTo>
                    <a:pt x="3228086" y="529717"/>
                  </a:lnTo>
                  <a:lnTo>
                    <a:pt x="3448812" y="529717"/>
                  </a:lnTo>
                  <a:cubicBezTo>
                    <a:pt x="3450717" y="529717"/>
                    <a:pt x="3452241" y="531241"/>
                    <a:pt x="3452241" y="533146"/>
                  </a:cubicBezTo>
                  <a:lnTo>
                    <a:pt x="3452241" y="825881"/>
                  </a:lnTo>
                  <a:cubicBezTo>
                    <a:pt x="3452241" y="827786"/>
                    <a:pt x="3450717" y="829310"/>
                    <a:pt x="3448812" y="829310"/>
                  </a:cubicBezTo>
                  <a:lnTo>
                    <a:pt x="3228086" y="829310"/>
                  </a:lnTo>
                  <a:lnTo>
                    <a:pt x="3228086" y="825881"/>
                  </a:lnTo>
                  <a:lnTo>
                    <a:pt x="3231515" y="825881"/>
                  </a:lnTo>
                  <a:lnTo>
                    <a:pt x="3231515" y="1089406"/>
                  </a:lnTo>
                  <a:lnTo>
                    <a:pt x="3228086" y="1089406"/>
                  </a:lnTo>
                  <a:lnTo>
                    <a:pt x="3228086" y="1085977"/>
                  </a:lnTo>
                  <a:lnTo>
                    <a:pt x="3487420" y="1085977"/>
                  </a:lnTo>
                  <a:cubicBezTo>
                    <a:pt x="3489325" y="1085977"/>
                    <a:pt x="3490849" y="1087501"/>
                    <a:pt x="3490849" y="1089406"/>
                  </a:cubicBezTo>
                  <a:lnTo>
                    <a:pt x="3490849" y="1395857"/>
                  </a:lnTo>
                  <a:cubicBezTo>
                    <a:pt x="3490849" y="1397762"/>
                    <a:pt x="3489325" y="1399286"/>
                    <a:pt x="3487420" y="1399286"/>
                  </a:cubicBezTo>
                  <a:lnTo>
                    <a:pt x="2839593" y="1399286"/>
                  </a:lnTo>
                  <a:cubicBezTo>
                    <a:pt x="2837688" y="1399286"/>
                    <a:pt x="2836164" y="1397762"/>
                    <a:pt x="2836164" y="1395857"/>
                  </a:cubicBezTo>
                  <a:lnTo>
                    <a:pt x="2836164" y="3429"/>
                  </a:lnTo>
                  <a:cubicBezTo>
                    <a:pt x="2836164" y="1524"/>
                    <a:pt x="2837688" y="0"/>
                    <a:pt x="2839593" y="0"/>
                  </a:cubicBezTo>
                  <a:moveTo>
                    <a:pt x="2839593" y="6858"/>
                  </a:moveTo>
                  <a:lnTo>
                    <a:pt x="2839593" y="3429"/>
                  </a:lnTo>
                  <a:lnTo>
                    <a:pt x="2843022" y="3429"/>
                  </a:lnTo>
                  <a:lnTo>
                    <a:pt x="2843022" y="1395857"/>
                  </a:lnTo>
                  <a:lnTo>
                    <a:pt x="2839593" y="1395857"/>
                  </a:lnTo>
                  <a:lnTo>
                    <a:pt x="2839593" y="1392428"/>
                  </a:lnTo>
                  <a:lnTo>
                    <a:pt x="3487420" y="1392428"/>
                  </a:lnTo>
                  <a:lnTo>
                    <a:pt x="3487420" y="1395857"/>
                  </a:lnTo>
                  <a:lnTo>
                    <a:pt x="3483991" y="1395857"/>
                  </a:lnTo>
                  <a:lnTo>
                    <a:pt x="3483991" y="1089406"/>
                  </a:lnTo>
                  <a:lnTo>
                    <a:pt x="3487420" y="1089406"/>
                  </a:lnTo>
                  <a:lnTo>
                    <a:pt x="3487420" y="1092835"/>
                  </a:lnTo>
                  <a:lnTo>
                    <a:pt x="3228086" y="1092835"/>
                  </a:lnTo>
                  <a:cubicBezTo>
                    <a:pt x="3226181" y="1092835"/>
                    <a:pt x="3224657" y="1091311"/>
                    <a:pt x="3224657" y="1089406"/>
                  </a:cubicBezTo>
                  <a:lnTo>
                    <a:pt x="3224657" y="825881"/>
                  </a:lnTo>
                  <a:cubicBezTo>
                    <a:pt x="3224657" y="823976"/>
                    <a:pt x="3226181" y="822452"/>
                    <a:pt x="3228086" y="822452"/>
                  </a:cubicBezTo>
                  <a:lnTo>
                    <a:pt x="3448812" y="822452"/>
                  </a:lnTo>
                  <a:lnTo>
                    <a:pt x="3448812" y="825881"/>
                  </a:lnTo>
                  <a:lnTo>
                    <a:pt x="3445383" y="825881"/>
                  </a:lnTo>
                  <a:lnTo>
                    <a:pt x="3445383" y="533146"/>
                  </a:lnTo>
                  <a:lnTo>
                    <a:pt x="3448812" y="533146"/>
                  </a:lnTo>
                  <a:lnTo>
                    <a:pt x="3448812" y="536575"/>
                  </a:lnTo>
                  <a:lnTo>
                    <a:pt x="3228086" y="536575"/>
                  </a:lnTo>
                  <a:cubicBezTo>
                    <a:pt x="3226181" y="536575"/>
                    <a:pt x="3224657" y="535051"/>
                    <a:pt x="3224657" y="533146"/>
                  </a:cubicBezTo>
                  <a:lnTo>
                    <a:pt x="3224657" y="309880"/>
                  </a:lnTo>
                  <a:cubicBezTo>
                    <a:pt x="3224657" y="307975"/>
                    <a:pt x="3226181" y="306451"/>
                    <a:pt x="3228086" y="306451"/>
                  </a:cubicBezTo>
                  <a:lnTo>
                    <a:pt x="3464306" y="306451"/>
                  </a:lnTo>
                  <a:lnTo>
                    <a:pt x="3464306" y="309880"/>
                  </a:lnTo>
                  <a:lnTo>
                    <a:pt x="3460877" y="309880"/>
                  </a:lnTo>
                  <a:lnTo>
                    <a:pt x="3460877" y="3429"/>
                  </a:lnTo>
                  <a:lnTo>
                    <a:pt x="3464306" y="3429"/>
                  </a:lnTo>
                  <a:lnTo>
                    <a:pt x="3464306" y="6858"/>
                  </a:lnTo>
                  <a:lnTo>
                    <a:pt x="2839593" y="6858"/>
                  </a:lnTo>
                  <a:close/>
                  <a:moveTo>
                    <a:pt x="1870329" y="0"/>
                  </a:moveTo>
                  <a:lnTo>
                    <a:pt x="2151761" y="0"/>
                  </a:lnTo>
                  <a:lnTo>
                    <a:pt x="2151761" y="3429"/>
                  </a:lnTo>
                  <a:lnTo>
                    <a:pt x="2151761" y="0"/>
                  </a:lnTo>
                  <a:cubicBezTo>
                    <a:pt x="2323338" y="0"/>
                    <a:pt x="2441067" y="8255"/>
                    <a:pt x="2504694" y="24892"/>
                  </a:cubicBezTo>
                  <a:lnTo>
                    <a:pt x="2503805" y="28194"/>
                  </a:lnTo>
                  <a:lnTo>
                    <a:pt x="2504694" y="24892"/>
                  </a:lnTo>
                  <a:cubicBezTo>
                    <a:pt x="2568321" y="41402"/>
                    <a:pt x="2617216" y="68961"/>
                    <a:pt x="2651379" y="107950"/>
                  </a:cubicBezTo>
                  <a:lnTo>
                    <a:pt x="2648839" y="110236"/>
                  </a:lnTo>
                  <a:lnTo>
                    <a:pt x="2651379" y="107950"/>
                  </a:lnTo>
                  <a:cubicBezTo>
                    <a:pt x="2685288" y="146558"/>
                    <a:pt x="2706370" y="189357"/>
                    <a:pt x="2714625" y="235839"/>
                  </a:cubicBezTo>
                  <a:lnTo>
                    <a:pt x="2711196" y="236474"/>
                  </a:lnTo>
                  <a:lnTo>
                    <a:pt x="2714625" y="235839"/>
                  </a:lnTo>
                  <a:cubicBezTo>
                    <a:pt x="2722880" y="282067"/>
                    <a:pt x="2726944" y="370078"/>
                    <a:pt x="2726944" y="499618"/>
                  </a:cubicBezTo>
                  <a:lnTo>
                    <a:pt x="2723515" y="499618"/>
                  </a:lnTo>
                  <a:lnTo>
                    <a:pt x="2726944" y="499618"/>
                  </a:lnTo>
                  <a:lnTo>
                    <a:pt x="2726944" y="975233"/>
                  </a:lnTo>
                  <a:lnTo>
                    <a:pt x="2723515" y="975233"/>
                  </a:lnTo>
                  <a:lnTo>
                    <a:pt x="2726944" y="975233"/>
                  </a:lnTo>
                  <a:cubicBezTo>
                    <a:pt x="2726944" y="1098296"/>
                    <a:pt x="2720848" y="1182116"/>
                    <a:pt x="2708529" y="1226312"/>
                  </a:cubicBezTo>
                  <a:lnTo>
                    <a:pt x="2705227" y="1225423"/>
                  </a:lnTo>
                  <a:lnTo>
                    <a:pt x="2708529" y="1226312"/>
                  </a:lnTo>
                  <a:cubicBezTo>
                    <a:pt x="2696210" y="1270762"/>
                    <a:pt x="2674112" y="1305814"/>
                    <a:pt x="2642489" y="1331595"/>
                  </a:cubicBezTo>
                  <a:lnTo>
                    <a:pt x="2642489" y="1331595"/>
                  </a:lnTo>
                  <a:cubicBezTo>
                    <a:pt x="2610866" y="1357249"/>
                    <a:pt x="2572893" y="1375029"/>
                    <a:pt x="2528697" y="1384681"/>
                  </a:cubicBezTo>
                  <a:lnTo>
                    <a:pt x="2528697" y="1384681"/>
                  </a:lnTo>
                  <a:cubicBezTo>
                    <a:pt x="2484374" y="1394460"/>
                    <a:pt x="2419223" y="1399286"/>
                    <a:pt x="2332990" y="1399286"/>
                  </a:cubicBezTo>
                  <a:lnTo>
                    <a:pt x="2332990" y="1395857"/>
                  </a:lnTo>
                  <a:lnTo>
                    <a:pt x="2332990" y="1399286"/>
                  </a:lnTo>
                  <a:lnTo>
                    <a:pt x="1870329" y="1399286"/>
                  </a:lnTo>
                  <a:cubicBezTo>
                    <a:pt x="1868424" y="1399286"/>
                    <a:pt x="1866900" y="1397762"/>
                    <a:pt x="1866900" y="1395857"/>
                  </a:cubicBezTo>
                  <a:lnTo>
                    <a:pt x="1866900" y="3429"/>
                  </a:lnTo>
                  <a:cubicBezTo>
                    <a:pt x="1866900" y="1524"/>
                    <a:pt x="1868424" y="0"/>
                    <a:pt x="1870329" y="0"/>
                  </a:cubicBezTo>
                  <a:moveTo>
                    <a:pt x="1870329" y="6858"/>
                  </a:moveTo>
                  <a:lnTo>
                    <a:pt x="1870329" y="3429"/>
                  </a:lnTo>
                  <a:lnTo>
                    <a:pt x="1873758" y="3429"/>
                  </a:lnTo>
                  <a:lnTo>
                    <a:pt x="1873758" y="1395857"/>
                  </a:lnTo>
                  <a:lnTo>
                    <a:pt x="1870329" y="1395857"/>
                  </a:lnTo>
                  <a:lnTo>
                    <a:pt x="1870329" y="1392428"/>
                  </a:lnTo>
                  <a:lnTo>
                    <a:pt x="2332990" y="1392428"/>
                  </a:lnTo>
                  <a:cubicBezTo>
                    <a:pt x="2418969" y="1392428"/>
                    <a:pt x="2483612" y="1387602"/>
                    <a:pt x="2527173" y="1378077"/>
                  </a:cubicBezTo>
                  <a:lnTo>
                    <a:pt x="2527935" y="1381379"/>
                  </a:lnTo>
                  <a:lnTo>
                    <a:pt x="2527173" y="1378077"/>
                  </a:lnTo>
                  <a:cubicBezTo>
                    <a:pt x="2570480" y="1368552"/>
                    <a:pt x="2607437" y="1351153"/>
                    <a:pt x="2638171" y="1326261"/>
                  </a:cubicBezTo>
                  <a:lnTo>
                    <a:pt x="2640330" y="1328928"/>
                  </a:lnTo>
                  <a:lnTo>
                    <a:pt x="2638171" y="1326261"/>
                  </a:lnTo>
                  <a:cubicBezTo>
                    <a:pt x="2668524" y="1301496"/>
                    <a:pt x="2689860" y="1267714"/>
                    <a:pt x="2701925" y="1224534"/>
                  </a:cubicBezTo>
                  <a:lnTo>
                    <a:pt x="2701925" y="1224534"/>
                  </a:lnTo>
                  <a:cubicBezTo>
                    <a:pt x="2713990" y="1181354"/>
                    <a:pt x="2720086" y="1098423"/>
                    <a:pt x="2720086" y="975233"/>
                  </a:cubicBezTo>
                  <a:lnTo>
                    <a:pt x="2720086" y="499618"/>
                  </a:lnTo>
                  <a:cubicBezTo>
                    <a:pt x="2720086" y="370078"/>
                    <a:pt x="2716022" y="282575"/>
                    <a:pt x="2707767" y="237109"/>
                  </a:cubicBezTo>
                  <a:lnTo>
                    <a:pt x="2707767" y="237109"/>
                  </a:lnTo>
                  <a:cubicBezTo>
                    <a:pt x="2699766" y="191897"/>
                    <a:pt x="2679192" y="150368"/>
                    <a:pt x="2646045" y="112522"/>
                  </a:cubicBezTo>
                  <a:lnTo>
                    <a:pt x="2646045" y="112522"/>
                  </a:lnTo>
                  <a:cubicBezTo>
                    <a:pt x="2613025" y="74803"/>
                    <a:pt x="2565527" y="47752"/>
                    <a:pt x="2502916" y="31496"/>
                  </a:cubicBezTo>
                  <a:lnTo>
                    <a:pt x="2502916" y="31496"/>
                  </a:lnTo>
                  <a:cubicBezTo>
                    <a:pt x="2440305" y="15113"/>
                    <a:pt x="2323338" y="6858"/>
                    <a:pt x="2151761" y="6858"/>
                  </a:cubicBezTo>
                  <a:lnTo>
                    <a:pt x="1870329" y="6858"/>
                  </a:lnTo>
                  <a:close/>
                  <a:moveTo>
                    <a:pt x="3429" y="0"/>
                  </a:moveTo>
                  <a:lnTo>
                    <a:pt x="391922" y="0"/>
                  </a:lnTo>
                  <a:cubicBezTo>
                    <a:pt x="393827" y="0"/>
                    <a:pt x="395351" y="1524"/>
                    <a:pt x="395351" y="3429"/>
                  </a:cubicBezTo>
                  <a:lnTo>
                    <a:pt x="395351" y="531114"/>
                  </a:lnTo>
                  <a:lnTo>
                    <a:pt x="391922" y="531114"/>
                  </a:lnTo>
                  <a:lnTo>
                    <a:pt x="388620" y="530352"/>
                  </a:lnTo>
                  <a:lnTo>
                    <a:pt x="515620" y="2667"/>
                  </a:lnTo>
                  <a:cubicBezTo>
                    <a:pt x="516001" y="1143"/>
                    <a:pt x="517398" y="0"/>
                    <a:pt x="518922" y="0"/>
                  </a:cubicBezTo>
                  <a:lnTo>
                    <a:pt x="880999" y="0"/>
                  </a:lnTo>
                  <a:cubicBezTo>
                    <a:pt x="882142" y="0"/>
                    <a:pt x="883158" y="508"/>
                    <a:pt x="883793" y="1397"/>
                  </a:cubicBezTo>
                  <a:cubicBezTo>
                    <a:pt x="884428" y="2286"/>
                    <a:pt x="884682" y="3429"/>
                    <a:pt x="884301" y="4445"/>
                  </a:cubicBezTo>
                  <a:lnTo>
                    <a:pt x="681863" y="635000"/>
                  </a:lnTo>
                  <a:lnTo>
                    <a:pt x="678561" y="633984"/>
                  </a:lnTo>
                  <a:lnTo>
                    <a:pt x="681863" y="632968"/>
                  </a:lnTo>
                  <a:lnTo>
                    <a:pt x="902843" y="1391031"/>
                  </a:lnTo>
                  <a:lnTo>
                    <a:pt x="899541" y="1392047"/>
                  </a:lnTo>
                  <a:lnTo>
                    <a:pt x="896112" y="1391666"/>
                  </a:lnTo>
                  <a:lnTo>
                    <a:pt x="1077595" y="3048"/>
                  </a:lnTo>
                  <a:cubicBezTo>
                    <a:pt x="1077849" y="1397"/>
                    <a:pt x="1079246" y="0"/>
                    <a:pt x="1081024" y="0"/>
                  </a:cubicBezTo>
                  <a:lnTo>
                    <a:pt x="1622044" y="0"/>
                  </a:lnTo>
                  <a:cubicBezTo>
                    <a:pt x="1623695" y="0"/>
                    <a:pt x="1625219" y="1270"/>
                    <a:pt x="1625473" y="2921"/>
                  </a:cubicBezTo>
                  <a:lnTo>
                    <a:pt x="1830197" y="1395349"/>
                  </a:lnTo>
                  <a:cubicBezTo>
                    <a:pt x="1830324" y="1396365"/>
                    <a:pt x="1830070" y="1397381"/>
                    <a:pt x="1829435" y="1398143"/>
                  </a:cubicBezTo>
                  <a:cubicBezTo>
                    <a:pt x="1828800" y="1398905"/>
                    <a:pt x="1827784" y="1399286"/>
                    <a:pt x="1826895" y="1399286"/>
                  </a:cubicBezTo>
                  <a:lnTo>
                    <a:pt x="1431925" y="1399286"/>
                  </a:lnTo>
                  <a:cubicBezTo>
                    <a:pt x="1430147" y="1399286"/>
                    <a:pt x="1428623" y="1397889"/>
                    <a:pt x="1428496" y="1396111"/>
                  </a:cubicBezTo>
                  <a:lnTo>
                    <a:pt x="1409573" y="1152144"/>
                  </a:lnTo>
                  <a:lnTo>
                    <a:pt x="1413002" y="1151890"/>
                  </a:lnTo>
                  <a:lnTo>
                    <a:pt x="1413002" y="1155319"/>
                  </a:lnTo>
                  <a:lnTo>
                    <a:pt x="1318133" y="1155319"/>
                  </a:lnTo>
                  <a:lnTo>
                    <a:pt x="1318133" y="1151890"/>
                  </a:lnTo>
                  <a:lnTo>
                    <a:pt x="1321562" y="1152144"/>
                  </a:lnTo>
                  <a:lnTo>
                    <a:pt x="1301242" y="1396111"/>
                  </a:lnTo>
                  <a:cubicBezTo>
                    <a:pt x="1301115" y="1397889"/>
                    <a:pt x="1299591" y="1399286"/>
                    <a:pt x="1297813" y="1399286"/>
                  </a:cubicBezTo>
                  <a:lnTo>
                    <a:pt x="900684" y="1399286"/>
                  </a:lnTo>
                  <a:lnTo>
                    <a:pt x="900684" y="1395857"/>
                  </a:lnTo>
                  <a:lnTo>
                    <a:pt x="900684" y="1399286"/>
                  </a:lnTo>
                  <a:lnTo>
                    <a:pt x="899033" y="1399286"/>
                  </a:lnTo>
                  <a:lnTo>
                    <a:pt x="899033" y="1395857"/>
                  </a:lnTo>
                  <a:lnTo>
                    <a:pt x="899033" y="1399286"/>
                  </a:lnTo>
                  <a:lnTo>
                    <a:pt x="504444" y="1399286"/>
                  </a:lnTo>
                  <a:cubicBezTo>
                    <a:pt x="502793" y="1399286"/>
                    <a:pt x="501396" y="1398143"/>
                    <a:pt x="501015" y="1396492"/>
                  </a:cubicBezTo>
                  <a:lnTo>
                    <a:pt x="388493" y="814324"/>
                  </a:lnTo>
                  <a:lnTo>
                    <a:pt x="391922" y="813689"/>
                  </a:lnTo>
                  <a:lnTo>
                    <a:pt x="395351" y="813689"/>
                  </a:lnTo>
                  <a:lnTo>
                    <a:pt x="395351" y="1395857"/>
                  </a:lnTo>
                  <a:cubicBezTo>
                    <a:pt x="395351" y="1397762"/>
                    <a:pt x="393827" y="1399286"/>
                    <a:pt x="391922" y="1399286"/>
                  </a:cubicBezTo>
                  <a:lnTo>
                    <a:pt x="3429" y="1399286"/>
                  </a:lnTo>
                  <a:cubicBezTo>
                    <a:pt x="1524" y="1399286"/>
                    <a:pt x="0" y="1397762"/>
                    <a:pt x="0" y="1395857"/>
                  </a:cubicBezTo>
                  <a:lnTo>
                    <a:pt x="0" y="3429"/>
                  </a:lnTo>
                  <a:cubicBezTo>
                    <a:pt x="0" y="1524"/>
                    <a:pt x="1524" y="0"/>
                    <a:pt x="3429" y="0"/>
                  </a:cubicBezTo>
                  <a:moveTo>
                    <a:pt x="3429" y="6858"/>
                  </a:moveTo>
                  <a:lnTo>
                    <a:pt x="3429" y="3429"/>
                  </a:lnTo>
                  <a:lnTo>
                    <a:pt x="6858" y="3429"/>
                  </a:lnTo>
                  <a:lnTo>
                    <a:pt x="6858" y="1395857"/>
                  </a:lnTo>
                  <a:lnTo>
                    <a:pt x="3429" y="1395857"/>
                  </a:lnTo>
                  <a:lnTo>
                    <a:pt x="3429" y="1392428"/>
                  </a:lnTo>
                  <a:lnTo>
                    <a:pt x="391922" y="1392428"/>
                  </a:lnTo>
                  <a:lnTo>
                    <a:pt x="391922" y="1395857"/>
                  </a:lnTo>
                  <a:lnTo>
                    <a:pt x="388493" y="1395857"/>
                  </a:lnTo>
                  <a:lnTo>
                    <a:pt x="388493" y="813689"/>
                  </a:lnTo>
                  <a:cubicBezTo>
                    <a:pt x="388493" y="811911"/>
                    <a:pt x="389890" y="810387"/>
                    <a:pt x="391541" y="810260"/>
                  </a:cubicBezTo>
                  <a:cubicBezTo>
                    <a:pt x="393192" y="810133"/>
                    <a:pt x="394843" y="811276"/>
                    <a:pt x="395224" y="813054"/>
                  </a:cubicBezTo>
                  <a:lnTo>
                    <a:pt x="507746" y="1395222"/>
                  </a:lnTo>
                  <a:lnTo>
                    <a:pt x="504317" y="1395857"/>
                  </a:lnTo>
                  <a:lnTo>
                    <a:pt x="504317" y="1392428"/>
                  </a:lnTo>
                  <a:lnTo>
                    <a:pt x="899033" y="1392428"/>
                  </a:lnTo>
                  <a:lnTo>
                    <a:pt x="900684" y="1392428"/>
                  </a:lnTo>
                  <a:lnTo>
                    <a:pt x="1297813" y="1392428"/>
                  </a:lnTo>
                  <a:lnTo>
                    <a:pt x="1297813" y="1395857"/>
                  </a:lnTo>
                  <a:lnTo>
                    <a:pt x="1294384" y="1395603"/>
                  </a:lnTo>
                  <a:lnTo>
                    <a:pt x="1314704" y="1151636"/>
                  </a:lnTo>
                  <a:cubicBezTo>
                    <a:pt x="1314831" y="1149858"/>
                    <a:pt x="1316355" y="1148461"/>
                    <a:pt x="1318133" y="1148461"/>
                  </a:cubicBezTo>
                  <a:lnTo>
                    <a:pt x="1413002" y="1148461"/>
                  </a:lnTo>
                  <a:cubicBezTo>
                    <a:pt x="1414780" y="1148461"/>
                    <a:pt x="1416304" y="1149858"/>
                    <a:pt x="1416431" y="1151636"/>
                  </a:cubicBezTo>
                  <a:lnTo>
                    <a:pt x="1435354" y="1395603"/>
                  </a:lnTo>
                  <a:lnTo>
                    <a:pt x="1431925" y="1395857"/>
                  </a:lnTo>
                  <a:lnTo>
                    <a:pt x="1431925" y="1392428"/>
                  </a:lnTo>
                  <a:lnTo>
                    <a:pt x="1826768" y="1392428"/>
                  </a:lnTo>
                  <a:lnTo>
                    <a:pt x="1826768" y="1395857"/>
                  </a:lnTo>
                  <a:lnTo>
                    <a:pt x="1823339" y="1396365"/>
                  </a:lnTo>
                  <a:lnTo>
                    <a:pt x="1618615" y="3937"/>
                  </a:lnTo>
                  <a:lnTo>
                    <a:pt x="1622044" y="3429"/>
                  </a:lnTo>
                  <a:lnTo>
                    <a:pt x="1622044" y="6858"/>
                  </a:lnTo>
                  <a:lnTo>
                    <a:pt x="1081024" y="6858"/>
                  </a:lnTo>
                  <a:lnTo>
                    <a:pt x="1081024" y="3429"/>
                  </a:lnTo>
                  <a:lnTo>
                    <a:pt x="1084453" y="3810"/>
                  </a:lnTo>
                  <a:lnTo>
                    <a:pt x="902970" y="1392428"/>
                  </a:lnTo>
                  <a:cubicBezTo>
                    <a:pt x="902716" y="1394079"/>
                    <a:pt x="901446" y="1395222"/>
                    <a:pt x="899795" y="1395349"/>
                  </a:cubicBezTo>
                  <a:cubicBezTo>
                    <a:pt x="898144" y="1395476"/>
                    <a:pt x="896747" y="1394460"/>
                    <a:pt x="896239" y="1392936"/>
                  </a:cubicBezTo>
                  <a:lnTo>
                    <a:pt x="675259" y="635000"/>
                  </a:lnTo>
                  <a:cubicBezTo>
                    <a:pt x="675005" y="634365"/>
                    <a:pt x="675132" y="633603"/>
                    <a:pt x="675259" y="632968"/>
                  </a:cubicBezTo>
                  <a:lnTo>
                    <a:pt x="877697" y="2413"/>
                  </a:lnTo>
                  <a:lnTo>
                    <a:pt x="880999" y="3429"/>
                  </a:lnTo>
                  <a:lnTo>
                    <a:pt x="880999" y="6858"/>
                  </a:lnTo>
                  <a:lnTo>
                    <a:pt x="518922" y="6858"/>
                  </a:lnTo>
                  <a:lnTo>
                    <a:pt x="518922" y="3429"/>
                  </a:lnTo>
                  <a:lnTo>
                    <a:pt x="522224" y="4191"/>
                  </a:lnTo>
                  <a:lnTo>
                    <a:pt x="395224" y="531876"/>
                  </a:lnTo>
                  <a:cubicBezTo>
                    <a:pt x="394843" y="533527"/>
                    <a:pt x="393192" y="534670"/>
                    <a:pt x="391541" y="534416"/>
                  </a:cubicBezTo>
                  <a:cubicBezTo>
                    <a:pt x="389890" y="534162"/>
                    <a:pt x="388493" y="532765"/>
                    <a:pt x="388493" y="530987"/>
                  </a:cubicBezTo>
                  <a:lnTo>
                    <a:pt x="388493" y="3429"/>
                  </a:lnTo>
                  <a:lnTo>
                    <a:pt x="391922" y="3429"/>
                  </a:lnTo>
                  <a:lnTo>
                    <a:pt x="391922" y="6858"/>
                  </a:lnTo>
                  <a:lnTo>
                    <a:pt x="3429" y="6858"/>
                  </a:lnTo>
                  <a:close/>
                </a:path>
              </a:pathLst>
            </a:custGeom>
            <a:solidFill>
              <a:srgbClr val="438086"/>
            </a:solidFill>
          </p:spPr>
        </p:sp>
      </p:grpSp>
      <p:sp>
        <p:nvSpPr>
          <p:cNvPr name="TextBox 7" id="7"/>
          <p:cNvSpPr txBox="true"/>
          <p:nvPr/>
        </p:nvSpPr>
        <p:spPr>
          <a:xfrm rot="0">
            <a:off x="3440044" y="1348735"/>
            <a:ext cx="5026871" cy="659130"/>
          </a:xfrm>
          <a:prstGeom prst="rect">
            <a:avLst/>
          </a:prstGeom>
        </p:spPr>
        <p:txBody>
          <a:bodyPr anchor="t" rtlCol="false" tIns="0" lIns="0" bIns="0" rIns="0">
            <a:spAutoFit/>
          </a:bodyPr>
          <a:lstStyle/>
          <a:p>
            <a:pPr algn="l">
              <a:lnSpc>
                <a:spcPts val="5040"/>
              </a:lnSpc>
            </a:pPr>
            <a:r>
              <a:rPr lang="en-US" sz="3600">
                <a:solidFill>
                  <a:srgbClr val="D88C02"/>
                </a:solidFill>
                <a:latin typeface="Calibri (MS)"/>
                <a:ea typeface="Calibri (MS)"/>
                <a:cs typeface="Calibri (MS)"/>
                <a:sym typeface="Calibri (MS)"/>
              </a:rPr>
              <a:t>3. Kaderle İlgili Kavramlar </a:t>
            </a:r>
          </a:p>
        </p:txBody>
      </p:sp>
      <p:sp>
        <p:nvSpPr>
          <p:cNvPr name="TextBox 8" id="8"/>
          <p:cNvSpPr txBox="true"/>
          <p:nvPr/>
        </p:nvSpPr>
        <p:spPr>
          <a:xfrm rot="0">
            <a:off x="6307460" y="6813994"/>
            <a:ext cx="6301602"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Günlük dilde kaderle ilgili kullanılan kavram, deyim ve atasözleri nelerdir? </a:t>
            </a:r>
          </a:p>
        </p:txBody>
      </p:sp>
      <p:sp>
        <p:nvSpPr>
          <p:cNvPr name="TextBox 9" id="9"/>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0" id="10"/>
          <p:cNvSpPr txBox="true"/>
          <p:nvPr/>
        </p:nvSpPr>
        <p:spPr>
          <a:xfrm rot="0">
            <a:off x="15149322" y="14921"/>
            <a:ext cx="494676"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20 </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874324" y="3491679"/>
            <a:ext cx="9234297" cy="2139882"/>
          </a:xfrm>
          <a:custGeom>
            <a:avLst/>
            <a:gdLst/>
            <a:ahLst/>
            <a:cxnLst/>
            <a:rect r="r" b="b" t="t" l="l"/>
            <a:pathLst>
              <a:path h="2139882" w="9234297">
                <a:moveTo>
                  <a:pt x="0" y="0"/>
                </a:moveTo>
                <a:lnTo>
                  <a:pt x="9234296" y="0"/>
                </a:lnTo>
                <a:lnTo>
                  <a:pt x="9234296" y="2139882"/>
                </a:lnTo>
                <a:lnTo>
                  <a:pt x="0" y="2139882"/>
                </a:lnTo>
                <a:lnTo>
                  <a:pt x="0" y="0"/>
                </a:lnTo>
                <a:close/>
              </a:path>
            </a:pathLst>
          </a:custGeom>
          <a:blipFill>
            <a:blip r:embed="rId4"/>
            <a:stretch>
              <a:fillRect l="0" t="0" r="0" b="0"/>
            </a:stretch>
          </a:blipFill>
        </p:spPr>
      </p:sp>
      <p:sp>
        <p:nvSpPr>
          <p:cNvPr name="Freeform 4" id="4"/>
          <p:cNvSpPr/>
          <p:nvPr/>
        </p:nvSpPr>
        <p:spPr>
          <a:xfrm flipH="false" flipV="false" rot="0">
            <a:off x="4874324" y="6457736"/>
            <a:ext cx="9234297" cy="2139882"/>
          </a:xfrm>
          <a:custGeom>
            <a:avLst/>
            <a:gdLst/>
            <a:ahLst/>
            <a:cxnLst/>
            <a:rect r="r" b="b" t="t" l="l"/>
            <a:pathLst>
              <a:path h="2139882" w="9234297">
                <a:moveTo>
                  <a:pt x="0" y="0"/>
                </a:moveTo>
                <a:lnTo>
                  <a:pt x="9234296" y="0"/>
                </a:lnTo>
                <a:lnTo>
                  <a:pt x="9234296" y="2139881"/>
                </a:lnTo>
                <a:lnTo>
                  <a:pt x="0" y="2139881"/>
                </a:lnTo>
                <a:lnTo>
                  <a:pt x="0" y="0"/>
                </a:lnTo>
                <a:close/>
              </a:path>
            </a:pathLst>
          </a:custGeom>
          <a:blipFill>
            <a:blip r:embed="rId4"/>
            <a:stretch>
              <a:fillRect l="0" t="0" r="0" b="0"/>
            </a:stretch>
          </a:blipFill>
        </p:spPr>
      </p:sp>
      <p:sp>
        <p:nvSpPr>
          <p:cNvPr name="TextBox 5" id="5"/>
          <p:cNvSpPr txBox="true"/>
          <p:nvPr/>
        </p:nvSpPr>
        <p:spPr>
          <a:xfrm rot="0">
            <a:off x="7376922" y="2196403"/>
            <a:ext cx="3805447" cy="552012"/>
          </a:xfrm>
          <a:prstGeom prst="rect">
            <a:avLst/>
          </a:prstGeom>
        </p:spPr>
        <p:txBody>
          <a:bodyPr anchor="t" rtlCol="false" tIns="0" lIns="0" bIns="0" rIns="0">
            <a:spAutoFit/>
          </a:bodyPr>
          <a:lstStyle/>
          <a:p>
            <a:pPr algn="l">
              <a:lnSpc>
                <a:spcPts val="4195"/>
              </a:lnSpc>
            </a:pPr>
            <a:r>
              <a:rPr lang="en-US" sz="2996">
                <a:solidFill>
                  <a:srgbClr val="000000"/>
                </a:solidFill>
                <a:latin typeface="Calibri (MS)"/>
                <a:ea typeface="Calibri (MS)"/>
                <a:cs typeface="Calibri (MS)"/>
                <a:sym typeface="Calibri (MS)"/>
              </a:rPr>
              <a:t>Kaderle İlgili Kavramlar </a:t>
            </a:r>
          </a:p>
        </p:txBody>
      </p:sp>
      <p:sp>
        <p:nvSpPr>
          <p:cNvPr name="TextBox 6" id="6"/>
          <p:cNvSpPr txBox="true"/>
          <p:nvPr/>
        </p:nvSpPr>
        <p:spPr>
          <a:xfrm rot="0">
            <a:off x="5500873" y="7236528"/>
            <a:ext cx="970921"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Başarı </a:t>
            </a:r>
          </a:p>
        </p:txBody>
      </p:sp>
      <p:sp>
        <p:nvSpPr>
          <p:cNvPr name="TextBox 7" id="7"/>
          <p:cNvSpPr txBox="true"/>
          <p:nvPr/>
        </p:nvSpPr>
        <p:spPr>
          <a:xfrm rot="0">
            <a:off x="5847202" y="4287203"/>
            <a:ext cx="653810"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Ecel </a:t>
            </a:r>
          </a:p>
        </p:txBody>
      </p:sp>
      <p:sp>
        <p:nvSpPr>
          <p:cNvPr name="TextBox 8" id="8"/>
          <p:cNvSpPr txBox="true"/>
          <p:nvPr/>
        </p:nvSpPr>
        <p:spPr>
          <a:xfrm rot="0">
            <a:off x="7877556" y="4287203"/>
            <a:ext cx="912643" cy="499110"/>
          </a:xfrm>
          <a:prstGeom prst="rect">
            <a:avLst/>
          </a:prstGeom>
        </p:spPr>
        <p:txBody>
          <a:bodyPr anchor="t" rtlCol="false" tIns="0" lIns="0" bIns="0" rIns="0">
            <a:spAutoFit/>
          </a:bodyPr>
          <a:lstStyle/>
          <a:p>
            <a:pPr algn="l">
              <a:lnSpc>
                <a:spcPts val="3779"/>
              </a:lnSpc>
            </a:pPr>
            <a:r>
              <a:rPr lang="en-US" sz="2700" spc="2">
                <a:solidFill>
                  <a:srgbClr val="000000"/>
                </a:solidFill>
                <a:latin typeface="Calibri (MS)"/>
                <a:ea typeface="Calibri (MS)"/>
                <a:cs typeface="Calibri (MS)"/>
                <a:sym typeface="Calibri (MS)"/>
              </a:rPr>
              <a:t>Ömür </a:t>
            </a:r>
          </a:p>
        </p:txBody>
      </p:sp>
      <p:sp>
        <p:nvSpPr>
          <p:cNvPr name="TextBox 9" id="9"/>
          <p:cNvSpPr txBox="true"/>
          <p:nvPr/>
        </p:nvSpPr>
        <p:spPr>
          <a:xfrm rot="0">
            <a:off x="7453117" y="7253287"/>
            <a:ext cx="1671995"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Başarısızlık </a:t>
            </a:r>
          </a:p>
        </p:txBody>
      </p:sp>
      <p:sp>
        <p:nvSpPr>
          <p:cNvPr name="TextBox 10" id="10"/>
          <p:cNvSpPr txBox="true"/>
          <p:nvPr/>
        </p:nvSpPr>
        <p:spPr>
          <a:xfrm rot="0">
            <a:off x="10037826" y="4287203"/>
            <a:ext cx="755237"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Rızık </a:t>
            </a:r>
          </a:p>
        </p:txBody>
      </p:sp>
      <p:sp>
        <p:nvSpPr>
          <p:cNvPr name="TextBox 11" id="11"/>
          <p:cNvSpPr txBox="true"/>
          <p:nvPr/>
        </p:nvSpPr>
        <p:spPr>
          <a:xfrm rot="0">
            <a:off x="10037826" y="7236528"/>
            <a:ext cx="923130"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Sağlık </a:t>
            </a:r>
          </a:p>
        </p:txBody>
      </p:sp>
      <p:sp>
        <p:nvSpPr>
          <p:cNvPr name="TextBox 12" id="12"/>
          <p:cNvSpPr txBox="true"/>
          <p:nvPr/>
        </p:nvSpPr>
        <p:spPr>
          <a:xfrm rot="0">
            <a:off x="12090268" y="7236528"/>
            <a:ext cx="1239069"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Hastalık </a:t>
            </a:r>
          </a:p>
        </p:txBody>
      </p:sp>
      <p:sp>
        <p:nvSpPr>
          <p:cNvPr name="TextBox 13" id="13"/>
          <p:cNvSpPr txBox="true"/>
          <p:nvPr/>
        </p:nvSpPr>
        <p:spPr>
          <a:xfrm rot="0">
            <a:off x="12090268" y="4287203"/>
            <a:ext cx="1341668"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Tevekkül </a:t>
            </a:r>
          </a:p>
        </p:txBody>
      </p:sp>
      <p:sp>
        <p:nvSpPr>
          <p:cNvPr name="TextBox 14" id="14"/>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5" id="15"/>
          <p:cNvSpPr txBox="true"/>
          <p:nvPr/>
        </p:nvSpPr>
        <p:spPr>
          <a:xfrm rot="0">
            <a:off x="15212187" y="14921"/>
            <a:ext cx="430554"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21 </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133213" y="3076956"/>
            <a:ext cx="3782001" cy="2244666"/>
          </a:xfrm>
          <a:custGeom>
            <a:avLst/>
            <a:gdLst/>
            <a:ahLst/>
            <a:cxnLst/>
            <a:rect r="r" b="b" t="t" l="l"/>
            <a:pathLst>
              <a:path h="2244666" w="3782001">
                <a:moveTo>
                  <a:pt x="0" y="0"/>
                </a:moveTo>
                <a:lnTo>
                  <a:pt x="3782001" y="0"/>
                </a:lnTo>
                <a:lnTo>
                  <a:pt x="3782001" y="2244666"/>
                </a:lnTo>
                <a:lnTo>
                  <a:pt x="0" y="22446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41666" y="3076956"/>
            <a:ext cx="3782001" cy="2244666"/>
          </a:xfrm>
          <a:custGeom>
            <a:avLst/>
            <a:gdLst/>
            <a:ahLst/>
            <a:cxnLst/>
            <a:rect r="r" b="b" t="t" l="l"/>
            <a:pathLst>
              <a:path h="2244666" w="3782001">
                <a:moveTo>
                  <a:pt x="0" y="0"/>
                </a:moveTo>
                <a:lnTo>
                  <a:pt x="3782001" y="0"/>
                </a:lnTo>
                <a:lnTo>
                  <a:pt x="3782001" y="2244666"/>
                </a:lnTo>
                <a:lnTo>
                  <a:pt x="0" y="2244666"/>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5833080">
            <a:off x="9016098" y="4821846"/>
            <a:ext cx="1124712" cy="2386641"/>
            <a:chOff x="0" y="0"/>
            <a:chExt cx="999744" cy="2121459"/>
          </a:xfrm>
        </p:grpSpPr>
        <p:sp>
          <p:nvSpPr>
            <p:cNvPr name="Freeform 6" id="6"/>
            <p:cNvSpPr/>
            <p:nvPr/>
          </p:nvSpPr>
          <p:spPr>
            <a:xfrm flipH="false" flipV="false" rot="0">
              <a:off x="0" y="0"/>
              <a:ext cx="999744" cy="2121408"/>
            </a:xfrm>
            <a:custGeom>
              <a:avLst/>
              <a:gdLst/>
              <a:ahLst/>
              <a:cxnLst/>
              <a:rect r="r" b="b" t="t" l="l"/>
              <a:pathLst>
                <a:path h="2121408" w="999744">
                  <a:moveTo>
                    <a:pt x="0" y="2121408"/>
                  </a:moveTo>
                  <a:lnTo>
                    <a:pt x="999744" y="2121408"/>
                  </a:lnTo>
                  <a:lnTo>
                    <a:pt x="999744" y="0"/>
                  </a:lnTo>
                  <a:lnTo>
                    <a:pt x="0" y="0"/>
                  </a:lnTo>
                  <a:lnTo>
                    <a:pt x="0" y="2121408"/>
                  </a:lnTo>
                  <a:close/>
                </a:path>
              </a:pathLst>
            </a:custGeom>
            <a:blipFill>
              <a:blip r:embed="rId7"/>
              <a:stretch>
                <a:fillRect l="0" t="0" r="0" b="-2"/>
              </a:stretch>
            </a:blipFill>
          </p:spPr>
        </p:sp>
      </p:grpSp>
      <p:sp>
        <p:nvSpPr>
          <p:cNvPr name="Freeform 7" id="7"/>
          <p:cNvSpPr/>
          <p:nvPr/>
        </p:nvSpPr>
        <p:spPr>
          <a:xfrm flipH="false" flipV="false" rot="0">
            <a:off x="5572225" y="1774122"/>
            <a:ext cx="6872288" cy="569114"/>
          </a:xfrm>
          <a:custGeom>
            <a:avLst/>
            <a:gdLst/>
            <a:ahLst/>
            <a:cxnLst/>
            <a:rect r="r" b="b" t="t" l="l"/>
            <a:pathLst>
              <a:path h="569114" w="6872288">
                <a:moveTo>
                  <a:pt x="0" y="0"/>
                </a:moveTo>
                <a:lnTo>
                  <a:pt x="6872288" y="0"/>
                </a:lnTo>
                <a:lnTo>
                  <a:pt x="6872288" y="569114"/>
                </a:lnTo>
                <a:lnTo>
                  <a:pt x="0" y="5691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5419720" y="3141150"/>
            <a:ext cx="3350676" cy="2097791"/>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İnsanın ve diğer canlıların doğumundan ölümüne kadar geçen zaman dilimine ömür denir. </a:t>
            </a:r>
          </a:p>
        </p:txBody>
      </p:sp>
      <p:sp>
        <p:nvSpPr>
          <p:cNvPr name="TextBox 9" id="9"/>
          <p:cNvSpPr txBox="true"/>
          <p:nvPr/>
        </p:nvSpPr>
        <p:spPr>
          <a:xfrm rot="0">
            <a:off x="10410830" y="3141150"/>
            <a:ext cx="3591320" cy="1686311"/>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Yüce Allah’ıntakdir ettiği bu ömrün bittiği, hayatın sona erdiğiana da ecel denir. </a:t>
            </a:r>
          </a:p>
        </p:txBody>
      </p:sp>
      <p:sp>
        <p:nvSpPr>
          <p:cNvPr name="TextBox 10" id="10"/>
          <p:cNvSpPr txBox="true"/>
          <p:nvPr/>
        </p:nvSpPr>
        <p:spPr>
          <a:xfrm rot="0">
            <a:off x="4674484" y="6489825"/>
            <a:ext cx="79138" cy="451928"/>
          </a:xfrm>
          <a:prstGeom prst="rect">
            <a:avLst/>
          </a:prstGeom>
        </p:spPr>
        <p:txBody>
          <a:bodyPr anchor="t" rtlCol="false" tIns="0" lIns="0" bIns="0" rIns="0">
            <a:spAutoFit/>
          </a:bodyPr>
          <a:lstStyle/>
          <a:p>
            <a:pPr algn="l">
              <a:lnSpc>
                <a:spcPts val="3243"/>
              </a:lnSpc>
            </a:pPr>
            <a:r>
              <a:rPr lang="en-US" sz="2703">
                <a:solidFill>
                  <a:srgbClr val="000000"/>
                </a:solidFill>
                <a:latin typeface="Calibri (MS)"/>
                <a:ea typeface="Calibri (MS)"/>
                <a:cs typeface="Calibri (MS)"/>
                <a:sym typeface="Calibri (MS)"/>
              </a:rPr>
              <a:t> </a:t>
            </a:r>
          </a:p>
        </p:txBody>
      </p:sp>
      <p:sp>
        <p:nvSpPr>
          <p:cNvPr name="TextBox 11" id="11"/>
          <p:cNvSpPr txBox="true"/>
          <p:nvPr/>
        </p:nvSpPr>
        <p:spPr>
          <a:xfrm rot="0">
            <a:off x="3556630" y="6901620"/>
            <a:ext cx="10723969" cy="86296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“Yer üzerinde bulunan her canlı yok olacaktır. Ancak azamet ve ikram sahibi Rabbinin zatı baki kalacaktır.” </a:t>
            </a:r>
          </a:p>
        </p:txBody>
      </p:sp>
      <p:sp>
        <p:nvSpPr>
          <p:cNvPr name="TextBox 12" id="12"/>
          <p:cNvSpPr txBox="true"/>
          <p:nvPr/>
        </p:nvSpPr>
        <p:spPr>
          <a:xfrm rot="0">
            <a:off x="3556630" y="7756965"/>
            <a:ext cx="9660865" cy="119634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“Biz, gökleri, yeri ve ikisi arasında bulunanları hak ve hikmete uygun </a:t>
            </a:r>
          </a:p>
          <a:p>
            <a:pPr algn="l">
              <a:lnSpc>
                <a:spcPts val="1350"/>
              </a:lnSpc>
            </a:pPr>
            <a:r>
              <a:rPr lang="en-US" sz="2700">
                <a:solidFill>
                  <a:srgbClr val="000000"/>
                </a:solidFill>
                <a:latin typeface="Calibri (MS)"/>
                <a:ea typeface="Calibri (MS)"/>
                <a:cs typeface="Calibri (MS)"/>
                <a:sym typeface="Calibri (MS)"/>
              </a:rPr>
              <a:t>olarak ve belirlenmiş bir ecel için yarattık...” </a:t>
            </a:r>
          </a:p>
        </p:txBody>
      </p:sp>
      <p:sp>
        <p:nvSpPr>
          <p:cNvPr name="TextBox 13" id="13"/>
          <p:cNvSpPr txBox="true"/>
          <p:nvPr/>
        </p:nvSpPr>
        <p:spPr>
          <a:xfrm rot="0">
            <a:off x="3556630" y="6442200"/>
            <a:ext cx="1140771"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Ayetler:</a:t>
            </a:r>
          </a:p>
        </p:txBody>
      </p:sp>
      <p:sp>
        <p:nvSpPr>
          <p:cNvPr name="TextBox 14" id="14"/>
          <p:cNvSpPr txBox="true"/>
          <p:nvPr/>
        </p:nvSpPr>
        <p:spPr>
          <a:xfrm rot="0">
            <a:off x="8075681" y="1783332"/>
            <a:ext cx="1982205"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Ömür ve Ecel </a:t>
            </a:r>
          </a:p>
        </p:txBody>
      </p:sp>
      <p:sp>
        <p:nvSpPr>
          <p:cNvPr name="TextBox 15" id="15"/>
          <p:cNvSpPr txBox="true"/>
          <p:nvPr/>
        </p:nvSpPr>
        <p:spPr>
          <a:xfrm rot="0">
            <a:off x="11093201" y="7691690"/>
            <a:ext cx="4001629" cy="436683"/>
          </a:xfrm>
          <a:prstGeom prst="rect">
            <a:avLst/>
          </a:prstGeom>
        </p:spPr>
        <p:txBody>
          <a:bodyPr anchor="t" rtlCol="false" tIns="0" lIns="0" bIns="0" rIns="0">
            <a:spAutoFit/>
          </a:bodyPr>
          <a:lstStyle/>
          <a:p>
            <a:pPr algn="l">
              <a:lnSpc>
                <a:spcPts val="3364"/>
              </a:lnSpc>
            </a:pPr>
            <a:r>
              <a:rPr lang="en-US" sz="2403">
                <a:solidFill>
                  <a:srgbClr val="000000"/>
                </a:solidFill>
                <a:latin typeface="Calibri (MS)"/>
                <a:ea typeface="Calibri (MS)"/>
                <a:cs typeface="Calibri (MS)"/>
                <a:sym typeface="Calibri (MS)"/>
              </a:rPr>
              <a:t>(Rahmansuresi,26-27.ayetler) </a:t>
            </a:r>
          </a:p>
        </p:txBody>
      </p:sp>
      <p:sp>
        <p:nvSpPr>
          <p:cNvPr name="TextBox 16" id="16"/>
          <p:cNvSpPr txBox="true"/>
          <p:nvPr/>
        </p:nvSpPr>
        <p:spPr>
          <a:xfrm rot="0">
            <a:off x="12292208" y="8880410"/>
            <a:ext cx="2778647" cy="436683"/>
          </a:xfrm>
          <a:prstGeom prst="rect">
            <a:avLst/>
          </a:prstGeom>
        </p:spPr>
        <p:txBody>
          <a:bodyPr anchor="t" rtlCol="false" tIns="0" lIns="0" bIns="0" rIns="0">
            <a:spAutoFit/>
          </a:bodyPr>
          <a:lstStyle/>
          <a:p>
            <a:pPr algn="l">
              <a:lnSpc>
                <a:spcPts val="3364"/>
              </a:lnSpc>
            </a:pPr>
            <a:r>
              <a:rPr lang="en-US" sz="2403">
                <a:solidFill>
                  <a:srgbClr val="000000"/>
                </a:solidFill>
                <a:latin typeface="Calibri (MS)"/>
                <a:ea typeface="Calibri (MS)"/>
                <a:cs typeface="Calibri (MS)"/>
                <a:sym typeface="Calibri (MS)"/>
              </a:rPr>
              <a:t>(Ahkafsuresi,3. ayet) </a:t>
            </a:r>
          </a:p>
        </p:txBody>
      </p:sp>
      <p:sp>
        <p:nvSpPr>
          <p:cNvPr name="TextBox 17" id="17"/>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8" id="18"/>
          <p:cNvSpPr txBox="true"/>
          <p:nvPr/>
        </p:nvSpPr>
        <p:spPr>
          <a:xfrm rot="0">
            <a:off x="15167610" y="14921"/>
            <a:ext cx="476017"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22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252585" y="3324987"/>
            <a:ext cx="5723387" cy="3815520"/>
          </a:xfrm>
          <a:custGeom>
            <a:avLst/>
            <a:gdLst/>
            <a:ahLst/>
            <a:cxnLst/>
            <a:rect r="r" b="b" t="t" l="l"/>
            <a:pathLst>
              <a:path h="3815520" w="5723387">
                <a:moveTo>
                  <a:pt x="0" y="0"/>
                </a:moveTo>
                <a:lnTo>
                  <a:pt x="5723387" y="0"/>
                </a:lnTo>
                <a:lnTo>
                  <a:pt x="5723387" y="3815520"/>
                </a:lnTo>
                <a:lnTo>
                  <a:pt x="0" y="3815520"/>
                </a:lnTo>
                <a:lnTo>
                  <a:pt x="0" y="0"/>
                </a:lnTo>
                <a:close/>
              </a:path>
            </a:pathLst>
          </a:custGeom>
          <a:blipFill>
            <a:blip r:embed="rId4"/>
            <a:stretch>
              <a:fillRect l="0" t="0" r="0" b="0"/>
            </a:stretch>
          </a:blipFill>
        </p:spPr>
      </p:sp>
      <p:sp>
        <p:nvSpPr>
          <p:cNvPr name="Freeform 4" id="4"/>
          <p:cNvSpPr/>
          <p:nvPr/>
        </p:nvSpPr>
        <p:spPr>
          <a:xfrm flipH="false" flipV="false" rot="0">
            <a:off x="9136856" y="3192299"/>
            <a:ext cx="5955030" cy="4036890"/>
          </a:xfrm>
          <a:custGeom>
            <a:avLst/>
            <a:gdLst/>
            <a:ahLst/>
            <a:cxnLst/>
            <a:rect r="r" b="b" t="t" l="l"/>
            <a:pathLst>
              <a:path h="4036890" w="5955030">
                <a:moveTo>
                  <a:pt x="0" y="0"/>
                </a:moveTo>
                <a:lnTo>
                  <a:pt x="5955030" y="0"/>
                </a:lnTo>
                <a:lnTo>
                  <a:pt x="5955030" y="4036890"/>
                </a:lnTo>
                <a:lnTo>
                  <a:pt x="0" y="403689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12299823" y="6806565"/>
            <a:ext cx="3702177" cy="538353"/>
            <a:chOff x="0" y="0"/>
            <a:chExt cx="3290824" cy="478536"/>
          </a:xfrm>
        </p:grpSpPr>
        <p:sp>
          <p:nvSpPr>
            <p:cNvPr name="Freeform 6" id="6"/>
            <p:cNvSpPr/>
            <p:nvPr/>
          </p:nvSpPr>
          <p:spPr>
            <a:xfrm flipH="false" flipV="false" rot="0">
              <a:off x="0" y="0"/>
              <a:ext cx="3290824" cy="478536"/>
            </a:xfrm>
            <a:custGeom>
              <a:avLst/>
              <a:gdLst/>
              <a:ahLst/>
              <a:cxnLst/>
              <a:rect r="r" b="b" t="t" l="l"/>
              <a:pathLst>
                <a:path h="478536" w="3290824">
                  <a:moveTo>
                    <a:pt x="0" y="0"/>
                  </a:moveTo>
                  <a:lnTo>
                    <a:pt x="0" y="478536"/>
                  </a:lnTo>
                  <a:lnTo>
                    <a:pt x="3290824" y="478536"/>
                  </a:lnTo>
                  <a:lnTo>
                    <a:pt x="3290824" y="369189"/>
                  </a:lnTo>
                  <a:lnTo>
                    <a:pt x="75692" y="369189"/>
                  </a:lnTo>
                  <a:lnTo>
                    <a:pt x="75692" y="41148"/>
                  </a:lnTo>
                  <a:lnTo>
                    <a:pt x="3290824" y="41148"/>
                  </a:lnTo>
                  <a:lnTo>
                    <a:pt x="3290824" y="0"/>
                  </a:lnTo>
                  <a:close/>
                </a:path>
              </a:pathLst>
            </a:custGeom>
            <a:blipFill>
              <a:blip r:embed="rId7"/>
              <a:stretch>
                <a:fillRect l="0" t="0" r="0" b="0"/>
              </a:stretch>
            </a:blipFill>
          </p:spPr>
        </p:sp>
      </p:grpSp>
      <p:grpSp>
        <p:nvGrpSpPr>
          <p:cNvPr name="Group 7" id="7"/>
          <p:cNvGrpSpPr/>
          <p:nvPr/>
        </p:nvGrpSpPr>
        <p:grpSpPr>
          <a:xfrm rot="0">
            <a:off x="12318111" y="6808851"/>
            <a:ext cx="1488186" cy="595503"/>
            <a:chOff x="0" y="0"/>
            <a:chExt cx="1322832" cy="529336"/>
          </a:xfrm>
        </p:grpSpPr>
        <p:sp>
          <p:nvSpPr>
            <p:cNvPr name="Freeform 8" id="8"/>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7157"/>
                  </a:lnTo>
                  <a:lnTo>
                    <a:pt x="59436" y="367157"/>
                  </a:lnTo>
                  <a:lnTo>
                    <a:pt x="59436" y="39116"/>
                  </a:lnTo>
                  <a:lnTo>
                    <a:pt x="1322832" y="39116"/>
                  </a:lnTo>
                  <a:lnTo>
                    <a:pt x="1322832" y="0"/>
                  </a:lnTo>
                  <a:close/>
                </a:path>
              </a:pathLst>
            </a:custGeom>
            <a:blipFill>
              <a:blip r:embed="rId8"/>
              <a:stretch>
                <a:fillRect l="0" t="0" r="0" b="0"/>
              </a:stretch>
            </a:blipFill>
          </p:spPr>
        </p:sp>
      </p:grpSp>
      <p:sp>
        <p:nvSpPr>
          <p:cNvPr name="Freeform 9" id="9"/>
          <p:cNvSpPr/>
          <p:nvPr/>
        </p:nvSpPr>
        <p:spPr>
          <a:xfrm flipH="false" flipV="false" rot="0">
            <a:off x="12275434" y="6750458"/>
            <a:ext cx="3821806" cy="635794"/>
          </a:xfrm>
          <a:custGeom>
            <a:avLst/>
            <a:gdLst/>
            <a:ahLst/>
            <a:cxnLst/>
            <a:rect r="r" b="b" t="t" l="l"/>
            <a:pathLst>
              <a:path h="635794" w="3821806">
                <a:moveTo>
                  <a:pt x="0" y="0"/>
                </a:moveTo>
                <a:lnTo>
                  <a:pt x="3821806" y="0"/>
                </a:lnTo>
                <a:lnTo>
                  <a:pt x="3821806" y="635794"/>
                </a:lnTo>
                <a:lnTo>
                  <a:pt x="0" y="63579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3486150" y="3201005"/>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1" id="11"/>
          <p:cNvSpPr txBox="true"/>
          <p:nvPr/>
        </p:nvSpPr>
        <p:spPr>
          <a:xfrm rot="0">
            <a:off x="3486150" y="5258405"/>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2" id="12"/>
          <p:cNvSpPr txBox="true"/>
          <p:nvPr/>
        </p:nvSpPr>
        <p:spPr>
          <a:xfrm rot="0">
            <a:off x="3915161" y="3249363"/>
            <a:ext cx="5311778" cy="3743711"/>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Ecel ve ömrün kaderle olan ilişkisi; ömrün uzaması ve kısalması, insan hayatının ne zaman sona ereceği gibi sorularla karşımıza çıkmaktadır. Tüm varlıklarda ve olaylarda olduğu gibi insanın da ne zaman doğacağı ve öleceği Allah’ın (cc) takdiri ile gerçekleşir. </a:t>
            </a:r>
          </a:p>
        </p:txBody>
      </p:sp>
      <p:sp>
        <p:nvSpPr>
          <p:cNvPr name="TextBox 13" id="13"/>
          <p:cNvSpPr txBox="true"/>
          <p:nvPr/>
        </p:nvSpPr>
        <p:spPr>
          <a:xfrm rot="0">
            <a:off x="12522708" y="6862158"/>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1.7 </a:t>
            </a:r>
          </a:p>
        </p:txBody>
      </p:sp>
      <p:sp>
        <p:nvSpPr>
          <p:cNvPr name="TextBox 14" id="14"/>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5" id="15"/>
          <p:cNvSpPr txBox="true"/>
          <p:nvPr/>
        </p:nvSpPr>
        <p:spPr>
          <a:xfrm rot="0">
            <a:off x="15169896" y="14921"/>
            <a:ext cx="473688"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23 </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572225" y="1774122"/>
            <a:ext cx="6872288" cy="569114"/>
          </a:xfrm>
          <a:custGeom>
            <a:avLst/>
            <a:gdLst/>
            <a:ahLst/>
            <a:cxnLst/>
            <a:rect r="r" b="b" t="t" l="l"/>
            <a:pathLst>
              <a:path h="569114" w="6872288">
                <a:moveTo>
                  <a:pt x="0" y="0"/>
                </a:moveTo>
                <a:lnTo>
                  <a:pt x="6872288" y="0"/>
                </a:lnTo>
                <a:lnTo>
                  <a:pt x="6872288" y="569114"/>
                </a:lnTo>
                <a:lnTo>
                  <a:pt x="0" y="5691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4645152" y="3091244"/>
            <a:ext cx="8694230" cy="3454903"/>
          </a:xfrm>
          <a:custGeom>
            <a:avLst/>
            <a:gdLst/>
            <a:ahLst/>
            <a:cxnLst/>
            <a:rect r="r" b="b" t="t" l="l"/>
            <a:pathLst>
              <a:path h="3454903" w="8694230">
                <a:moveTo>
                  <a:pt x="0" y="0"/>
                </a:moveTo>
                <a:lnTo>
                  <a:pt x="8694230" y="0"/>
                </a:lnTo>
                <a:lnTo>
                  <a:pt x="8694230" y="3454903"/>
                </a:lnTo>
                <a:lnTo>
                  <a:pt x="0" y="3454903"/>
                </a:lnTo>
                <a:lnTo>
                  <a:pt x="0" y="0"/>
                </a:lnTo>
                <a:close/>
              </a:path>
            </a:pathLst>
          </a:custGeom>
          <a:blipFill>
            <a:blip r:embed="rId6"/>
            <a:stretch>
              <a:fillRect l="0" t="0" r="0" b="0"/>
            </a:stretch>
          </a:blipFill>
        </p:spPr>
      </p:sp>
      <p:sp>
        <p:nvSpPr>
          <p:cNvPr name="Freeform 5" id="5"/>
          <p:cNvSpPr/>
          <p:nvPr/>
        </p:nvSpPr>
        <p:spPr>
          <a:xfrm flipH="false" flipV="false" rot="0">
            <a:off x="4492276" y="2976086"/>
            <a:ext cx="8979222" cy="3705606"/>
          </a:xfrm>
          <a:custGeom>
            <a:avLst/>
            <a:gdLst/>
            <a:ahLst/>
            <a:cxnLst/>
            <a:rect r="r" b="b" t="t" l="l"/>
            <a:pathLst>
              <a:path h="3705606" w="8979222">
                <a:moveTo>
                  <a:pt x="0" y="0"/>
                </a:moveTo>
                <a:lnTo>
                  <a:pt x="8979222" y="0"/>
                </a:lnTo>
                <a:lnTo>
                  <a:pt x="8979222" y="3705606"/>
                </a:lnTo>
                <a:lnTo>
                  <a:pt x="0" y="370560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 id="6"/>
          <p:cNvGrpSpPr/>
          <p:nvPr/>
        </p:nvGrpSpPr>
        <p:grpSpPr>
          <a:xfrm rot="0">
            <a:off x="12290679" y="6287643"/>
            <a:ext cx="3711321" cy="538353"/>
            <a:chOff x="0" y="0"/>
            <a:chExt cx="3298952" cy="478536"/>
          </a:xfrm>
        </p:grpSpPr>
        <p:sp>
          <p:nvSpPr>
            <p:cNvPr name="Freeform 7" id="7"/>
            <p:cNvSpPr/>
            <p:nvPr/>
          </p:nvSpPr>
          <p:spPr>
            <a:xfrm flipH="false" flipV="false" rot="0">
              <a:off x="0" y="0"/>
              <a:ext cx="3298952" cy="478536"/>
            </a:xfrm>
            <a:custGeom>
              <a:avLst/>
              <a:gdLst/>
              <a:ahLst/>
              <a:cxnLst/>
              <a:rect r="r" b="b" t="t" l="l"/>
              <a:pathLst>
                <a:path h="478536" w="3298952">
                  <a:moveTo>
                    <a:pt x="3290316" y="41275"/>
                  </a:moveTo>
                  <a:lnTo>
                    <a:pt x="3290316" y="369443"/>
                  </a:lnTo>
                  <a:lnTo>
                    <a:pt x="75057" y="369443"/>
                  </a:lnTo>
                  <a:lnTo>
                    <a:pt x="75057" y="41275"/>
                  </a:lnTo>
                  <a:close/>
                  <a:moveTo>
                    <a:pt x="0" y="0"/>
                  </a:moveTo>
                  <a:lnTo>
                    <a:pt x="0" y="478536"/>
                  </a:lnTo>
                  <a:lnTo>
                    <a:pt x="3298952" y="478536"/>
                  </a:lnTo>
                  <a:lnTo>
                    <a:pt x="3298952" y="0"/>
                  </a:lnTo>
                  <a:close/>
                </a:path>
              </a:pathLst>
            </a:custGeom>
            <a:blipFill>
              <a:blip r:embed="rId9"/>
              <a:stretch>
                <a:fillRect l="0" t="0" r="0" b="0"/>
              </a:stretch>
            </a:blipFill>
          </p:spPr>
        </p:sp>
      </p:grpSp>
      <p:grpSp>
        <p:nvGrpSpPr>
          <p:cNvPr name="Group 8" id="8"/>
          <p:cNvGrpSpPr/>
          <p:nvPr/>
        </p:nvGrpSpPr>
        <p:grpSpPr>
          <a:xfrm rot="0">
            <a:off x="12308967" y="6291072"/>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395"/>
                  </a:lnTo>
                  <a:lnTo>
                    <a:pt x="58801" y="366395"/>
                  </a:lnTo>
                  <a:lnTo>
                    <a:pt x="58801" y="38227"/>
                  </a:lnTo>
                  <a:lnTo>
                    <a:pt x="1322832" y="38227"/>
                  </a:lnTo>
                  <a:lnTo>
                    <a:pt x="1322832" y="0"/>
                  </a:lnTo>
                  <a:close/>
                </a:path>
              </a:pathLst>
            </a:custGeom>
            <a:blipFill>
              <a:blip r:embed="rId10"/>
              <a:stretch>
                <a:fillRect l="0" t="0" r="0" b="0"/>
              </a:stretch>
            </a:blipFill>
          </p:spPr>
        </p:sp>
      </p:grpSp>
      <p:sp>
        <p:nvSpPr>
          <p:cNvPr name="Freeform 10" id="10"/>
          <p:cNvSpPr/>
          <p:nvPr/>
        </p:nvSpPr>
        <p:spPr>
          <a:xfrm flipH="false" flipV="false" rot="0">
            <a:off x="12265533" y="6231922"/>
            <a:ext cx="3831722" cy="635608"/>
          </a:xfrm>
          <a:custGeom>
            <a:avLst/>
            <a:gdLst/>
            <a:ahLst/>
            <a:cxnLst/>
            <a:rect r="r" b="b" t="t" l="l"/>
            <a:pathLst>
              <a:path h="635608" w="3831722">
                <a:moveTo>
                  <a:pt x="0" y="0"/>
                </a:moveTo>
                <a:lnTo>
                  <a:pt x="3831722" y="0"/>
                </a:lnTo>
                <a:lnTo>
                  <a:pt x="3831722" y="635608"/>
                </a:lnTo>
                <a:lnTo>
                  <a:pt x="0" y="63560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8585830" y="1800735"/>
            <a:ext cx="964163" cy="460162"/>
          </a:xfrm>
          <a:prstGeom prst="rect">
            <a:avLst/>
          </a:prstGeom>
        </p:spPr>
        <p:txBody>
          <a:bodyPr anchor="t" rtlCol="false" tIns="0" lIns="0" bIns="0" rIns="0">
            <a:spAutoFit/>
          </a:bodyPr>
          <a:lstStyle/>
          <a:p>
            <a:pPr algn="l">
              <a:lnSpc>
                <a:spcPts val="3784"/>
              </a:lnSpc>
            </a:pPr>
            <a:r>
              <a:rPr lang="en-US" sz="2703">
                <a:solidFill>
                  <a:srgbClr val="000000"/>
                </a:solidFill>
                <a:latin typeface="Tahoma"/>
                <a:ea typeface="Tahoma"/>
                <a:cs typeface="Tahoma"/>
                <a:sym typeface="Tahoma"/>
              </a:rPr>
              <a:t>Rızık </a:t>
            </a:r>
          </a:p>
        </p:txBody>
      </p:sp>
      <p:sp>
        <p:nvSpPr>
          <p:cNvPr name="TextBox 12" id="12"/>
          <p:cNvSpPr txBox="true"/>
          <p:nvPr/>
        </p:nvSpPr>
        <p:spPr>
          <a:xfrm rot="0">
            <a:off x="4874138" y="6744267"/>
            <a:ext cx="8456400" cy="1579631"/>
          </a:xfrm>
          <a:prstGeom prst="rect">
            <a:avLst/>
          </a:prstGeom>
        </p:spPr>
        <p:txBody>
          <a:bodyPr anchor="t" rtlCol="false" tIns="0" lIns="0" bIns="0" rIns="0">
            <a:spAutoFit/>
          </a:bodyPr>
          <a:lstStyle/>
          <a:p>
            <a:pPr algn="ctr">
              <a:lnSpc>
                <a:spcPts val="6482"/>
              </a:lnSpc>
            </a:pPr>
            <a:r>
              <a:rPr lang="en-US" sz="2700">
                <a:solidFill>
                  <a:srgbClr val="000000"/>
                </a:solidFill>
                <a:latin typeface="Calibri (MS)"/>
                <a:ea typeface="Calibri (MS)"/>
                <a:cs typeface="Calibri (MS)"/>
                <a:sym typeface="Calibri (MS)"/>
              </a:rPr>
              <a:t>Yediklerimiz, içtiklerimiz, giydiklerimiz, teneffüs ettiğimiz </a:t>
            </a:r>
          </a:p>
          <a:p>
            <a:pPr algn="ctr">
              <a:lnSpc>
                <a:spcPts val="3784"/>
              </a:lnSpc>
            </a:pPr>
            <a:r>
              <a:rPr lang="en-US" sz="2703">
                <a:solidFill>
                  <a:srgbClr val="000000"/>
                </a:solidFill>
                <a:latin typeface="Calibri (MS)"/>
                <a:ea typeface="Calibri (MS)"/>
                <a:cs typeface="Calibri (MS)"/>
                <a:sym typeface="Calibri (MS)"/>
              </a:rPr>
              <a:t>hava,bilgivehikmet,kısacamaddivemanevibütünihtiyaç </a:t>
            </a:r>
          </a:p>
          <a:p>
            <a:pPr algn="ctr">
              <a:lnSpc>
                <a:spcPts val="6482"/>
              </a:lnSpc>
            </a:pPr>
            <a:r>
              <a:rPr lang="en-US" sz="2700">
                <a:solidFill>
                  <a:srgbClr val="000000"/>
                </a:solidFill>
                <a:latin typeface="Calibri (MS)"/>
                <a:ea typeface="Calibri (MS)"/>
                <a:cs typeface="Calibri (MS)"/>
                <a:sym typeface="Calibri (MS)"/>
              </a:rPr>
              <a:t>duyulan şeyler, Allah’ın (cc) bahşettiği rızıklardır. </a:t>
            </a:r>
          </a:p>
        </p:txBody>
      </p:sp>
      <p:sp>
        <p:nvSpPr>
          <p:cNvPr name="TextBox 13" id="13"/>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4" id="14"/>
          <p:cNvSpPr txBox="true"/>
          <p:nvPr/>
        </p:nvSpPr>
        <p:spPr>
          <a:xfrm rot="0">
            <a:off x="15166467" y="14921"/>
            <a:ext cx="477188"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24 </a:t>
            </a:r>
          </a:p>
        </p:txBody>
      </p:sp>
      <p:sp>
        <p:nvSpPr>
          <p:cNvPr name="TextBox 15" id="15"/>
          <p:cNvSpPr txBox="true"/>
          <p:nvPr/>
        </p:nvSpPr>
        <p:spPr>
          <a:xfrm rot="0">
            <a:off x="12513178" y="6343607"/>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1.8 </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108406" y="2652046"/>
            <a:ext cx="4714875" cy="5296476"/>
          </a:xfrm>
          <a:custGeom>
            <a:avLst/>
            <a:gdLst/>
            <a:ahLst/>
            <a:cxnLst/>
            <a:rect r="r" b="b" t="t" l="l"/>
            <a:pathLst>
              <a:path h="5296476" w="4714875">
                <a:moveTo>
                  <a:pt x="0" y="0"/>
                </a:moveTo>
                <a:lnTo>
                  <a:pt x="4714875" y="0"/>
                </a:lnTo>
                <a:lnTo>
                  <a:pt x="4714875" y="5296476"/>
                </a:lnTo>
                <a:lnTo>
                  <a:pt x="0" y="529647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0224135" y="2767389"/>
            <a:ext cx="4513707" cy="5114925"/>
          </a:xfrm>
          <a:custGeom>
            <a:avLst/>
            <a:gdLst/>
            <a:ahLst/>
            <a:cxnLst/>
            <a:rect r="r" b="b" t="t" l="l"/>
            <a:pathLst>
              <a:path h="5114925" w="4513707">
                <a:moveTo>
                  <a:pt x="0" y="0"/>
                </a:moveTo>
                <a:lnTo>
                  <a:pt x="4513707" y="0"/>
                </a:lnTo>
                <a:lnTo>
                  <a:pt x="4513707" y="5114925"/>
                </a:lnTo>
                <a:lnTo>
                  <a:pt x="0" y="5114925"/>
                </a:lnTo>
                <a:lnTo>
                  <a:pt x="0" y="0"/>
                </a:lnTo>
                <a:close/>
              </a:path>
            </a:pathLst>
          </a:custGeom>
          <a:blipFill>
            <a:blip r:embed="rId6"/>
            <a:stretch>
              <a:fillRect l="0" t="0" r="0" b="0"/>
            </a:stretch>
          </a:blipFill>
        </p:spPr>
      </p:sp>
      <p:grpSp>
        <p:nvGrpSpPr>
          <p:cNvPr name="Group 5" id="5"/>
          <p:cNvGrpSpPr/>
          <p:nvPr/>
        </p:nvGrpSpPr>
        <p:grpSpPr>
          <a:xfrm rot="0">
            <a:off x="12299823" y="7470648"/>
            <a:ext cx="3702177" cy="538353"/>
            <a:chOff x="0" y="0"/>
            <a:chExt cx="3290824" cy="478536"/>
          </a:xfrm>
        </p:grpSpPr>
        <p:sp>
          <p:nvSpPr>
            <p:cNvPr name="Freeform 6" id="6"/>
            <p:cNvSpPr/>
            <p:nvPr/>
          </p:nvSpPr>
          <p:spPr>
            <a:xfrm flipH="false" flipV="false" rot="0">
              <a:off x="0" y="0"/>
              <a:ext cx="3290824" cy="478536"/>
            </a:xfrm>
            <a:custGeom>
              <a:avLst/>
              <a:gdLst/>
              <a:ahLst/>
              <a:cxnLst/>
              <a:rect r="r" b="b" t="t" l="l"/>
              <a:pathLst>
                <a:path h="478536" w="3290824">
                  <a:moveTo>
                    <a:pt x="0" y="0"/>
                  </a:moveTo>
                  <a:lnTo>
                    <a:pt x="0" y="478536"/>
                  </a:lnTo>
                  <a:lnTo>
                    <a:pt x="3290824" y="478536"/>
                  </a:lnTo>
                  <a:lnTo>
                    <a:pt x="3290824" y="369697"/>
                  </a:lnTo>
                  <a:lnTo>
                    <a:pt x="75692" y="369697"/>
                  </a:lnTo>
                  <a:lnTo>
                    <a:pt x="75692" y="41656"/>
                  </a:lnTo>
                  <a:lnTo>
                    <a:pt x="3290824" y="41656"/>
                  </a:lnTo>
                  <a:lnTo>
                    <a:pt x="3290824" y="0"/>
                  </a:lnTo>
                  <a:close/>
                </a:path>
              </a:pathLst>
            </a:custGeom>
            <a:blipFill>
              <a:blip r:embed="rId7"/>
              <a:stretch>
                <a:fillRect l="0" t="0" r="0" b="0"/>
              </a:stretch>
            </a:blipFill>
          </p:spPr>
        </p:sp>
      </p:grpSp>
      <p:grpSp>
        <p:nvGrpSpPr>
          <p:cNvPr name="Group 7" id="7"/>
          <p:cNvGrpSpPr/>
          <p:nvPr/>
        </p:nvGrpSpPr>
        <p:grpSpPr>
          <a:xfrm rot="0">
            <a:off x="12318111" y="7474077"/>
            <a:ext cx="1488186" cy="595503"/>
            <a:chOff x="0" y="0"/>
            <a:chExt cx="1322832" cy="529336"/>
          </a:xfrm>
        </p:grpSpPr>
        <p:sp>
          <p:nvSpPr>
            <p:cNvPr name="Freeform 8" id="8"/>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649"/>
                  </a:lnTo>
                  <a:lnTo>
                    <a:pt x="59436" y="366649"/>
                  </a:lnTo>
                  <a:lnTo>
                    <a:pt x="59436" y="38608"/>
                  </a:lnTo>
                  <a:lnTo>
                    <a:pt x="1322832" y="38608"/>
                  </a:lnTo>
                  <a:lnTo>
                    <a:pt x="1322832" y="0"/>
                  </a:lnTo>
                  <a:close/>
                </a:path>
              </a:pathLst>
            </a:custGeom>
            <a:blipFill>
              <a:blip r:embed="rId8"/>
              <a:stretch>
                <a:fillRect l="0" t="0" r="0" b="0"/>
              </a:stretch>
            </a:blipFill>
          </p:spPr>
        </p:sp>
      </p:grpSp>
      <p:sp>
        <p:nvSpPr>
          <p:cNvPr name="Freeform 9" id="9"/>
          <p:cNvSpPr/>
          <p:nvPr/>
        </p:nvSpPr>
        <p:spPr>
          <a:xfrm flipH="false" flipV="false" rot="0">
            <a:off x="12275434" y="7415112"/>
            <a:ext cx="3821806" cy="635794"/>
          </a:xfrm>
          <a:custGeom>
            <a:avLst/>
            <a:gdLst/>
            <a:ahLst/>
            <a:cxnLst/>
            <a:rect r="r" b="b" t="t" l="l"/>
            <a:pathLst>
              <a:path h="635794" w="3821806">
                <a:moveTo>
                  <a:pt x="0" y="0"/>
                </a:moveTo>
                <a:lnTo>
                  <a:pt x="3821806" y="0"/>
                </a:lnTo>
                <a:lnTo>
                  <a:pt x="3821806" y="635794"/>
                </a:lnTo>
                <a:lnTo>
                  <a:pt x="0" y="63579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3481964" y="6019610"/>
            <a:ext cx="6540832" cy="1274445"/>
          </a:xfrm>
          <a:prstGeom prst="rect">
            <a:avLst/>
          </a:prstGeom>
        </p:spPr>
        <p:txBody>
          <a:bodyPr anchor="t" rtlCol="false" tIns="0" lIns="0" bIns="0" rIns="0">
            <a:spAutoFit/>
          </a:bodyPr>
          <a:lstStyle/>
          <a:p>
            <a:pPr algn="l">
              <a:lnSpc>
                <a:spcPts val="3258"/>
              </a:lnSpc>
            </a:pPr>
            <a:r>
              <a:rPr lang="en-US" sz="2700">
                <a:solidFill>
                  <a:srgbClr val="000000"/>
                </a:solidFill>
                <a:latin typeface="Calibri (MS)"/>
                <a:ea typeface="Calibri (MS)"/>
                <a:cs typeface="Calibri (MS)"/>
                <a:sym typeface="Calibri (MS)"/>
              </a:rPr>
              <a:t>Hadisler: “Sizden herhangi birinizin sırtına bir bağ odun yüklenip satması, dilenmesinden hayırlıdır…” </a:t>
            </a:r>
          </a:p>
        </p:txBody>
      </p:sp>
      <p:sp>
        <p:nvSpPr>
          <p:cNvPr name="TextBox 11" id="11"/>
          <p:cNvSpPr txBox="true"/>
          <p:nvPr/>
        </p:nvSpPr>
        <p:spPr>
          <a:xfrm rot="0">
            <a:off x="7661143" y="7259260"/>
            <a:ext cx="2375254" cy="398583"/>
          </a:xfrm>
          <a:prstGeom prst="rect">
            <a:avLst/>
          </a:prstGeom>
        </p:spPr>
        <p:txBody>
          <a:bodyPr anchor="t" rtlCol="false" tIns="0" lIns="0" bIns="0" rIns="0">
            <a:spAutoFit/>
          </a:bodyPr>
          <a:lstStyle/>
          <a:p>
            <a:pPr algn="l">
              <a:lnSpc>
                <a:spcPts val="2900"/>
              </a:lnSpc>
            </a:pPr>
            <a:r>
              <a:rPr lang="en-US" sz="2403">
                <a:solidFill>
                  <a:srgbClr val="000000"/>
                </a:solidFill>
                <a:latin typeface="Calibri (MS)"/>
                <a:ea typeface="Calibri (MS)"/>
                <a:cs typeface="Calibri (MS)"/>
                <a:sym typeface="Calibri (MS)"/>
              </a:rPr>
              <a:t>(Buhari, Zekât, 50) </a:t>
            </a:r>
          </a:p>
        </p:txBody>
      </p:sp>
      <p:sp>
        <p:nvSpPr>
          <p:cNvPr name="TextBox 12" id="12"/>
          <p:cNvSpPr txBox="true"/>
          <p:nvPr/>
        </p:nvSpPr>
        <p:spPr>
          <a:xfrm rot="0">
            <a:off x="3481964" y="7619810"/>
            <a:ext cx="6292844" cy="862965"/>
          </a:xfrm>
          <a:prstGeom prst="rect">
            <a:avLst/>
          </a:prstGeom>
        </p:spPr>
        <p:txBody>
          <a:bodyPr anchor="t" rtlCol="false" tIns="0" lIns="0" bIns="0" rIns="0">
            <a:spAutoFit/>
          </a:bodyPr>
          <a:lstStyle/>
          <a:p>
            <a:pPr algn="l">
              <a:lnSpc>
                <a:spcPts val="3258"/>
              </a:lnSpc>
            </a:pPr>
            <a:r>
              <a:rPr lang="en-US" sz="2700">
                <a:solidFill>
                  <a:srgbClr val="000000"/>
                </a:solidFill>
                <a:latin typeface="Calibri (MS)"/>
                <a:ea typeface="Calibri (MS)"/>
                <a:cs typeface="Calibri (MS)"/>
                <a:sym typeface="Calibri (MS)"/>
              </a:rPr>
              <a:t>“Kimse, kendi elinin emeğinden daha hayırlı bir rızık yememiştir…” </a:t>
            </a:r>
          </a:p>
        </p:txBody>
      </p:sp>
      <p:sp>
        <p:nvSpPr>
          <p:cNvPr name="TextBox 13" id="13"/>
          <p:cNvSpPr txBox="true"/>
          <p:nvPr/>
        </p:nvSpPr>
        <p:spPr>
          <a:xfrm rot="0">
            <a:off x="3481964" y="2029782"/>
            <a:ext cx="6377140" cy="209740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Çalışmadan geçinmeyi düşünmek, tembelliği şansızlık olarak yorumlamak, emek vermeden “Rızkımı Allah (cc) verir.” diye beklemek doğru kader anlayışıyla bağdaşmaz. </a:t>
            </a:r>
          </a:p>
        </p:txBody>
      </p:sp>
      <p:sp>
        <p:nvSpPr>
          <p:cNvPr name="TextBox 14" id="14"/>
          <p:cNvSpPr txBox="true"/>
          <p:nvPr/>
        </p:nvSpPr>
        <p:spPr>
          <a:xfrm rot="0">
            <a:off x="7658857" y="8409880"/>
            <a:ext cx="2308146" cy="436683"/>
          </a:xfrm>
          <a:prstGeom prst="rect">
            <a:avLst/>
          </a:prstGeom>
        </p:spPr>
        <p:txBody>
          <a:bodyPr anchor="t" rtlCol="false" tIns="0" lIns="0" bIns="0" rIns="0">
            <a:spAutoFit/>
          </a:bodyPr>
          <a:lstStyle/>
          <a:p>
            <a:pPr algn="l">
              <a:lnSpc>
                <a:spcPts val="3364"/>
              </a:lnSpc>
            </a:pPr>
            <a:r>
              <a:rPr lang="en-US" sz="2403">
                <a:solidFill>
                  <a:srgbClr val="000000"/>
                </a:solidFill>
                <a:latin typeface="Calibri (MS)"/>
                <a:ea typeface="Calibri (MS)"/>
                <a:cs typeface="Calibri (MS)"/>
                <a:sym typeface="Calibri (MS)"/>
              </a:rPr>
              <a:t>(Buhari,</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Büyû’,</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15)</a:t>
            </a:r>
          </a:p>
        </p:txBody>
      </p:sp>
      <p:sp>
        <p:nvSpPr>
          <p:cNvPr name="TextBox 15" id="15"/>
          <p:cNvSpPr txBox="true"/>
          <p:nvPr/>
        </p:nvSpPr>
        <p:spPr>
          <a:xfrm rot="0">
            <a:off x="10402443" y="866027"/>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6" id="16"/>
          <p:cNvSpPr txBox="true"/>
          <p:nvPr/>
        </p:nvSpPr>
        <p:spPr>
          <a:xfrm rot="0">
            <a:off x="15179040" y="14921"/>
            <a:ext cx="464358"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25 </a:t>
            </a:r>
          </a:p>
        </p:txBody>
      </p:sp>
      <p:sp>
        <p:nvSpPr>
          <p:cNvPr name="TextBox 17" id="17"/>
          <p:cNvSpPr txBox="true"/>
          <p:nvPr/>
        </p:nvSpPr>
        <p:spPr>
          <a:xfrm rot="0">
            <a:off x="12522708" y="7526998"/>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1.9 </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604890" y="3320601"/>
            <a:ext cx="7020878" cy="2052642"/>
          </a:xfrm>
          <a:custGeom>
            <a:avLst/>
            <a:gdLst/>
            <a:ahLst/>
            <a:cxnLst/>
            <a:rect r="r" b="b" t="t" l="l"/>
            <a:pathLst>
              <a:path h="2052642" w="7020878">
                <a:moveTo>
                  <a:pt x="0" y="0"/>
                </a:moveTo>
                <a:lnTo>
                  <a:pt x="7020877" y="0"/>
                </a:lnTo>
                <a:lnTo>
                  <a:pt x="7020877" y="2052642"/>
                </a:lnTo>
                <a:lnTo>
                  <a:pt x="0" y="2052642"/>
                </a:lnTo>
                <a:lnTo>
                  <a:pt x="0" y="0"/>
                </a:lnTo>
                <a:close/>
              </a:path>
            </a:pathLst>
          </a:custGeom>
          <a:blipFill>
            <a:blip r:embed="rId4"/>
            <a:stretch>
              <a:fillRect l="0" t="0" r="0" b="0"/>
            </a:stretch>
          </a:blipFill>
        </p:spPr>
      </p:sp>
      <p:sp>
        <p:nvSpPr>
          <p:cNvPr name="Freeform 4" id="4"/>
          <p:cNvSpPr/>
          <p:nvPr/>
        </p:nvSpPr>
        <p:spPr>
          <a:xfrm flipH="false" flipV="false" rot="0">
            <a:off x="3679031" y="3536628"/>
            <a:ext cx="2161799" cy="1620388"/>
          </a:xfrm>
          <a:custGeom>
            <a:avLst/>
            <a:gdLst/>
            <a:ahLst/>
            <a:cxnLst/>
            <a:rect r="r" b="b" t="t" l="l"/>
            <a:pathLst>
              <a:path h="1620388" w="2161799">
                <a:moveTo>
                  <a:pt x="0" y="0"/>
                </a:moveTo>
                <a:lnTo>
                  <a:pt x="2161799" y="0"/>
                </a:lnTo>
                <a:lnTo>
                  <a:pt x="2161799" y="1620388"/>
                </a:lnTo>
                <a:lnTo>
                  <a:pt x="0" y="1620388"/>
                </a:lnTo>
                <a:lnTo>
                  <a:pt x="0" y="0"/>
                </a:lnTo>
                <a:close/>
              </a:path>
            </a:pathLst>
          </a:custGeom>
          <a:blipFill>
            <a:blip r:embed="rId5"/>
            <a:stretch>
              <a:fillRect l="0" t="0" r="0" b="0"/>
            </a:stretch>
          </a:blipFill>
        </p:spPr>
      </p:sp>
      <p:sp>
        <p:nvSpPr>
          <p:cNvPr name="Freeform 5" id="5"/>
          <p:cNvSpPr/>
          <p:nvPr/>
        </p:nvSpPr>
        <p:spPr>
          <a:xfrm flipH="false" flipV="false" rot="0">
            <a:off x="6022081" y="3320601"/>
            <a:ext cx="2592324" cy="2369253"/>
          </a:xfrm>
          <a:custGeom>
            <a:avLst/>
            <a:gdLst/>
            <a:ahLst/>
            <a:cxnLst/>
            <a:rect r="r" b="b" t="t" l="l"/>
            <a:pathLst>
              <a:path h="2369253" w="2592324">
                <a:moveTo>
                  <a:pt x="0" y="0"/>
                </a:moveTo>
                <a:lnTo>
                  <a:pt x="2592324" y="0"/>
                </a:lnTo>
                <a:lnTo>
                  <a:pt x="2592324" y="2369253"/>
                </a:lnTo>
                <a:lnTo>
                  <a:pt x="0" y="2369253"/>
                </a:lnTo>
                <a:lnTo>
                  <a:pt x="0" y="0"/>
                </a:lnTo>
                <a:close/>
              </a:path>
            </a:pathLst>
          </a:custGeom>
          <a:blipFill>
            <a:blip r:embed="rId6"/>
            <a:stretch>
              <a:fillRect l="0" t="0" r="0" b="0"/>
            </a:stretch>
          </a:blipFill>
        </p:spPr>
      </p:sp>
      <p:sp>
        <p:nvSpPr>
          <p:cNvPr name="Freeform 6" id="6"/>
          <p:cNvSpPr/>
          <p:nvPr/>
        </p:nvSpPr>
        <p:spPr>
          <a:xfrm flipH="false" flipV="false" rot="0">
            <a:off x="8613648" y="5689854"/>
            <a:ext cx="7021635" cy="2280285"/>
          </a:xfrm>
          <a:custGeom>
            <a:avLst/>
            <a:gdLst/>
            <a:ahLst/>
            <a:cxnLst/>
            <a:rect r="r" b="b" t="t" l="l"/>
            <a:pathLst>
              <a:path h="2280285" w="7021635">
                <a:moveTo>
                  <a:pt x="0" y="0"/>
                </a:moveTo>
                <a:lnTo>
                  <a:pt x="7021635" y="0"/>
                </a:lnTo>
                <a:lnTo>
                  <a:pt x="7021635" y="2280285"/>
                </a:lnTo>
                <a:lnTo>
                  <a:pt x="0" y="2280285"/>
                </a:lnTo>
                <a:lnTo>
                  <a:pt x="0" y="0"/>
                </a:lnTo>
                <a:close/>
              </a:path>
            </a:pathLst>
          </a:custGeom>
          <a:blipFill>
            <a:blip r:embed="rId4"/>
            <a:stretch>
              <a:fillRect l="0" t="0" r="0" b="0"/>
            </a:stretch>
          </a:blipFill>
        </p:spPr>
      </p:sp>
      <p:sp>
        <p:nvSpPr>
          <p:cNvPr name="Freeform 7" id="7"/>
          <p:cNvSpPr/>
          <p:nvPr/>
        </p:nvSpPr>
        <p:spPr>
          <a:xfrm flipH="false" flipV="true" rot="0">
            <a:off x="3650456" y="6129723"/>
            <a:ext cx="2162170" cy="1620774"/>
          </a:xfrm>
          <a:custGeom>
            <a:avLst/>
            <a:gdLst/>
            <a:ahLst/>
            <a:cxnLst/>
            <a:rect r="r" b="b" t="t" l="l"/>
            <a:pathLst>
              <a:path h="1620774" w="2162170">
                <a:moveTo>
                  <a:pt x="0" y="1620774"/>
                </a:moveTo>
                <a:lnTo>
                  <a:pt x="2162170" y="1620774"/>
                </a:lnTo>
                <a:lnTo>
                  <a:pt x="2162170" y="0"/>
                </a:lnTo>
                <a:lnTo>
                  <a:pt x="0" y="0"/>
                </a:lnTo>
                <a:lnTo>
                  <a:pt x="0" y="1620774"/>
                </a:lnTo>
                <a:close/>
              </a:path>
            </a:pathLst>
          </a:custGeom>
          <a:blipFill>
            <a:blip r:embed="rId5"/>
            <a:stretch>
              <a:fillRect l="0" t="0" r="0" b="0"/>
            </a:stretch>
          </a:blipFill>
        </p:spPr>
      </p:sp>
      <p:sp>
        <p:nvSpPr>
          <p:cNvPr name="Freeform 8" id="8"/>
          <p:cNvSpPr/>
          <p:nvPr/>
        </p:nvSpPr>
        <p:spPr>
          <a:xfrm flipH="false" flipV="false" rot="0">
            <a:off x="6129152" y="5906067"/>
            <a:ext cx="2592510" cy="2369825"/>
          </a:xfrm>
          <a:custGeom>
            <a:avLst/>
            <a:gdLst/>
            <a:ahLst/>
            <a:cxnLst/>
            <a:rect r="r" b="b" t="t" l="l"/>
            <a:pathLst>
              <a:path h="2369825" w="2592510">
                <a:moveTo>
                  <a:pt x="0" y="0"/>
                </a:moveTo>
                <a:lnTo>
                  <a:pt x="2592510" y="0"/>
                </a:lnTo>
                <a:lnTo>
                  <a:pt x="2592510" y="2369825"/>
                </a:lnTo>
                <a:lnTo>
                  <a:pt x="0" y="2369825"/>
                </a:lnTo>
                <a:lnTo>
                  <a:pt x="0" y="0"/>
                </a:lnTo>
                <a:close/>
              </a:path>
            </a:pathLst>
          </a:custGeom>
          <a:blipFill>
            <a:blip r:embed="rId7"/>
            <a:stretch>
              <a:fillRect l="0" t="0" r="0" b="0"/>
            </a:stretch>
          </a:blipFill>
        </p:spPr>
      </p:sp>
      <p:sp>
        <p:nvSpPr>
          <p:cNvPr name="Freeform 9" id="9"/>
          <p:cNvSpPr/>
          <p:nvPr/>
        </p:nvSpPr>
        <p:spPr>
          <a:xfrm flipH="false" flipV="false" rot="0">
            <a:off x="5572225" y="1774122"/>
            <a:ext cx="6872288" cy="569114"/>
          </a:xfrm>
          <a:custGeom>
            <a:avLst/>
            <a:gdLst/>
            <a:ahLst/>
            <a:cxnLst/>
            <a:rect r="r" b="b" t="t" l="l"/>
            <a:pathLst>
              <a:path h="569114" w="6872288">
                <a:moveTo>
                  <a:pt x="0" y="0"/>
                </a:moveTo>
                <a:lnTo>
                  <a:pt x="6872288" y="0"/>
                </a:lnTo>
                <a:lnTo>
                  <a:pt x="6872288" y="569114"/>
                </a:lnTo>
                <a:lnTo>
                  <a:pt x="0" y="5691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10115550" y="604833"/>
            <a:ext cx="5981705" cy="328612"/>
          </a:xfrm>
          <a:custGeom>
            <a:avLst/>
            <a:gdLst/>
            <a:ahLst/>
            <a:cxnLst/>
            <a:rect r="r" b="b" t="t" l="l"/>
            <a:pathLst>
              <a:path h="328612" w="5981705">
                <a:moveTo>
                  <a:pt x="0" y="0"/>
                </a:moveTo>
                <a:lnTo>
                  <a:pt x="5981705" y="0"/>
                </a:lnTo>
                <a:lnTo>
                  <a:pt x="5981705" y="328612"/>
                </a:lnTo>
                <a:lnTo>
                  <a:pt x="0" y="32861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15165324" y="14921"/>
            <a:ext cx="478346"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26 </a:t>
            </a:r>
          </a:p>
        </p:txBody>
      </p:sp>
      <p:sp>
        <p:nvSpPr>
          <p:cNvPr name="TextBox 12" id="12"/>
          <p:cNvSpPr txBox="true"/>
          <p:nvPr/>
        </p:nvSpPr>
        <p:spPr>
          <a:xfrm rot="0">
            <a:off x="6746372" y="3802575"/>
            <a:ext cx="1043673" cy="862965"/>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Kelime anlamı </a:t>
            </a:r>
          </a:p>
        </p:txBody>
      </p:sp>
      <p:sp>
        <p:nvSpPr>
          <p:cNvPr name="TextBox 13" id="13"/>
          <p:cNvSpPr txBox="true"/>
          <p:nvPr/>
        </p:nvSpPr>
        <p:spPr>
          <a:xfrm rot="0">
            <a:off x="6752458" y="6396042"/>
            <a:ext cx="1039716"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Terim anlamı </a:t>
            </a:r>
          </a:p>
        </p:txBody>
      </p:sp>
      <p:sp>
        <p:nvSpPr>
          <p:cNvPr name="TextBox 14" id="14"/>
          <p:cNvSpPr txBox="true"/>
          <p:nvPr/>
        </p:nvSpPr>
        <p:spPr>
          <a:xfrm rot="0">
            <a:off x="9428993" y="3875984"/>
            <a:ext cx="5359613" cy="885954"/>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“Güvenmek, dayanmak, havale etmek, bağlanmak”anlamlarına gelir. </a:t>
            </a:r>
          </a:p>
        </p:txBody>
      </p:sp>
      <p:sp>
        <p:nvSpPr>
          <p:cNvPr name="TextBox 15" id="15"/>
          <p:cNvSpPr txBox="true"/>
          <p:nvPr/>
        </p:nvSpPr>
        <p:spPr>
          <a:xfrm rot="0">
            <a:off x="9312778" y="5963988"/>
            <a:ext cx="5782551" cy="168592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Kişinin yapacağı işlerde kendisine düşen görevleri yapıp her türlü önlemi aldıktan sonra Allah’a (cc) dayanıp güvenmesi, sonucu O’ndan beklemesidir. </a:t>
            </a:r>
          </a:p>
        </p:txBody>
      </p:sp>
      <p:sp>
        <p:nvSpPr>
          <p:cNvPr name="TextBox 16" id="16"/>
          <p:cNvSpPr txBox="true"/>
          <p:nvPr/>
        </p:nvSpPr>
        <p:spPr>
          <a:xfrm rot="0">
            <a:off x="3264794" y="5350607"/>
            <a:ext cx="1568553" cy="480579"/>
          </a:xfrm>
          <a:prstGeom prst="rect">
            <a:avLst/>
          </a:prstGeom>
        </p:spPr>
        <p:txBody>
          <a:bodyPr anchor="t" rtlCol="false" tIns="0" lIns="0" bIns="0" rIns="0">
            <a:spAutoFit/>
          </a:bodyPr>
          <a:lstStyle/>
          <a:p>
            <a:pPr algn="l">
              <a:lnSpc>
                <a:spcPts val="3779"/>
              </a:lnSpc>
            </a:pPr>
            <a:r>
              <a:rPr lang="en-US" b="true" sz="2700">
                <a:solidFill>
                  <a:srgbClr val="000000"/>
                </a:solidFill>
                <a:latin typeface="Helvetica Bold"/>
                <a:ea typeface="Helvetica Bold"/>
                <a:cs typeface="Helvetica Bold"/>
                <a:sym typeface="Helvetica Bold"/>
              </a:rPr>
              <a:t>Tevekkül </a:t>
            </a:r>
          </a:p>
        </p:txBody>
      </p:sp>
      <p:sp>
        <p:nvSpPr>
          <p:cNvPr name="TextBox 17" id="17"/>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8" id="18"/>
          <p:cNvSpPr txBox="true"/>
          <p:nvPr/>
        </p:nvSpPr>
        <p:spPr>
          <a:xfrm rot="0">
            <a:off x="8389234" y="1783332"/>
            <a:ext cx="1341753"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Tevekkül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4" id="4"/>
          <p:cNvSpPr txBox="true"/>
          <p:nvPr/>
        </p:nvSpPr>
        <p:spPr>
          <a:xfrm rot="0">
            <a:off x="15187041" y="14921"/>
            <a:ext cx="456200"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27 </a:t>
            </a:r>
          </a:p>
        </p:txBody>
      </p:sp>
      <p:sp>
        <p:nvSpPr>
          <p:cNvPr name="TextBox 5" id="5"/>
          <p:cNvSpPr txBox="true"/>
          <p:nvPr/>
        </p:nvSpPr>
        <p:spPr>
          <a:xfrm rot="0">
            <a:off x="4636765" y="3531684"/>
            <a:ext cx="9243441" cy="127444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Ayetler: “… Bir kere karar verip azmettin mi artık Allah’a tevekkül et (O’na dayanıp güven). Şüphesiz Allah, tevekkül edenleri sever.” </a:t>
            </a:r>
          </a:p>
        </p:txBody>
      </p:sp>
      <p:sp>
        <p:nvSpPr>
          <p:cNvPr name="TextBox 6" id="6"/>
          <p:cNvSpPr txBox="true"/>
          <p:nvPr/>
        </p:nvSpPr>
        <p:spPr>
          <a:xfrm rot="0">
            <a:off x="4636765" y="4798509"/>
            <a:ext cx="6616413"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 Müminler, yalnız Allah’a tevekkül etsinler. ” </a:t>
            </a:r>
          </a:p>
        </p:txBody>
      </p:sp>
      <p:sp>
        <p:nvSpPr>
          <p:cNvPr name="TextBox 7" id="7"/>
          <p:cNvSpPr txBox="true"/>
          <p:nvPr/>
        </p:nvSpPr>
        <p:spPr>
          <a:xfrm rot="0">
            <a:off x="10189845" y="4476059"/>
            <a:ext cx="3600964" cy="693858"/>
          </a:xfrm>
          <a:prstGeom prst="rect">
            <a:avLst/>
          </a:prstGeom>
        </p:spPr>
        <p:txBody>
          <a:bodyPr anchor="t" rtlCol="false" tIns="0" lIns="0" bIns="0" rIns="0">
            <a:spAutoFit/>
          </a:bodyPr>
          <a:lstStyle/>
          <a:p>
            <a:pPr algn="l">
              <a:lnSpc>
                <a:spcPts val="6007"/>
              </a:lnSpc>
            </a:pPr>
            <a:r>
              <a:rPr lang="en-US" sz="2403">
                <a:solidFill>
                  <a:srgbClr val="000000"/>
                </a:solidFill>
                <a:latin typeface="Calibri (MS)"/>
                <a:ea typeface="Calibri (MS)"/>
                <a:cs typeface="Calibri (MS)"/>
                <a:sym typeface="Calibri (MS)"/>
              </a:rPr>
              <a:t>(Al-i İmran suresi, 159. ayet) </a:t>
            </a:r>
          </a:p>
        </p:txBody>
      </p:sp>
      <p:sp>
        <p:nvSpPr>
          <p:cNvPr name="TextBox 8" id="8"/>
          <p:cNvSpPr txBox="true"/>
          <p:nvPr/>
        </p:nvSpPr>
        <p:spPr>
          <a:xfrm rot="0">
            <a:off x="10189845" y="5253299"/>
            <a:ext cx="3600964" cy="693858"/>
          </a:xfrm>
          <a:prstGeom prst="rect">
            <a:avLst/>
          </a:prstGeom>
        </p:spPr>
        <p:txBody>
          <a:bodyPr anchor="t" rtlCol="false" tIns="0" lIns="0" bIns="0" rIns="0">
            <a:spAutoFit/>
          </a:bodyPr>
          <a:lstStyle/>
          <a:p>
            <a:pPr algn="l">
              <a:lnSpc>
                <a:spcPts val="6007"/>
              </a:lnSpc>
            </a:pPr>
            <a:r>
              <a:rPr lang="en-US" sz="2403">
                <a:solidFill>
                  <a:srgbClr val="000000"/>
                </a:solidFill>
                <a:latin typeface="Calibri (MS)"/>
                <a:ea typeface="Calibri (MS)"/>
                <a:cs typeface="Calibri (MS)"/>
                <a:sym typeface="Calibri (MS)"/>
              </a:rPr>
              <a:t>(Al-i İmran suresi, 122. ayet) </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482660" y="6971814"/>
            <a:ext cx="3324230" cy="2703824"/>
          </a:xfrm>
          <a:custGeom>
            <a:avLst/>
            <a:gdLst/>
            <a:ahLst/>
            <a:cxnLst/>
            <a:rect r="r" b="b" t="t" l="l"/>
            <a:pathLst>
              <a:path h="2703824" w="3324230">
                <a:moveTo>
                  <a:pt x="0" y="0"/>
                </a:moveTo>
                <a:lnTo>
                  <a:pt x="3324230" y="0"/>
                </a:lnTo>
                <a:lnTo>
                  <a:pt x="3324230" y="2703824"/>
                </a:lnTo>
                <a:lnTo>
                  <a:pt x="0" y="27038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482660" y="2416388"/>
            <a:ext cx="3324230" cy="2703867"/>
          </a:xfrm>
          <a:custGeom>
            <a:avLst/>
            <a:gdLst/>
            <a:ahLst/>
            <a:cxnLst/>
            <a:rect r="r" b="b" t="t" l="l"/>
            <a:pathLst>
              <a:path h="2703867" w="3324230">
                <a:moveTo>
                  <a:pt x="0" y="0"/>
                </a:moveTo>
                <a:lnTo>
                  <a:pt x="3324230" y="0"/>
                </a:lnTo>
                <a:lnTo>
                  <a:pt x="3324230" y="2703866"/>
                </a:lnTo>
                <a:lnTo>
                  <a:pt x="0" y="270386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103870" y="2371239"/>
            <a:ext cx="3324230" cy="2703681"/>
          </a:xfrm>
          <a:custGeom>
            <a:avLst/>
            <a:gdLst/>
            <a:ahLst/>
            <a:cxnLst/>
            <a:rect r="r" b="b" t="t" l="l"/>
            <a:pathLst>
              <a:path h="2703681" w="3324230">
                <a:moveTo>
                  <a:pt x="0" y="0"/>
                </a:moveTo>
                <a:lnTo>
                  <a:pt x="3324230" y="0"/>
                </a:lnTo>
                <a:lnTo>
                  <a:pt x="3324230" y="2703681"/>
                </a:lnTo>
                <a:lnTo>
                  <a:pt x="0" y="27036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1767371" y="2371239"/>
            <a:ext cx="3324230" cy="2703681"/>
          </a:xfrm>
          <a:custGeom>
            <a:avLst/>
            <a:gdLst/>
            <a:ahLst/>
            <a:cxnLst/>
            <a:rect r="r" b="b" t="t" l="l"/>
            <a:pathLst>
              <a:path h="2703681" w="3324230">
                <a:moveTo>
                  <a:pt x="0" y="0"/>
                </a:moveTo>
                <a:lnTo>
                  <a:pt x="3324229" y="0"/>
                </a:lnTo>
                <a:lnTo>
                  <a:pt x="3324229" y="2703681"/>
                </a:lnTo>
                <a:lnTo>
                  <a:pt x="0" y="270368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7" id="7"/>
          <p:cNvGrpSpPr/>
          <p:nvPr/>
        </p:nvGrpSpPr>
        <p:grpSpPr>
          <a:xfrm rot="365940">
            <a:off x="5063661" y="7338860"/>
            <a:ext cx="2133681" cy="2135981"/>
            <a:chOff x="0" y="0"/>
            <a:chExt cx="1896605" cy="1898650"/>
          </a:xfrm>
        </p:grpSpPr>
        <p:sp>
          <p:nvSpPr>
            <p:cNvPr name="Freeform 8" id="8"/>
            <p:cNvSpPr/>
            <p:nvPr/>
          </p:nvSpPr>
          <p:spPr>
            <a:xfrm flipH="false" flipV="false" rot="0">
              <a:off x="0" y="0"/>
              <a:ext cx="1896618" cy="1898650"/>
            </a:xfrm>
            <a:custGeom>
              <a:avLst/>
              <a:gdLst/>
              <a:ahLst/>
              <a:cxnLst/>
              <a:rect r="r" b="b" t="t" l="l"/>
              <a:pathLst>
                <a:path h="1898650" w="1896618">
                  <a:moveTo>
                    <a:pt x="0" y="0"/>
                  </a:moveTo>
                  <a:lnTo>
                    <a:pt x="0" y="1898650"/>
                  </a:lnTo>
                  <a:lnTo>
                    <a:pt x="1896618" y="1898650"/>
                  </a:lnTo>
                  <a:lnTo>
                    <a:pt x="1896618" y="0"/>
                  </a:lnTo>
                  <a:lnTo>
                    <a:pt x="0" y="0"/>
                  </a:lnTo>
                  <a:close/>
                </a:path>
              </a:pathLst>
            </a:custGeom>
            <a:blipFill>
              <a:blip r:embed="rId12"/>
              <a:stretch>
                <a:fillRect l="0" t="0" r="0" b="0"/>
              </a:stretch>
            </a:blipFill>
          </p:spPr>
        </p:sp>
      </p:grpSp>
      <p:sp>
        <p:nvSpPr>
          <p:cNvPr name="Freeform 9" id="9"/>
          <p:cNvSpPr/>
          <p:nvPr/>
        </p:nvSpPr>
        <p:spPr>
          <a:xfrm flipH="false" flipV="false" rot="0">
            <a:off x="8103870" y="6971814"/>
            <a:ext cx="3324230" cy="2703824"/>
          </a:xfrm>
          <a:custGeom>
            <a:avLst/>
            <a:gdLst/>
            <a:ahLst/>
            <a:cxnLst/>
            <a:rect r="r" b="b" t="t" l="l"/>
            <a:pathLst>
              <a:path h="2703824" w="3324230">
                <a:moveTo>
                  <a:pt x="0" y="0"/>
                </a:moveTo>
                <a:lnTo>
                  <a:pt x="3324230" y="0"/>
                </a:lnTo>
                <a:lnTo>
                  <a:pt x="3324230" y="2703824"/>
                </a:lnTo>
                <a:lnTo>
                  <a:pt x="0" y="2703824"/>
                </a:lnTo>
                <a:lnTo>
                  <a:pt x="0" y="0"/>
                </a:lnTo>
                <a:close/>
              </a:path>
            </a:pathLst>
          </a:custGeom>
          <a:blipFill>
            <a:blip r:embed="rId2">
              <a:extLst>
                <a:ext uri="{96DAC541-7B7A-43D3-8B79-37D633B846F1}">
                  <asvg:svgBlip xmlns:asvg="http://schemas.microsoft.com/office/drawing/2016/SVG/main" r:embed="rId13"/>
                </a:ext>
              </a:extLst>
            </a:blip>
            <a:stretch>
              <a:fillRect l="0" t="0" r="0" b="0"/>
            </a:stretch>
          </a:blipFill>
        </p:spPr>
      </p:sp>
      <p:grpSp>
        <p:nvGrpSpPr>
          <p:cNvPr name="Group 10" id="10"/>
          <p:cNvGrpSpPr/>
          <p:nvPr/>
        </p:nvGrpSpPr>
        <p:grpSpPr>
          <a:xfrm rot="365940">
            <a:off x="8684885" y="7338860"/>
            <a:ext cx="2133681" cy="2135981"/>
            <a:chOff x="0" y="0"/>
            <a:chExt cx="1896605" cy="1898650"/>
          </a:xfrm>
        </p:grpSpPr>
        <p:sp>
          <p:nvSpPr>
            <p:cNvPr name="Freeform 11" id="11"/>
            <p:cNvSpPr/>
            <p:nvPr/>
          </p:nvSpPr>
          <p:spPr>
            <a:xfrm flipH="false" flipV="false" rot="0">
              <a:off x="0" y="0"/>
              <a:ext cx="1896618" cy="1898650"/>
            </a:xfrm>
            <a:custGeom>
              <a:avLst/>
              <a:gdLst/>
              <a:ahLst/>
              <a:cxnLst/>
              <a:rect r="r" b="b" t="t" l="l"/>
              <a:pathLst>
                <a:path h="1898650" w="1896618">
                  <a:moveTo>
                    <a:pt x="0" y="0"/>
                  </a:moveTo>
                  <a:lnTo>
                    <a:pt x="0" y="1898650"/>
                  </a:lnTo>
                  <a:lnTo>
                    <a:pt x="1896618" y="1898650"/>
                  </a:lnTo>
                  <a:lnTo>
                    <a:pt x="1896618" y="0"/>
                  </a:lnTo>
                  <a:lnTo>
                    <a:pt x="0" y="0"/>
                  </a:lnTo>
                  <a:close/>
                </a:path>
              </a:pathLst>
            </a:custGeom>
            <a:blipFill>
              <a:blip r:embed="rId12"/>
              <a:stretch>
                <a:fillRect l="0" t="0" r="0" b="0"/>
              </a:stretch>
            </a:blipFill>
          </p:spPr>
        </p:sp>
      </p:grpSp>
      <p:sp>
        <p:nvSpPr>
          <p:cNvPr name="Freeform 12" id="12"/>
          <p:cNvSpPr/>
          <p:nvPr/>
        </p:nvSpPr>
        <p:spPr>
          <a:xfrm flipH="false" flipV="false" rot="0">
            <a:off x="11775572" y="6951440"/>
            <a:ext cx="3324230" cy="2703852"/>
          </a:xfrm>
          <a:custGeom>
            <a:avLst/>
            <a:gdLst/>
            <a:ahLst/>
            <a:cxnLst/>
            <a:rect r="r" b="b" t="t" l="l"/>
            <a:pathLst>
              <a:path h="2703852" w="3324230">
                <a:moveTo>
                  <a:pt x="0" y="0"/>
                </a:moveTo>
                <a:lnTo>
                  <a:pt x="3324230" y="0"/>
                </a:lnTo>
                <a:lnTo>
                  <a:pt x="3324230" y="2703852"/>
                </a:lnTo>
                <a:lnTo>
                  <a:pt x="0" y="270385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13" id="13"/>
          <p:cNvGrpSpPr/>
          <p:nvPr/>
        </p:nvGrpSpPr>
        <p:grpSpPr>
          <a:xfrm rot="365940">
            <a:off x="12356573" y="7318500"/>
            <a:ext cx="2133681" cy="2135981"/>
            <a:chOff x="0" y="0"/>
            <a:chExt cx="1896605" cy="1898650"/>
          </a:xfrm>
        </p:grpSpPr>
        <p:sp>
          <p:nvSpPr>
            <p:cNvPr name="Freeform 14" id="14"/>
            <p:cNvSpPr/>
            <p:nvPr/>
          </p:nvSpPr>
          <p:spPr>
            <a:xfrm flipH="false" flipV="false" rot="0">
              <a:off x="0" y="0"/>
              <a:ext cx="1896618" cy="1898650"/>
            </a:xfrm>
            <a:custGeom>
              <a:avLst/>
              <a:gdLst/>
              <a:ahLst/>
              <a:cxnLst/>
              <a:rect r="r" b="b" t="t" l="l"/>
              <a:pathLst>
                <a:path h="1898650" w="1896618">
                  <a:moveTo>
                    <a:pt x="0" y="0"/>
                  </a:moveTo>
                  <a:lnTo>
                    <a:pt x="0" y="1898650"/>
                  </a:lnTo>
                  <a:lnTo>
                    <a:pt x="1896618" y="1898650"/>
                  </a:lnTo>
                  <a:lnTo>
                    <a:pt x="1896618" y="0"/>
                  </a:lnTo>
                  <a:lnTo>
                    <a:pt x="0" y="0"/>
                  </a:lnTo>
                  <a:close/>
                </a:path>
              </a:pathLst>
            </a:custGeom>
            <a:blipFill>
              <a:blip r:embed="rId12"/>
              <a:stretch>
                <a:fillRect l="0" t="0" r="0" b="0"/>
              </a:stretch>
            </a:blipFill>
          </p:spPr>
        </p:sp>
      </p:grpSp>
      <p:sp>
        <p:nvSpPr>
          <p:cNvPr name="TextBox 15" id="15"/>
          <p:cNvSpPr txBox="true"/>
          <p:nvPr/>
        </p:nvSpPr>
        <p:spPr>
          <a:xfrm rot="0">
            <a:off x="6651117" y="1595437"/>
            <a:ext cx="5164917"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Yanlış Tevekkül Anlayışına Örnekler </a:t>
            </a:r>
          </a:p>
        </p:txBody>
      </p:sp>
      <p:sp>
        <p:nvSpPr>
          <p:cNvPr name="TextBox 16" id="16"/>
          <p:cNvSpPr txBox="true"/>
          <p:nvPr/>
        </p:nvSpPr>
        <p:spPr>
          <a:xfrm rot="0">
            <a:off x="5275331" y="5795205"/>
            <a:ext cx="8997482"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Yanlış tevekkül anlayışına başka hangi örnekleri verebilirsiniz? </a:t>
            </a:r>
          </a:p>
        </p:txBody>
      </p:sp>
      <p:sp>
        <p:nvSpPr>
          <p:cNvPr name="TextBox 17" id="17"/>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8" id="18"/>
          <p:cNvSpPr txBox="true"/>
          <p:nvPr/>
        </p:nvSpPr>
        <p:spPr>
          <a:xfrm rot="0">
            <a:off x="15155037" y="14921"/>
            <a:ext cx="488847"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28 </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358977" y="1774122"/>
            <a:ext cx="5996750" cy="569114"/>
          </a:xfrm>
          <a:custGeom>
            <a:avLst/>
            <a:gdLst/>
            <a:ahLst/>
            <a:cxnLst/>
            <a:rect r="r" b="b" t="t" l="l"/>
            <a:pathLst>
              <a:path h="569114" w="5996750">
                <a:moveTo>
                  <a:pt x="0" y="0"/>
                </a:moveTo>
                <a:lnTo>
                  <a:pt x="5996749" y="0"/>
                </a:lnTo>
                <a:lnTo>
                  <a:pt x="5996749" y="569114"/>
                </a:lnTo>
                <a:lnTo>
                  <a:pt x="0" y="5691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892951" y="2885789"/>
            <a:ext cx="4714875" cy="4119186"/>
          </a:xfrm>
          <a:custGeom>
            <a:avLst/>
            <a:gdLst/>
            <a:ahLst/>
            <a:cxnLst/>
            <a:rect r="r" b="b" t="t" l="l"/>
            <a:pathLst>
              <a:path h="4119186" w="4714875">
                <a:moveTo>
                  <a:pt x="0" y="0"/>
                </a:moveTo>
                <a:lnTo>
                  <a:pt x="4714875" y="0"/>
                </a:lnTo>
                <a:lnTo>
                  <a:pt x="4714875" y="4119187"/>
                </a:lnTo>
                <a:lnTo>
                  <a:pt x="0" y="41191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4897755" y="1783332"/>
            <a:ext cx="3057125"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Başarı ve Başarısızlık </a:t>
            </a:r>
          </a:p>
        </p:txBody>
      </p:sp>
      <p:sp>
        <p:nvSpPr>
          <p:cNvPr name="TextBox 6" id="6"/>
          <p:cNvSpPr txBox="true"/>
          <p:nvPr/>
        </p:nvSpPr>
        <p:spPr>
          <a:xfrm rot="0">
            <a:off x="10147554" y="3008628"/>
            <a:ext cx="4410451" cy="379129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Dikkat </a:t>
            </a:r>
          </a:p>
          <a:p>
            <a:pPr algn="l">
              <a:lnSpc>
                <a:spcPts val="3240"/>
              </a:lnSpc>
            </a:pPr>
            <a:r>
              <a:rPr lang="en-US" sz="2700">
                <a:solidFill>
                  <a:srgbClr val="000000"/>
                </a:solidFill>
                <a:latin typeface="Calibri (MS)"/>
                <a:ea typeface="Calibri (MS)"/>
                <a:cs typeface="Calibri (MS)"/>
                <a:sym typeface="Calibri (MS)"/>
              </a:rPr>
              <a:t>Başarıya giden yollar zorluklarla dolu olsa da “Alnımın yazısı karaymış, talihsizim, bahtsızım, kısmetsizim.” gibi toplumda kalıplaşmış yanlış düşüncelerle gayreti bırakmamak gerekir. </a:t>
            </a:r>
          </a:p>
        </p:txBody>
      </p:sp>
      <p:sp>
        <p:nvSpPr>
          <p:cNvPr name="TextBox 7" id="7"/>
          <p:cNvSpPr txBox="true"/>
          <p:nvPr/>
        </p:nvSpPr>
        <p:spPr>
          <a:xfrm rot="0">
            <a:off x="3615695" y="3537047"/>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8" id="8"/>
          <p:cNvSpPr txBox="true"/>
          <p:nvPr/>
        </p:nvSpPr>
        <p:spPr>
          <a:xfrm rot="0">
            <a:off x="3615695" y="5182967"/>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9" id="9"/>
          <p:cNvSpPr txBox="true"/>
          <p:nvPr/>
        </p:nvSpPr>
        <p:spPr>
          <a:xfrm rot="0">
            <a:off x="4044320" y="3585405"/>
            <a:ext cx="5590527" cy="3332231"/>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İnsan, kendisine verilen akıl ve iradeyle başarıya gidecek yolları öğrenir, hangi yoldan gideceğini tercih eder. Tercihleri sonucunda ya başarılı ya da başarısız olur. Bir tercih söz konusu olduğu için başarı veya başarısızlığın sorumluluğu insanın kendisine aittir. </a:t>
            </a:r>
          </a:p>
        </p:txBody>
      </p:sp>
      <p:sp>
        <p:nvSpPr>
          <p:cNvPr name="TextBox 10" id="10"/>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1" id="11"/>
          <p:cNvSpPr txBox="true"/>
          <p:nvPr/>
        </p:nvSpPr>
        <p:spPr>
          <a:xfrm rot="0">
            <a:off x="15165324" y="14921"/>
            <a:ext cx="478346"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29 </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036940" y="1579054"/>
            <a:ext cx="8370003" cy="4708203"/>
          </a:xfrm>
          <a:custGeom>
            <a:avLst/>
            <a:gdLst/>
            <a:ahLst/>
            <a:cxnLst/>
            <a:rect r="r" b="b" t="t" l="l"/>
            <a:pathLst>
              <a:path h="4708203" w="8370003">
                <a:moveTo>
                  <a:pt x="0" y="0"/>
                </a:moveTo>
                <a:lnTo>
                  <a:pt x="8370004" y="0"/>
                </a:lnTo>
                <a:lnTo>
                  <a:pt x="8370004" y="4708203"/>
                </a:lnTo>
                <a:lnTo>
                  <a:pt x="0" y="4708203"/>
                </a:lnTo>
                <a:lnTo>
                  <a:pt x="0" y="0"/>
                </a:lnTo>
                <a:close/>
              </a:path>
            </a:pathLst>
          </a:custGeom>
          <a:blipFill>
            <a:blip r:embed="rId4"/>
            <a:stretch>
              <a:fillRect l="0" t="0" r="0" b="0"/>
            </a:stretch>
          </a:blipFill>
        </p:spPr>
      </p:sp>
      <p:sp>
        <p:nvSpPr>
          <p:cNvPr name="Freeform 4" id="4"/>
          <p:cNvSpPr/>
          <p:nvPr/>
        </p:nvSpPr>
        <p:spPr>
          <a:xfrm flipH="false" flipV="false" rot="0">
            <a:off x="2286000" y="0"/>
            <a:ext cx="5200650" cy="10287000"/>
          </a:xfrm>
          <a:custGeom>
            <a:avLst/>
            <a:gdLst/>
            <a:ahLst/>
            <a:cxnLst/>
            <a:rect r="r" b="b" t="t" l="l"/>
            <a:pathLst>
              <a:path h="10287000" w="5200650">
                <a:moveTo>
                  <a:pt x="0" y="0"/>
                </a:moveTo>
                <a:lnTo>
                  <a:pt x="5200650" y="0"/>
                </a:lnTo>
                <a:lnTo>
                  <a:pt x="5200650" y="10287000"/>
                </a:lnTo>
                <a:lnTo>
                  <a:pt x="0" y="10287000"/>
                </a:lnTo>
                <a:lnTo>
                  <a:pt x="0" y="0"/>
                </a:lnTo>
                <a:close/>
              </a:path>
            </a:pathLst>
          </a:custGeom>
          <a:blipFill>
            <a:blip r:embed="rId5"/>
            <a:stretch>
              <a:fillRect l="0" t="0" r="0" b="0"/>
            </a:stretch>
          </a:blipFill>
        </p:spPr>
      </p:sp>
      <p:sp>
        <p:nvSpPr>
          <p:cNvPr name="Freeform 5" id="5"/>
          <p:cNvSpPr/>
          <p:nvPr/>
        </p:nvSpPr>
        <p:spPr>
          <a:xfrm flipH="false" flipV="false" rot="0">
            <a:off x="3066998" y="1368642"/>
            <a:ext cx="11580076" cy="7861368"/>
          </a:xfrm>
          <a:custGeom>
            <a:avLst/>
            <a:gdLst/>
            <a:ahLst/>
            <a:cxnLst/>
            <a:rect r="r" b="b" t="t" l="l"/>
            <a:pathLst>
              <a:path h="7861368" w="11580076">
                <a:moveTo>
                  <a:pt x="0" y="0"/>
                </a:moveTo>
                <a:lnTo>
                  <a:pt x="11580076" y="0"/>
                </a:lnTo>
                <a:lnTo>
                  <a:pt x="11580076" y="7861369"/>
                </a:lnTo>
                <a:lnTo>
                  <a:pt x="0" y="786136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6" id="6"/>
          <p:cNvGrpSpPr/>
          <p:nvPr/>
        </p:nvGrpSpPr>
        <p:grpSpPr>
          <a:xfrm rot="0">
            <a:off x="12299823" y="5960745"/>
            <a:ext cx="3702177" cy="538353"/>
            <a:chOff x="0" y="0"/>
            <a:chExt cx="3290824" cy="478536"/>
          </a:xfrm>
        </p:grpSpPr>
        <p:sp>
          <p:nvSpPr>
            <p:cNvPr name="Freeform 7" id="7"/>
            <p:cNvSpPr/>
            <p:nvPr/>
          </p:nvSpPr>
          <p:spPr>
            <a:xfrm flipH="false" flipV="false" rot="0">
              <a:off x="0" y="0"/>
              <a:ext cx="3290824" cy="478536"/>
            </a:xfrm>
            <a:custGeom>
              <a:avLst/>
              <a:gdLst/>
              <a:ahLst/>
              <a:cxnLst/>
              <a:rect r="r" b="b" t="t" l="l"/>
              <a:pathLst>
                <a:path h="478536" w="3290824">
                  <a:moveTo>
                    <a:pt x="0" y="0"/>
                  </a:moveTo>
                  <a:lnTo>
                    <a:pt x="0" y="478536"/>
                  </a:lnTo>
                  <a:lnTo>
                    <a:pt x="3290824" y="478536"/>
                  </a:lnTo>
                  <a:lnTo>
                    <a:pt x="3290824" y="369697"/>
                  </a:lnTo>
                  <a:lnTo>
                    <a:pt x="75692" y="369697"/>
                  </a:lnTo>
                  <a:lnTo>
                    <a:pt x="75692" y="41656"/>
                  </a:lnTo>
                  <a:lnTo>
                    <a:pt x="3290824" y="41656"/>
                  </a:lnTo>
                  <a:lnTo>
                    <a:pt x="3290824" y="0"/>
                  </a:lnTo>
                  <a:close/>
                </a:path>
              </a:pathLst>
            </a:custGeom>
            <a:blipFill>
              <a:blip r:embed="rId8"/>
              <a:stretch>
                <a:fillRect l="0" t="0" r="0" b="0"/>
              </a:stretch>
            </a:blipFill>
          </p:spPr>
        </p:sp>
      </p:grpSp>
      <p:grpSp>
        <p:nvGrpSpPr>
          <p:cNvPr name="Group 8" id="8"/>
          <p:cNvGrpSpPr/>
          <p:nvPr/>
        </p:nvGrpSpPr>
        <p:grpSpPr>
          <a:xfrm rot="0">
            <a:off x="12318111" y="5964174"/>
            <a:ext cx="1604772" cy="595503"/>
            <a:chOff x="0" y="0"/>
            <a:chExt cx="1426464" cy="529336"/>
          </a:xfrm>
        </p:grpSpPr>
        <p:sp>
          <p:nvSpPr>
            <p:cNvPr name="Freeform 9" id="9"/>
            <p:cNvSpPr/>
            <p:nvPr/>
          </p:nvSpPr>
          <p:spPr>
            <a:xfrm flipH="false" flipV="false" rot="0">
              <a:off x="0" y="0"/>
              <a:ext cx="1426464" cy="529336"/>
            </a:xfrm>
            <a:custGeom>
              <a:avLst/>
              <a:gdLst/>
              <a:ahLst/>
              <a:cxnLst/>
              <a:rect r="r" b="b" t="t" l="l"/>
              <a:pathLst>
                <a:path h="529336" w="1426464">
                  <a:moveTo>
                    <a:pt x="0" y="0"/>
                  </a:moveTo>
                  <a:lnTo>
                    <a:pt x="0" y="529336"/>
                  </a:lnTo>
                  <a:lnTo>
                    <a:pt x="1426464" y="529336"/>
                  </a:lnTo>
                  <a:lnTo>
                    <a:pt x="1426464" y="366649"/>
                  </a:lnTo>
                  <a:lnTo>
                    <a:pt x="59436" y="366649"/>
                  </a:lnTo>
                  <a:lnTo>
                    <a:pt x="59436" y="38608"/>
                  </a:lnTo>
                  <a:lnTo>
                    <a:pt x="1426464" y="38608"/>
                  </a:lnTo>
                  <a:lnTo>
                    <a:pt x="1426464" y="0"/>
                  </a:lnTo>
                  <a:close/>
                </a:path>
              </a:pathLst>
            </a:custGeom>
            <a:blipFill>
              <a:blip r:embed="rId9"/>
              <a:stretch>
                <a:fillRect l="0" t="0" r="0" b="0"/>
              </a:stretch>
            </a:blipFill>
          </p:spPr>
        </p:sp>
      </p:grpSp>
      <p:sp>
        <p:nvSpPr>
          <p:cNvPr name="Freeform 10" id="10"/>
          <p:cNvSpPr/>
          <p:nvPr/>
        </p:nvSpPr>
        <p:spPr>
          <a:xfrm flipH="false" flipV="false" rot="0">
            <a:off x="12275434" y="5905209"/>
            <a:ext cx="3821806" cy="635794"/>
          </a:xfrm>
          <a:custGeom>
            <a:avLst/>
            <a:gdLst/>
            <a:ahLst/>
            <a:cxnLst/>
            <a:rect r="r" b="b" t="t" l="l"/>
            <a:pathLst>
              <a:path h="635794" w="3821806">
                <a:moveTo>
                  <a:pt x="0" y="0"/>
                </a:moveTo>
                <a:lnTo>
                  <a:pt x="3821806" y="0"/>
                </a:lnTo>
                <a:lnTo>
                  <a:pt x="3821806" y="635794"/>
                </a:lnTo>
                <a:lnTo>
                  <a:pt x="0" y="63579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6174486" y="6602540"/>
            <a:ext cx="7549886" cy="209740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Aziz Sancar: 1946'da Mardin'in Savur ilçesinde dünyaya gelen Türk doktor, akademisyen, biyokimyager, moleküler biyolog ve bilim insanıdır. Yapmış olduğu çalışmalarla 2015 yılında Nobel Kimya Ödülü'nü kazanmıştır. </a:t>
            </a:r>
          </a:p>
        </p:txBody>
      </p:sp>
      <p:sp>
        <p:nvSpPr>
          <p:cNvPr name="TextBox 12" id="12"/>
          <p:cNvSpPr txBox="true"/>
          <p:nvPr/>
        </p:nvSpPr>
        <p:spPr>
          <a:xfrm rot="0">
            <a:off x="12522708" y="6017095"/>
            <a:ext cx="1221681"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1.10 </a:t>
            </a:r>
          </a:p>
        </p:txBody>
      </p:sp>
      <p:sp>
        <p:nvSpPr>
          <p:cNvPr name="TextBox 13" id="13"/>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4" id="14"/>
          <p:cNvSpPr txBox="true"/>
          <p:nvPr/>
        </p:nvSpPr>
        <p:spPr>
          <a:xfrm rot="0">
            <a:off x="15151608" y="14921"/>
            <a:ext cx="492347"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30 </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930848" y="2738742"/>
            <a:ext cx="4350644" cy="1857646"/>
          </a:xfrm>
          <a:custGeom>
            <a:avLst/>
            <a:gdLst/>
            <a:ahLst/>
            <a:cxnLst/>
            <a:rect r="r" b="b" t="t" l="l"/>
            <a:pathLst>
              <a:path h="1857646" w="4350644">
                <a:moveTo>
                  <a:pt x="0" y="0"/>
                </a:moveTo>
                <a:lnTo>
                  <a:pt x="4350644" y="0"/>
                </a:lnTo>
                <a:lnTo>
                  <a:pt x="4350644" y="1857647"/>
                </a:lnTo>
                <a:lnTo>
                  <a:pt x="0" y="185764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021699" y="2753030"/>
            <a:ext cx="5861304" cy="1829071"/>
          </a:xfrm>
          <a:custGeom>
            <a:avLst/>
            <a:gdLst/>
            <a:ahLst/>
            <a:cxnLst/>
            <a:rect r="r" b="b" t="t" l="l"/>
            <a:pathLst>
              <a:path h="1829071" w="5861304">
                <a:moveTo>
                  <a:pt x="0" y="0"/>
                </a:moveTo>
                <a:lnTo>
                  <a:pt x="5861304" y="0"/>
                </a:lnTo>
                <a:lnTo>
                  <a:pt x="5861304" y="1829071"/>
                </a:lnTo>
                <a:lnTo>
                  <a:pt x="0" y="18290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7994142" y="4102613"/>
            <a:ext cx="699702" cy="1923097"/>
          </a:xfrm>
          <a:custGeom>
            <a:avLst/>
            <a:gdLst/>
            <a:ahLst/>
            <a:cxnLst/>
            <a:rect r="r" b="b" t="t" l="l"/>
            <a:pathLst>
              <a:path h="1923097" w="699702">
                <a:moveTo>
                  <a:pt x="0" y="0"/>
                </a:moveTo>
                <a:lnTo>
                  <a:pt x="699702" y="0"/>
                </a:lnTo>
                <a:lnTo>
                  <a:pt x="699702" y="1923097"/>
                </a:lnTo>
                <a:lnTo>
                  <a:pt x="0" y="1923097"/>
                </a:lnTo>
                <a:lnTo>
                  <a:pt x="0" y="0"/>
                </a:lnTo>
                <a:close/>
              </a:path>
            </a:pathLst>
          </a:custGeom>
          <a:blipFill>
            <a:blip r:embed="rId8"/>
            <a:stretch>
              <a:fillRect l="0" t="0" r="0" b="0"/>
            </a:stretch>
          </a:blipFill>
        </p:spPr>
      </p:sp>
      <p:sp>
        <p:nvSpPr>
          <p:cNvPr name="Freeform 6" id="6"/>
          <p:cNvSpPr/>
          <p:nvPr/>
        </p:nvSpPr>
        <p:spPr>
          <a:xfrm flipH="false" flipV="false" rot="0">
            <a:off x="5572225" y="1774122"/>
            <a:ext cx="6872288" cy="569114"/>
          </a:xfrm>
          <a:custGeom>
            <a:avLst/>
            <a:gdLst/>
            <a:ahLst/>
            <a:cxnLst/>
            <a:rect r="r" b="b" t="t" l="l"/>
            <a:pathLst>
              <a:path h="569114" w="6872288">
                <a:moveTo>
                  <a:pt x="0" y="0"/>
                </a:moveTo>
                <a:lnTo>
                  <a:pt x="6872288" y="0"/>
                </a:lnTo>
                <a:lnTo>
                  <a:pt x="6872288" y="569114"/>
                </a:lnTo>
                <a:lnTo>
                  <a:pt x="0" y="56911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7" id="7"/>
          <p:cNvSpPr txBox="true"/>
          <p:nvPr/>
        </p:nvSpPr>
        <p:spPr>
          <a:xfrm rot="0">
            <a:off x="4192524" y="2817309"/>
            <a:ext cx="3983898" cy="168592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Sağlık; kişinin bedenen, ruhen ve sosyal yönden tam bir iyilik hâlinde olmasını ifade eder. </a:t>
            </a:r>
          </a:p>
        </p:txBody>
      </p:sp>
      <p:sp>
        <p:nvSpPr>
          <p:cNvPr name="TextBox 8" id="8"/>
          <p:cNvSpPr txBox="true"/>
          <p:nvPr/>
        </p:nvSpPr>
        <p:spPr>
          <a:xfrm rot="0">
            <a:off x="9417563" y="2817309"/>
            <a:ext cx="5252356" cy="168592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Hastalık, sağlığın bozulmasıdır. Hastalanan kişinin bedeninde ve zihninde onu rahatsız eden anormal durumlar ortaya çıkar. </a:t>
            </a:r>
          </a:p>
        </p:txBody>
      </p:sp>
      <p:sp>
        <p:nvSpPr>
          <p:cNvPr name="TextBox 9" id="9"/>
          <p:cNvSpPr txBox="true"/>
          <p:nvPr/>
        </p:nvSpPr>
        <p:spPr>
          <a:xfrm rot="0">
            <a:off x="3556630" y="5645091"/>
            <a:ext cx="11603922" cy="1620388"/>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İnsan, hastalıktan korunmak için öncelikle yediklerine, içtiklerine, yaşadığı ortama dikkat etmelidir. </a:t>
            </a:r>
          </a:p>
          <a:p>
            <a:pPr algn="l">
              <a:lnSpc>
                <a:spcPts val="6480"/>
              </a:lnSpc>
            </a:pPr>
            <a:r>
              <a:rPr lang="en-US" sz="2700">
                <a:solidFill>
                  <a:srgbClr val="000000"/>
                </a:solidFill>
                <a:latin typeface="Calibri (MS)"/>
                <a:ea typeface="Calibri (MS)"/>
                <a:cs typeface="Calibri (MS)"/>
                <a:sym typeface="Calibri (MS)"/>
              </a:rPr>
              <a:t>Ayetler: </a:t>
            </a:r>
          </a:p>
        </p:txBody>
      </p:sp>
      <p:sp>
        <p:nvSpPr>
          <p:cNvPr name="TextBox 10" id="10"/>
          <p:cNvSpPr txBox="true"/>
          <p:nvPr/>
        </p:nvSpPr>
        <p:spPr>
          <a:xfrm rot="0">
            <a:off x="3556630" y="7331421"/>
            <a:ext cx="122415" cy="1505469"/>
          </a:xfrm>
          <a:prstGeom prst="rect">
            <a:avLst/>
          </a:prstGeom>
        </p:spPr>
        <p:txBody>
          <a:bodyPr anchor="t" rtlCol="false" tIns="0" lIns="0" bIns="0" rIns="0">
            <a:spAutoFit/>
          </a:bodyPr>
          <a:lstStyle/>
          <a:p>
            <a:pPr algn="just">
              <a:lnSpc>
                <a:spcPts val="6480"/>
              </a:lnSpc>
            </a:pPr>
            <a:r>
              <a:rPr lang="en-US" sz="2700">
                <a:solidFill>
                  <a:srgbClr val="000000"/>
                </a:solidFill>
                <a:latin typeface="Arial"/>
                <a:ea typeface="Arial"/>
                <a:cs typeface="Arial"/>
                <a:sym typeface="Arial"/>
              </a:rPr>
              <a:t>•</a:t>
            </a:r>
          </a:p>
          <a:p>
            <a:pPr algn="just">
              <a:lnSpc>
                <a:spcPts val="6029"/>
              </a:lnSpc>
            </a:pPr>
            <a:r>
              <a:rPr lang="en-US" sz="2700">
                <a:solidFill>
                  <a:srgbClr val="000000"/>
                </a:solidFill>
                <a:latin typeface="Arial"/>
                <a:ea typeface="Arial"/>
                <a:cs typeface="Arial"/>
                <a:sym typeface="Arial"/>
              </a:rPr>
              <a:t>•</a:t>
            </a:r>
          </a:p>
        </p:txBody>
      </p:sp>
      <p:sp>
        <p:nvSpPr>
          <p:cNvPr name="TextBox 11" id="11"/>
          <p:cNvSpPr txBox="true"/>
          <p:nvPr/>
        </p:nvSpPr>
        <p:spPr>
          <a:xfrm rot="0">
            <a:off x="3985255" y="7332154"/>
            <a:ext cx="10084060" cy="756285"/>
          </a:xfrm>
          <a:prstGeom prst="rect">
            <a:avLst/>
          </a:prstGeom>
        </p:spPr>
        <p:txBody>
          <a:bodyPr anchor="t" rtlCol="false" tIns="0" lIns="0" bIns="0" rIns="0">
            <a:spAutoFit/>
          </a:bodyPr>
          <a:lstStyle/>
          <a:p>
            <a:pPr algn="l">
              <a:lnSpc>
                <a:spcPts val="6480"/>
              </a:lnSpc>
            </a:pPr>
            <a:r>
              <a:rPr lang="en-US" sz="2700">
                <a:solidFill>
                  <a:srgbClr val="000000"/>
                </a:solidFill>
                <a:latin typeface="Calibri (MS)"/>
                <a:ea typeface="Calibri (MS)"/>
                <a:cs typeface="Calibri (MS)"/>
                <a:sym typeface="Calibri (MS)"/>
              </a:rPr>
              <a:t>“Ey insanlar! Yeryüzündeki şeylerin helal ve temiz olanlarından yiyin!..” </a:t>
            </a:r>
          </a:p>
        </p:txBody>
      </p:sp>
      <p:sp>
        <p:nvSpPr>
          <p:cNvPr name="TextBox 12" id="12"/>
          <p:cNvSpPr txBox="true"/>
          <p:nvPr/>
        </p:nvSpPr>
        <p:spPr>
          <a:xfrm rot="0">
            <a:off x="3985255" y="8147494"/>
            <a:ext cx="6283400" cy="718185"/>
          </a:xfrm>
          <a:prstGeom prst="rect">
            <a:avLst/>
          </a:prstGeom>
        </p:spPr>
        <p:txBody>
          <a:bodyPr anchor="t" rtlCol="false" tIns="0" lIns="0" bIns="0" rIns="0">
            <a:spAutoFit/>
          </a:bodyPr>
          <a:lstStyle/>
          <a:p>
            <a:pPr algn="l">
              <a:lnSpc>
                <a:spcPts val="6029"/>
              </a:lnSpc>
            </a:pPr>
            <a:r>
              <a:rPr lang="en-US" sz="2700">
                <a:solidFill>
                  <a:srgbClr val="000000"/>
                </a:solidFill>
                <a:latin typeface="Calibri (MS)"/>
                <a:ea typeface="Calibri (MS)"/>
                <a:cs typeface="Calibri (MS)"/>
                <a:sym typeface="Calibri (MS)"/>
              </a:rPr>
              <a:t>“Giysilerini temiz tut. Kötü şeylerden sakın.” </a:t>
            </a:r>
          </a:p>
        </p:txBody>
      </p:sp>
      <p:sp>
        <p:nvSpPr>
          <p:cNvPr name="TextBox 13" id="13"/>
          <p:cNvSpPr txBox="true"/>
          <p:nvPr/>
        </p:nvSpPr>
        <p:spPr>
          <a:xfrm rot="0">
            <a:off x="7784216" y="1783332"/>
            <a:ext cx="2576793"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Sağlık ve Hastalık </a:t>
            </a:r>
          </a:p>
        </p:txBody>
      </p:sp>
      <p:sp>
        <p:nvSpPr>
          <p:cNvPr name="TextBox 14" id="14"/>
          <p:cNvSpPr txBox="true"/>
          <p:nvPr/>
        </p:nvSpPr>
        <p:spPr>
          <a:xfrm rot="0">
            <a:off x="12360788" y="7758370"/>
            <a:ext cx="3150937" cy="693858"/>
          </a:xfrm>
          <a:prstGeom prst="rect">
            <a:avLst/>
          </a:prstGeom>
        </p:spPr>
        <p:txBody>
          <a:bodyPr anchor="t" rtlCol="false" tIns="0" lIns="0" bIns="0" rIns="0">
            <a:spAutoFit/>
          </a:bodyPr>
          <a:lstStyle/>
          <a:p>
            <a:pPr algn="l">
              <a:lnSpc>
                <a:spcPts val="6007"/>
              </a:lnSpc>
            </a:pPr>
            <a:r>
              <a:rPr lang="en-US" sz="2403">
                <a:solidFill>
                  <a:srgbClr val="000000"/>
                </a:solidFill>
                <a:latin typeface="Calibri (MS)"/>
                <a:ea typeface="Calibri (MS)"/>
                <a:cs typeface="Calibri (MS)"/>
                <a:sym typeface="Calibri (MS)"/>
              </a:rPr>
              <a:t>(Bakarasuresi168.ayet) </a:t>
            </a:r>
          </a:p>
        </p:txBody>
      </p:sp>
      <p:sp>
        <p:nvSpPr>
          <p:cNvPr name="TextBox 15" id="15"/>
          <p:cNvSpPr txBox="true"/>
          <p:nvPr/>
        </p:nvSpPr>
        <p:spPr>
          <a:xfrm rot="0">
            <a:off x="11549258" y="8535995"/>
            <a:ext cx="3978697" cy="693858"/>
          </a:xfrm>
          <a:prstGeom prst="rect">
            <a:avLst/>
          </a:prstGeom>
        </p:spPr>
        <p:txBody>
          <a:bodyPr anchor="t" rtlCol="false" tIns="0" lIns="0" bIns="0" rIns="0">
            <a:spAutoFit/>
          </a:bodyPr>
          <a:lstStyle/>
          <a:p>
            <a:pPr algn="l">
              <a:lnSpc>
                <a:spcPts val="6007"/>
              </a:lnSpc>
            </a:pPr>
            <a:r>
              <a:rPr lang="en-US" sz="2403">
                <a:solidFill>
                  <a:srgbClr val="000000"/>
                </a:solidFill>
                <a:latin typeface="Calibri (MS)"/>
                <a:ea typeface="Calibri (MS)"/>
                <a:cs typeface="Calibri (MS)"/>
                <a:sym typeface="Calibri (MS)"/>
              </a:rPr>
              <a:t>(Müddessirsuresi,4-5.ayetler) </a:t>
            </a:r>
          </a:p>
        </p:txBody>
      </p:sp>
      <p:sp>
        <p:nvSpPr>
          <p:cNvPr name="TextBox 16" id="16"/>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7" id="17"/>
          <p:cNvSpPr txBox="true"/>
          <p:nvPr/>
        </p:nvSpPr>
        <p:spPr>
          <a:xfrm rot="0">
            <a:off x="15214473" y="14921"/>
            <a:ext cx="428225"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31 </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403979" y="2949126"/>
            <a:ext cx="1007069" cy="86296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 </a:t>
            </a:r>
          </a:p>
          <a:p>
            <a:pPr algn="l">
              <a:lnSpc>
                <a:spcPts val="3240"/>
              </a:lnSpc>
            </a:pPr>
            <a:r>
              <a:rPr lang="en-US" sz="2700">
                <a:solidFill>
                  <a:srgbClr val="000000"/>
                </a:solidFill>
                <a:latin typeface="Calibri (MS)"/>
                <a:ea typeface="Calibri (MS)"/>
                <a:cs typeface="Calibri (MS)"/>
                <a:sym typeface="Calibri (MS)"/>
              </a:rPr>
              <a:t>Dikkat </a:t>
            </a:r>
          </a:p>
        </p:txBody>
      </p:sp>
      <p:sp>
        <p:nvSpPr>
          <p:cNvPr name="TextBox 4" id="4"/>
          <p:cNvSpPr txBox="true"/>
          <p:nvPr/>
        </p:nvSpPr>
        <p:spPr>
          <a:xfrm rot="0">
            <a:off x="4403979" y="3771367"/>
            <a:ext cx="122415" cy="1246389"/>
          </a:xfrm>
          <a:prstGeom prst="rect">
            <a:avLst/>
          </a:prstGeom>
        </p:spPr>
        <p:txBody>
          <a:bodyPr anchor="t" rtlCol="false" tIns="0" lIns="0" bIns="0" rIns="0">
            <a:spAutoFit/>
          </a:bodyPr>
          <a:lstStyle/>
          <a:p>
            <a:pPr algn="just">
              <a:lnSpc>
                <a:spcPts val="3240"/>
              </a:lnSpc>
            </a:pPr>
            <a:r>
              <a:rPr lang="en-US" sz="2700">
                <a:solidFill>
                  <a:srgbClr val="000000"/>
                </a:solidFill>
                <a:latin typeface="Arial"/>
                <a:ea typeface="Arial"/>
                <a:cs typeface="Arial"/>
                <a:sym typeface="Arial"/>
              </a:rPr>
              <a:t>• •</a:t>
            </a:r>
          </a:p>
        </p:txBody>
      </p:sp>
      <p:sp>
        <p:nvSpPr>
          <p:cNvPr name="TextBox 5" id="5"/>
          <p:cNvSpPr txBox="true"/>
          <p:nvPr/>
        </p:nvSpPr>
        <p:spPr>
          <a:xfrm rot="0">
            <a:off x="4832604" y="3772086"/>
            <a:ext cx="6768517" cy="374371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Alınan bütün önlemlere rağmen insanlar yine de hastalanabilir. Böyle durumlarda “Hastalanmak benim kaderimde varmış.” diyerek tedavi olmamak veya hastalığa çare aramamak doğru bir kader anlayışı değildir. Hastalanan kişi yeniden sağlığına kavuşmak için gerekli tedavi yollarına başvurmalı ve Allah’a (cc) dua etmelidir. </a:t>
            </a:r>
          </a:p>
        </p:txBody>
      </p:sp>
      <p:sp>
        <p:nvSpPr>
          <p:cNvPr name="TextBox 6" id="6"/>
          <p:cNvSpPr txBox="true"/>
          <p:nvPr/>
        </p:nvSpPr>
        <p:spPr>
          <a:xfrm rot="0">
            <a:off x="4403979" y="6240247"/>
            <a:ext cx="122415" cy="423429"/>
          </a:xfrm>
          <a:prstGeom prst="rect">
            <a:avLst/>
          </a:prstGeom>
        </p:spPr>
        <p:txBody>
          <a:bodyPr anchor="t" rtlCol="false" tIns="0" lIns="0" bIns="0" rIns="0">
            <a:spAutoFit/>
          </a:bodyPr>
          <a:lstStyle/>
          <a:p>
            <a:pPr algn="l">
              <a:lnSpc>
                <a:spcPts val="3240"/>
              </a:lnSpc>
            </a:pPr>
            <a:r>
              <a:rPr lang="en-US" sz="2700">
                <a:solidFill>
                  <a:srgbClr val="000000"/>
                </a:solidFill>
                <a:latin typeface="Arial"/>
                <a:ea typeface="Arial"/>
                <a:cs typeface="Arial"/>
                <a:sym typeface="Arial"/>
              </a:rPr>
              <a:t>•</a:t>
            </a:r>
          </a:p>
        </p:txBody>
      </p:sp>
      <p:sp>
        <p:nvSpPr>
          <p:cNvPr name="TextBox 7" id="7"/>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8" id="8"/>
          <p:cNvSpPr txBox="true"/>
          <p:nvPr/>
        </p:nvSpPr>
        <p:spPr>
          <a:xfrm rot="0">
            <a:off x="15169896" y="14921"/>
            <a:ext cx="473688"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32 </a:t>
            </a:r>
          </a:p>
        </p:txBody>
      </p:sp>
      <p:sp>
        <p:nvSpPr>
          <p:cNvPr name="TextBox 9" id="9"/>
          <p:cNvSpPr txBox="true"/>
          <p:nvPr/>
        </p:nvSpPr>
        <p:spPr>
          <a:xfrm rot="0">
            <a:off x="12378690" y="2492040"/>
            <a:ext cx="1280031" cy="5060661"/>
          </a:xfrm>
          <a:prstGeom prst="rect">
            <a:avLst/>
          </a:prstGeom>
        </p:spPr>
        <p:txBody>
          <a:bodyPr anchor="t" rtlCol="false" tIns="0" lIns="0" bIns="0" rIns="0">
            <a:spAutoFit/>
          </a:bodyPr>
          <a:lstStyle/>
          <a:p>
            <a:pPr algn="l">
              <a:lnSpc>
                <a:spcPts val="41794"/>
              </a:lnSpc>
            </a:pPr>
            <a:r>
              <a:rPr lang="en-US" sz="29853">
                <a:solidFill>
                  <a:srgbClr val="000000"/>
                </a:solidFill>
                <a:latin typeface="Georgia Pro"/>
                <a:ea typeface="Georgia Pro"/>
                <a:cs typeface="Georgia Pro"/>
                <a:sym typeface="Georgia Pro"/>
              </a:rPr>
              <a:t>!</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039487" y="2486411"/>
            <a:ext cx="8065194" cy="4523808"/>
          </a:xfrm>
          <a:custGeom>
            <a:avLst/>
            <a:gdLst/>
            <a:ahLst/>
            <a:cxnLst/>
            <a:rect r="r" b="b" t="t" l="l"/>
            <a:pathLst>
              <a:path h="4523808" w="8065194">
                <a:moveTo>
                  <a:pt x="0" y="0"/>
                </a:moveTo>
                <a:lnTo>
                  <a:pt x="8065194" y="0"/>
                </a:lnTo>
                <a:lnTo>
                  <a:pt x="8065194" y="4523808"/>
                </a:lnTo>
                <a:lnTo>
                  <a:pt x="0" y="4523808"/>
                </a:lnTo>
                <a:lnTo>
                  <a:pt x="0" y="0"/>
                </a:lnTo>
                <a:close/>
              </a:path>
            </a:pathLst>
          </a:custGeom>
          <a:blipFill>
            <a:blip r:embed="rId4"/>
            <a:stretch>
              <a:fillRect l="0" t="0" r="0" b="0"/>
            </a:stretch>
          </a:blipFill>
        </p:spPr>
      </p:sp>
      <p:sp>
        <p:nvSpPr>
          <p:cNvPr name="Freeform 4" id="4"/>
          <p:cNvSpPr/>
          <p:nvPr/>
        </p:nvSpPr>
        <p:spPr>
          <a:xfrm flipH="false" flipV="false" rot="0">
            <a:off x="4922044" y="2376969"/>
            <a:ext cx="8270176" cy="4711632"/>
          </a:xfrm>
          <a:custGeom>
            <a:avLst/>
            <a:gdLst/>
            <a:ahLst/>
            <a:cxnLst/>
            <a:rect r="r" b="b" t="t" l="l"/>
            <a:pathLst>
              <a:path h="4711632" w="8270176">
                <a:moveTo>
                  <a:pt x="0" y="0"/>
                </a:moveTo>
                <a:lnTo>
                  <a:pt x="8270176" y="0"/>
                </a:lnTo>
                <a:lnTo>
                  <a:pt x="8270176" y="4711631"/>
                </a:lnTo>
                <a:lnTo>
                  <a:pt x="0" y="471163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12299823" y="6665976"/>
            <a:ext cx="3702177" cy="538353"/>
            <a:chOff x="0" y="0"/>
            <a:chExt cx="3290824" cy="478536"/>
          </a:xfrm>
        </p:grpSpPr>
        <p:sp>
          <p:nvSpPr>
            <p:cNvPr name="Freeform 6" id="6"/>
            <p:cNvSpPr/>
            <p:nvPr/>
          </p:nvSpPr>
          <p:spPr>
            <a:xfrm flipH="false" flipV="false" rot="0">
              <a:off x="0" y="0"/>
              <a:ext cx="3290824" cy="478536"/>
            </a:xfrm>
            <a:custGeom>
              <a:avLst/>
              <a:gdLst/>
              <a:ahLst/>
              <a:cxnLst/>
              <a:rect r="r" b="b" t="t" l="l"/>
              <a:pathLst>
                <a:path h="478536" w="3290824">
                  <a:moveTo>
                    <a:pt x="0" y="0"/>
                  </a:moveTo>
                  <a:lnTo>
                    <a:pt x="0" y="478536"/>
                  </a:lnTo>
                  <a:lnTo>
                    <a:pt x="3290824" y="478536"/>
                  </a:lnTo>
                  <a:lnTo>
                    <a:pt x="3290824" y="369316"/>
                  </a:lnTo>
                  <a:lnTo>
                    <a:pt x="75692" y="369316"/>
                  </a:lnTo>
                  <a:lnTo>
                    <a:pt x="75692" y="41275"/>
                  </a:lnTo>
                  <a:lnTo>
                    <a:pt x="3290824" y="41275"/>
                  </a:lnTo>
                  <a:lnTo>
                    <a:pt x="3290824" y="0"/>
                  </a:lnTo>
                  <a:close/>
                </a:path>
              </a:pathLst>
            </a:custGeom>
            <a:blipFill>
              <a:blip r:embed="rId7"/>
              <a:stretch>
                <a:fillRect l="0" t="0" r="0" b="0"/>
              </a:stretch>
            </a:blipFill>
          </p:spPr>
        </p:sp>
      </p:grpSp>
      <p:grpSp>
        <p:nvGrpSpPr>
          <p:cNvPr name="Group 7" id="7"/>
          <p:cNvGrpSpPr/>
          <p:nvPr/>
        </p:nvGrpSpPr>
        <p:grpSpPr>
          <a:xfrm rot="0">
            <a:off x="12318111" y="6668262"/>
            <a:ext cx="1604772" cy="595503"/>
            <a:chOff x="0" y="0"/>
            <a:chExt cx="1426464" cy="529336"/>
          </a:xfrm>
        </p:grpSpPr>
        <p:sp>
          <p:nvSpPr>
            <p:cNvPr name="Freeform 8" id="8"/>
            <p:cNvSpPr/>
            <p:nvPr/>
          </p:nvSpPr>
          <p:spPr>
            <a:xfrm flipH="false" flipV="false" rot="0">
              <a:off x="0" y="0"/>
              <a:ext cx="1426464" cy="529336"/>
            </a:xfrm>
            <a:custGeom>
              <a:avLst/>
              <a:gdLst/>
              <a:ahLst/>
              <a:cxnLst/>
              <a:rect r="r" b="b" t="t" l="l"/>
              <a:pathLst>
                <a:path h="529336" w="1426464">
                  <a:moveTo>
                    <a:pt x="0" y="0"/>
                  </a:moveTo>
                  <a:lnTo>
                    <a:pt x="0" y="529336"/>
                  </a:lnTo>
                  <a:lnTo>
                    <a:pt x="1426464" y="529336"/>
                  </a:lnTo>
                  <a:lnTo>
                    <a:pt x="1426464" y="367284"/>
                  </a:lnTo>
                  <a:lnTo>
                    <a:pt x="59436" y="367284"/>
                  </a:lnTo>
                  <a:lnTo>
                    <a:pt x="59436" y="39243"/>
                  </a:lnTo>
                  <a:lnTo>
                    <a:pt x="1426464" y="39243"/>
                  </a:lnTo>
                  <a:lnTo>
                    <a:pt x="1426464" y="0"/>
                  </a:lnTo>
                  <a:close/>
                </a:path>
              </a:pathLst>
            </a:custGeom>
            <a:blipFill>
              <a:blip r:embed="rId8"/>
              <a:stretch>
                <a:fillRect l="0" t="0" r="0" b="0"/>
              </a:stretch>
            </a:blipFill>
          </p:spPr>
        </p:sp>
      </p:grpSp>
      <p:sp>
        <p:nvSpPr>
          <p:cNvPr name="Freeform 9" id="9"/>
          <p:cNvSpPr/>
          <p:nvPr/>
        </p:nvSpPr>
        <p:spPr>
          <a:xfrm flipH="false" flipV="false" rot="0">
            <a:off x="9724258" y="4680199"/>
            <a:ext cx="618177" cy="1115182"/>
          </a:xfrm>
          <a:custGeom>
            <a:avLst/>
            <a:gdLst/>
            <a:ahLst/>
            <a:cxnLst/>
            <a:rect r="r" b="b" t="t" l="l"/>
            <a:pathLst>
              <a:path h="1115182" w="618177">
                <a:moveTo>
                  <a:pt x="0" y="0"/>
                </a:moveTo>
                <a:lnTo>
                  <a:pt x="618178" y="0"/>
                </a:lnTo>
                <a:lnTo>
                  <a:pt x="618178" y="1115182"/>
                </a:lnTo>
                <a:lnTo>
                  <a:pt x="0" y="111518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12275434" y="6610069"/>
            <a:ext cx="3821806" cy="635794"/>
          </a:xfrm>
          <a:custGeom>
            <a:avLst/>
            <a:gdLst/>
            <a:ahLst/>
            <a:cxnLst/>
            <a:rect r="r" b="b" t="t" l="l"/>
            <a:pathLst>
              <a:path h="635794" w="3821806">
                <a:moveTo>
                  <a:pt x="0" y="0"/>
                </a:moveTo>
                <a:lnTo>
                  <a:pt x="3821806" y="0"/>
                </a:lnTo>
                <a:lnTo>
                  <a:pt x="3821806" y="635794"/>
                </a:lnTo>
                <a:lnTo>
                  <a:pt x="0" y="63579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10593095" y="966235"/>
            <a:ext cx="64822" cy="326741"/>
          </a:xfrm>
          <a:prstGeom prst="rect">
            <a:avLst/>
          </a:prstGeom>
        </p:spPr>
        <p:txBody>
          <a:bodyPr anchor="t" rtlCol="false" tIns="0" lIns="0" bIns="0" rIns="0">
            <a:spAutoFit/>
          </a:bodyPr>
          <a:lstStyle/>
          <a:p>
            <a:pPr algn="l">
              <a:lnSpc>
                <a:spcPts val="2457"/>
              </a:lnSpc>
            </a:pPr>
            <a:r>
              <a:rPr lang="en-US" sz="1800">
                <a:solidFill>
                  <a:srgbClr val="000000"/>
                </a:solidFill>
                <a:latin typeface="Helvetica"/>
                <a:ea typeface="Helvetica"/>
                <a:cs typeface="Helvetica"/>
                <a:sym typeface="Helvetica"/>
              </a:rPr>
              <a:t> </a:t>
            </a:r>
          </a:p>
        </p:txBody>
      </p:sp>
      <p:sp>
        <p:nvSpPr>
          <p:cNvPr name="TextBox 12" id="12"/>
          <p:cNvSpPr txBox="true"/>
          <p:nvPr/>
        </p:nvSpPr>
        <p:spPr>
          <a:xfrm rot="0">
            <a:off x="3440044" y="1315655"/>
            <a:ext cx="8361717" cy="650048"/>
          </a:xfrm>
          <a:prstGeom prst="rect">
            <a:avLst/>
          </a:prstGeom>
        </p:spPr>
        <p:txBody>
          <a:bodyPr anchor="t" rtlCol="false" tIns="0" lIns="0" bIns="0" rIns="0">
            <a:spAutoFit/>
          </a:bodyPr>
          <a:lstStyle/>
          <a:p>
            <a:pPr algn="l">
              <a:lnSpc>
                <a:spcPts val="4918"/>
              </a:lnSpc>
            </a:pPr>
            <a:r>
              <a:rPr lang="en-US" sz="3603">
                <a:solidFill>
                  <a:srgbClr val="D88C02"/>
                </a:solidFill>
                <a:latin typeface="Calibri (MS)"/>
                <a:ea typeface="Calibri (MS)"/>
                <a:cs typeface="Calibri (MS)"/>
                <a:sym typeface="Calibri (MS)"/>
              </a:rPr>
              <a:t>4. Bir Peygamber Tanıyorum: Hz. Musa (as) </a:t>
            </a:r>
          </a:p>
        </p:txBody>
      </p:sp>
      <p:sp>
        <p:nvSpPr>
          <p:cNvPr name="TextBox 13" id="13"/>
          <p:cNvSpPr txBox="true"/>
          <p:nvPr/>
        </p:nvSpPr>
        <p:spPr>
          <a:xfrm rot="0">
            <a:off x="3986027" y="7354248"/>
            <a:ext cx="10212234" cy="168592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Hz. Musa, Allah’a (cc) isyanda aşırı gitmiş bir topluma peygamber olarak gönderilmiştir. Onun doğumu, gençliği, peygamberliği, Firavun’a karşı mücadelesi, mucizeleri ve halkına önderlik edişi ibretlik olaylar içermektedir. </a:t>
            </a:r>
          </a:p>
        </p:txBody>
      </p:sp>
      <p:sp>
        <p:nvSpPr>
          <p:cNvPr name="TextBox 14" id="14"/>
          <p:cNvSpPr txBox="true"/>
          <p:nvPr/>
        </p:nvSpPr>
        <p:spPr>
          <a:xfrm rot="0">
            <a:off x="12522708" y="6721940"/>
            <a:ext cx="1221681"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1.11 </a:t>
            </a:r>
          </a:p>
        </p:txBody>
      </p:sp>
      <p:sp>
        <p:nvSpPr>
          <p:cNvPr name="TextBox 15" id="15"/>
          <p:cNvSpPr txBox="true"/>
          <p:nvPr/>
        </p:nvSpPr>
        <p:spPr>
          <a:xfrm rot="0">
            <a:off x="7961381" y="3708559"/>
            <a:ext cx="704359" cy="362964"/>
          </a:xfrm>
          <a:prstGeom prst="rect">
            <a:avLst/>
          </a:prstGeom>
        </p:spPr>
        <p:txBody>
          <a:bodyPr anchor="t" rtlCol="false" tIns="0" lIns="0" bIns="0" rIns="0">
            <a:spAutoFit/>
          </a:bodyPr>
          <a:lstStyle/>
          <a:p>
            <a:pPr algn="l">
              <a:lnSpc>
                <a:spcPts val="2935"/>
              </a:lnSpc>
            </a:pPr>
            <a:r>
              <a:rPr lang="en-US" sz="2096">
                <a:solidFill>
                  <a:srgbClr val="000000"/>
                </a:solidFill>
                <a:latin typeface="Georgia Pro"/>
                <a:ea typeface="Georgia Pro"/>
                <a:cs typeface="Georgia Pro"/>
                <a:sym typeface="Georgia Pro"/>
              </a:rPr>
              <a:t>Mısır </a:t>
            </a:r>
          </a:p>
        </p:txBody>
      </p:sp>
      <p:sp>
        <p:nvSpPr>
          <p:cNvPr name="TextBox 16" id="16"/>
          <p:cNvSpPr txBox="true"/>
          <p:nvPr/>
        </p:nvSpPr>
        <p:spPr>
          <a:xfrm rot="0">
            <a:off x="10102977" y="2650512"/>
            <a:ext cx="916543" cy="362964"/>
          </a:xfrm>
          <a:prstGeom prst="rect">
            <a:avLst/>
          </a:prstGeom>
        </p:spPr>
        <p:txBody>
          <a:bodyPr anchor="t" rtlCol="false" tIns="0" lIns="0" bIns="0" rIns="0">
            <a:spAutoFit/>
          </a:bodyPr>
          <a:lstStyle/>
          <a:p>
            <a:pPr algn="l">
              <a:lnSpc>
                <a:spcPts val="2935"/>
              </a:lnSpc>
            </a:pPr>
            <a:r>
              <a:rPr lang="en-US" sz="2096">
                <a:solidFill>
                  <a:srgbClr val="000000"/>
                </a:solidFill>
                <a:latin typeface="Georgia Pro"/>
                <a:ea typeface="Georgia Pro"/>
                <a:cs typeface="Georgia Pro"/>
                <a:sym typeface="Georgia Pro"/>
              </a:rPr>
              <a:t>Filistin </a:t>
            </a:r>
          </a:p>
        </p:txBody>
      </p:sp>
      <p:sp>
        <p:nvSpPr>
          <p:cNvPr name="TextBox 17" id="17"/>
          <p:cNvSpPr txBox="true"/>
          <p:nvPr/>
        </p:nvSpPr>
        <p:spPr>
          <a:xfrm rot="0">
            <a:off x="11387323" y="5224929"/>
            <a:ext cx="1423692" cy="644904"/>
          </a:xfrm>
          <a:prstGeom prst="rect">
            <a:avLst/>
          </a:prstGeom>
        </p:spPr>
        <p:txBody>
          <a:bodyPr anchor="t" rtlCol="false" tIns="0" lIns="0" bIns="0" rIns="0">
            <a:spAutoFit/>
          </a:bodyPr>
          <a:lstStyle/>
          <a:p>
            <a:pPr algn="ctr">
              <a:lnSpc>
                <a:spcPts val="2520"/>
              </a:lnSpc>
            </a:pPr>
            <a:r>
              <a:rPr lang="en-US" sz="2096">
                <a:solidFill>
                  <a:srgbClr val="000000"/>
                </a:solidFill>
                <a:latin typeface="Georgia Pro"/>
                <a:ea typeface="Georgia Pro"/>
                <a:cs typeface="Georgia Pro"/>
                <a:sym typeface="Georgia Pro"/>
              </a:rPr>
              <a:t>Arap Yarımadası </a:t>
            </a:r>
          </a:p>
        </p:txBody>
      </p:sp>
      <p:sp>
        <p:nvSpPr>
          <p:cNvPr name="TextBox 18" id="18"/>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1.Ünite:KADER İNANCI </a:t>
            </a:r>
          </a:p>
        </p:txBody>
      </p:sp>
      <p:sp>
        <p:nvSpPr>
          <p:cNvPr name="TextBox 19" id="19"/>
          <p:cNvSpPr txBox="true"/>
          <p:nvPr/>
        </p:nvSpPr>
        <p:spPr>
          <a:xfrm rot="0">
            <a:off x="15172182" y="14921"/>
            <a:ext cx="471359"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33 </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775193" y="1756605"/>
            <a:ext cx="7242048" cy="4073652"/>
          </a:xfrm>
          <a:custGeom>
            <a:avLst/>
            <a:gdLst/>
            <a:ahLst/>
            <a:cxnLst/>
            <a:rect r="r" b="b" t="t" l="l"/>
            <a:pathLst>
              <a:path h="4073652" w="7242048">
                <a:moveTo>
                  <a:pt x="0" y="0"/>
                </a:moveTo>
                <a:lnTo>
                  <a:pt x="7242048" y="0"/>
                </a:lnTo>
                <a:lnTo>
                  <a:pt x="7242048" y="4073652"/>
                </a:lnTo>
                <a:lnTo>
                  <a:pt x="0" y="4073652"/>
                </a:lnTo>
                <a:lnTo>
                  <a:pt x="0" y="0"/>
                </a:lnTo>
                <a:close/>
              </a:path>
            </a:pathLst>
          </a:custGeom>
          <a:blipFill>
            <a:blip r:embed="rId4"/>
            <a:stretch>
              <a:fillRect l="0" t="0" r="0" b="0"/>
            </a:stretch>
          </a:blipFill>
        </p:spPr>
      </p:sp>
      <p:sp>
        <p:nvSpPr>
          <p:cNvPr name="Freeform 4" id="4"/>
          <p:cNvSpPr/>
          <p:nvPr/>
        </p:nvSpPr>
        <p:spPr>
          <a:xfrm flipH="false" flipV="false" rot="0">
            <a:off x="5680424" y="1679924"/>
            <a:ext cx="7431400" cy="4226814"/>
          </a:xfrm>
          <a:custGeom>
            <a:avLst/>
            <a:gdLst/>
            <a:ahLst/>
            <a:cxnLst/>
            <a:rect r="r" b="b" t="t" l="l"/>
            <a:pathLst>
              <a:path h="4226814" w="7431400">
                <a:moveTo>
                  <a:pt x="0" y="0"/>
                </a:moveTo>
                <a:lnTo>
                  <a:pt x="7431400" y="0"/>
                </a:lnTo>
                <a:lnTo>
                  <a:pt x="7431400" y="4226814"/>
                </a:lnTo>
                <a:lnTo>
                  <a:pt x="0" y="422681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12299823" y="5463540"/>
            <a:ext cx="3702177" cy="538353"/>
            <a:chOff x="0" y="0"/>
            <a:chExt cx="3290824" cy="478536"/>
          </a:xfrm>
        </p:grpSpPr>
        <p:sp>
          <p:nvSpPr>
            <p:cNvPr name="Freeform 6" id="6"/>
            <p:cNvSpPr/>
            <p:nvPr/>
          </p:nvSpPr>
          <p:spPr>
            <a:xfrm flipH="false" flipV="false" rot="0">
              <a:off x="0" y="0"/>
              <a:ext cx="3290824" cy="478536"/>
            </a:xfrm>
            <a:custGeom>
              <a:avLst/>
              <a:gdLst/>
              <a:ahLst/>
              <a:cxnLst/>
              <a:rect r="r" b="b" t="t" l="l"/>
              <a:pathLst>
                <a:path h="478536" w="3290824">
                  <a:moveTo>
                    <a:pt x="0" y="0"/>
                  </a:moveTo>
                  <a:lnTo>
                    <a:pt x="0" y="478536"/>
                  </a:lnTo>
                  <a:lnTo>
                    <a:pt x="3290824" y="478536"/>
                  </a:lnTo>
                  <a:lnTo>
                    <a:pt x="3290824" y="369697"/>
                  </a:lnTo>
                  <a:lnTo>
                    <a:pt x="75692" y="369697"/>
                  </a:lnTo>
                  <a:lnTo>
                    <a:pt x="75692" y="41656"/>
                  </a:lnTo>
                  <a:lnTo>
                    <a:pt x="3290824" y="41656"/>
                  </a:lnTo>
                  <a:lnTo>
                    <a:pt x="3290824" y="0"/>
                  </a:lnTo>
                  <a:close/>
                </a:path>
              </a:pathLst>
            </a:custGeom>
            <a:blipFill>
              <a:blip r:embed="rId7"/>
              <a:stretch>
                <a:fillRect l="0" t="0" r="0" b="0"/>
              </a:stretch>
            </a:blipFill>
          </p:spPr>
        </p:sp>
      </p:grpSp>
      <p:grpSp>
        <p:nvGrpSpPr>
          <p:cNvPr name="Group 7" id="7"/>
          <p:cNvGrpSpPr/>
          <p:nvPr/>
        </p:nvGrpSpPr>
        <p:grpSpPr>
          <a:xfrm rot="0">
            <a:off x="12318111" y="5466969"/>
            <a:ext cx="1604772" cy="595503"/>
            <a:chOff x="0" y="0"/>
            <a:chExt cx="1426464" cy="529336"/>
          </a:xfrm>
        </p:grpSpPr>
        <p:sp>
          <p:nvSpPr>
            <p:cNvPr name="Freeform 8" id="8"/>
            <p:cNvSpPr/>
            <p:nvPr/>
          </p:nvSpPr>
          <p:spPr>
            <a:xfrm flipH="false" flipV="false" rot="0">
              <a:off x="0" y="0"/>
              <a:ext cx="1426464" cy="529336"/>
            </a:xfrm>
            <a:custGeom>
              <a:avLst/>
              <a:gdLst/>
              <a:ahLst/>
              <a:cxnLst/>
              <a:rect r="r" b="b" t="t" l="l"/>
              <a:pathLst>
                <a:path h="529336" w="1426464">
                  <a:moveTo>
                    <a:pt x="0" y="0"/>
                  </a:moveTo>
                  <a:lnTo>
                    <a:pt x="0" y="529336"/>
                  </a:lnTo>
                  <a:lnTo>
                    <a:pt x="1426464" y="529336"/>
                  </a:lnTo>
                  <a:lnTo>
                    <a:pt x="1426464" y="366649"/>
                  </a:lnTo>
                  <a:lnTo>
                    <a:pt x="59436" y="366649"/>
                  </a:lnTo>
                  <a:lnTo>
                    <a:pt x="59436" y="38608"/>
                  </a:lnTo>
                  <a:lnTo>
                    <a:pt x="1426464" y="38608"/>
                  </a:lnTo>
                  <a:lnTo>
                    <a:pt x="1426464" y="0"/>
                  </a:lnTo>
                  <a:close/>
                </a:path>
              </a:pathLst>
            </a:custGeom>
            <a:blipFill>
              <a:blip r:embed="rId8"/>
              <a:stretch>
                <a:fillRect l="0" t="0" r="0" b="0"/>
              </a:stretch>
            </a:blipFill>
          </p:spPr>
        </p:sp>
      </p:grpSp>
      <p:sp>
        <p:nvSpPr>
          <p:cNvPr name="Freeform 9" id="9"/>
          <p:cNvSpPr/>
          <p:nvPr/>
        </p:nvSpPr>
        <p:spPr>
          <a:xfrm flipH="false" flipV="false" rot="0">
            <a:off x="12275434" y="5408004"/>
            <a:ext cx="3821806" cy="635794"/>
          </a:xfrm>
          <a:custGeom>
            <a:avLst/>
            <a:gdLst/>
            <a:ahLst/>
            <a:cxnLst/>
            <a:rect r="r" b="b" t="t" l="l"/>
            <a:pathLst>
              <a:path h="635794" w="3821806">
                <a:moveTo>
                  <a:pt x="0" y="0"/>
                </a:moveTo>
                <a:lnTo>
                  <a:pt x="3821806" y="0"/>
                </a:lnTo>
                <a:lnTo>
                  <a:pt x="3821806" y="635794"/>
                </a:lnTo>
                <a:lnTo>
                  <a:pt x="0" y="63579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3772657" y="5844378"/>
            <a:ext cx="122415" cy="2374535"/>
          </a:xfrm>
          <a:prstGeom prst="rect">
            <a:avLst/>
          </a:prstGeom>
        </p:spPr>
        <p:txBody>
          <a:bodyPr anchor="t" rtlCol="false" tIns="0" lIns="0" bIns="0" rIns="0">
            <a:spAutoFit/>
          </a:bodyPr>
          <a:lstStyle/>
          <a:p>
            <a:pPr algn="just">
              <a:lnSpc>
                <a:spcPts val="6482"/>
              </a:lnSpc>
            </a:pPr>
            <a:r>
              <a:rPr lang="en-US" sz="2700">
                <a:solidFill>
                  <a:srgbClr val="000000"/>
                </a:solidFill>
                <a:latin typeface="Arial"/>
                <a:ea typeface="Arial"/>
                <a:cs typeface="Arial"/>
                <a:sym typeface="Arial"/>
              </a:rPr>
              <a:t>• • •</a:t>
            </a:r>
          </a:p>
        </p:txBody>
      </p:sp>
      <p:sp>
        <p:nvSpPr>
          <p:cNvPr name="TextBox 11" id="11"/>
          <p:cNvSpPr txBox="true"/>
          <p:nvPr/>
        </p:nvSpPr>
        <p:spPr>
          <a:xfrm rot="0">
            <a:off x="4201282" y="6149912"/>
            <a:ext cx="10797735" cy="292075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Hz. Musa, doğduğu günden itibaren sıkıntılarla karşılaşmış fakat Allah’ın (cc) lütfu ile bunları aşmıştır. Peygamber olarak görevlendirildiğinde bütün peygamberler gibi batıla karşı hak mücadelesi vermiştir. Bu yolda en büyük destekçisi kardeşi Hz. Harun olmuştur. Güçlü bir kral karşısında Allah’ın (cc) yardımıyla onurlu, kararlı ve sabırlı bir tavır sergilemiştir. </a:t>
            </a:r>
          </a:p>
        </p:txBody>
      </p:sp>
      <p:sp>
        <p:nvSpPr>
          <p:cNvPr name="TextBox 12" id="12"/>
          <p:cNvSpPr txBox="true"/>
          <p:nvPr/>
        </p:nvSpPr>
        <p:spPr>
          <a:xfrm rot="0">
            <a:off x="12522708" y="5519890"/>
            <a:ext cx="1221681"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1.12 </a:t>
            </a:r>
          </a:p>
        </p:txBody>
      </p:sp>
      <p:sp>
        <p:nvSpPr>
          <p:cNvPr name="TextBox 13" id="13"/>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14" id="14"/>
          <p:cNvSpPr txBox="true"/>
          <p:nvPr/>
        </p:nvSpPr>
        <p:spPr>
          <a:xfrm rot="0">
            <a:off x="15168753" y="14921"/>
            <a:ext cx="474859"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34 </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462458" y="2661847"/>
            <a:ext cx="9651678" cy="6636544"/>
          </a:xfrm>
          <a:custGeom>
            <a:avLst/>
            <a:gdLst/>
            <a:ahLst/>
            <a:cxnLst/>
            <a:rect r="r" b="b" t="t" l="l"/>
            <a:pathLst>
              <a:path h="6636544" w="9651678">
                <a:moveTo>
                  <a:pt x="0" y="0"/>
                </a:moveTo>
                <a:lnTo>
                  <a:pt x="9651677" y="0"/>
                </a:lnTo>
                <a:lnTo>
                  <a:pt x="9651677" y="6636544"/>
                </a:lnTo>
                <a:lnTo>
                  <a:pt x="0" y="66365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3910203" y="1747647"/>
            <a:ext cx="10756773" cy="642366"/>
            <a:chOff x="0" y="0"/>
            <a:chExt cx="9561576" cy="570992"/>
          </a:xfrm>
        </p:grpSpPr>
        <p:sp>
          <p:nvSpPr>
            <p:cNvPr name="Freeform 5" id="5"/>
            <p:cNvSpPr/>
            <p:nvPr/>
          </p:nvSpPr>
          <p:spPr>
            <a:xfrm flipH="false" flipV="false" rot="0">
              <a:off x="0" y="0"/>
              <a:ext cx="9561576" cy="570992"/>
            </a:xfrm>
            <a:custGeom>
              <a:avLst/>
              <a:gdLst/>
              <a:ahLst/>
              <a:cxnLst/>
              <a:rect r="r" b="b" t="t" l="l"/>
              <a:pathLst>
                <a:path h="570992" w="9561576">
                  <a:moveTo>
                    <a:pt x="9415272" y="42291"/>
                  </a:moveTo>
                  <a:cubicBezTo>
                    <a:pt x="9453880" y="42291"/>
                    <a:pt x="9484995" y="73406"/>
                    <a:pt x="9484995" y="112014"/>
                  </a:cubicBezTo>
                  <a:lnTo>
                    <a:pt x="9484995" y="391033"/>
                  </a:lnTo>
                  <a:cubicBezTo>
                    <a:pt x="9484995" y="429641"/>
                    <a:pt x="9453880" y="460756"/>
                    <a:pt x="9415272" y="460756"/>
                  </a:cubicBezTo>
                  <a:lnTo>
                    <a:pt x="145796" y="460756"/>
                  </a:lnTo>
                  <a:cubicBezTo>
                    <a:pt x="107315" y="460756"/>
                    <a:pt x="76073" y="429641"/>
                    <a:pt x="76073" y="391033"/>
                  </a:cubicBezTo>
                  <a:lnTo>
                    <a:pt x="76073" y="112141"/>
                  </a:lnTo>
                  <a:cubicBezTo>
                    <a:pt x="76073" y="73533"/>
                    <a:pt x="107315" y="42418"/>
                    <a:pt x="145796" y="42418"/>
                  </a:cubicBezTo>
                  <a:close/>
                  <a:moveTo>
                    <a:pt x="0" y="0"/>
                  </a:moveTo>
                  <a:lnTo>
                    <a:pt x="0" y="570992"/>
                  </a:lnTo>
                  <a:lnTo>
                    <a:pt x="9561576" y="570992"/>
                  </a:lnTo>
                  <a:lnTo>
                    <a:pt x="9561576" y="0"/>
                  </a:lnTo>
                  <a:close/>
                </a:path>
              </a:pathLst>
            </a:custGeom>
            <a:blipFill>
              <a:blip r:embed="rId6"/>
              <a:stretch>
                <a:fillRect l="0" t="0" r="0" b="0"/>
              </a:stretch>
            </a:blipFill>
          </p:spPr>
        </p:sp>
      </p:grpSp>
      <p:grpSp>
        <p:nvGrpSpPr>
          <p:cNvPr name="Group 6" id="6"/>
          <p:cNvGrpSpPr/>
          <p:nvPr/>
        </p:nvGrpSpPr>
        <p:grpSpPr>
          <a:xfrm rot="0">
            <a:off x="5993892" y="1681353"/>
            <a:ext cx="6665976" cy="877824"/>
            <a:chOff x="0" y="0"/>
            <a:chExt cx="5925312" cy="780288"/>
          </a:xfrm>
        </p:grpSpPr>
        <p:sp>
          <p:nvSpPr>
            <p:cNvPr name="Freeform 7" id="7"/>
            <p:cNvSpPr/>
            <p:nvPr/>
          </p:nvSpPr>
          <p:spPr>
            <a:xfrm flipH="false" flipV="false" rot="0">
              <a:off x="0" y="0"/>
              <a:ext cx="5925312" cy="780288"/>
            </a:xfrm>
            <a:custGeom>
              <a:avLst/>
              <a:gdLst/>
              <a:ahLst/>
              <a:cxnLst/>
              <a:rect r="r" b="b" t="t" l="l"/>
              <a:pathLst>
                <a:path h="780288" w="5925312">
                  <a:moveTo>
                    <a:pt x="0" y="0"/>
                  </a:moveTo>
                  <a:lnTo>
                    <a:pt x="0" y="101219"/>
                  </a:lnTo>
                  <a:lnTo>
                    <a:pt x="5925312" y="101219"/>
                  </a:lnTo>
                  <a:lnTo>
                    <a:pt x="5925312" y="0"/>
                  </a:lnTo>
                  <a:close/>
                  <a:moveTo>
                    <a:pt x="0" y="519684"/>
                  </a:moveTo>
                  <a:lnTo>
                    <a:pt x="0" y="780288"/>
                  </a:lnTo>
                  <a:lnTo>
                    <a:pt x="5925312" y="780288"/>
                  </a:lnTo>
                  <a:lnTo>
                    <a:pt x="5925312" y="519684"/>
                  </a:lnTo>
                  <a:close/>
                </a:path>
              </a:pathLst>
            </a:custGeom>
            <a:blipFill>
              <a:blip r:embed="rId7"/>
              <a:stretch>
                <a:fillRect l="0" t="0" r="0" b="0"/>
              </a:stretch>
            </a:blipFill>
          </p:spPr>
        </p:sp>
      </p:grpSp>
      <p:sp>
        <p:nvSpPr>
          <p:cNvPr name="Freeform 8" id="8"/>
          <p:cNvSpPr/>
          <p:nvPr/>
        </p:nvSpPr>
        <p:spPr>
          <a:xfrm flipH="false" flipV="false" rot="0">
            <a:off x="3893287" y="1692883"/>
            <a:ext cx="10789977" cy="675513"/>
          </a:xfrm>
          <a:custGeom>
            <a:avLst/>
            <a:gdLst/>
            <a:ahLst/>
            <a:cxnLst/>
            <a:rect r="r" b="b" t="t" l="l"/>
            <a:pathLst>
              <a:path h="675513" w="10789977">
                <a:moveTo>
                  <a:pt x="0" y="0"/>
                </a:moveTo>
                <a:lnTo>
                  <a:pt x="10789977" y="0"/>
                </a:lnTo>
                <a:lnTo>
                  <a:pt x="10789977" y="675513"/>
                </a:lnTo>
                <a:lnTo>
                  <a:pt x="0" y="67551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5020056" y="3208815"/>
            <a:ext cx="99784" cy="486175"/>
          </a:xfrm>
          <a:prstGeom prst="rect">
            <a:avLst/>
          </a:prstGeom>
        </p:spPr>
        <p:txBody>
          <a:bodyPr anchor="t" rtlCol="false" tIns="0" lIns="0" bIns="0" rIns="0">
            <a:spAutoFit/>
          </a:bodyPr>
          <a:lstStyle/>
          <a:p>
            <a:pPr algn="l">
              <a:lnSpc>
                <a:spcPts val="3994"/>
              </a:lnSpc>
            </a:pPr>
            <a:r>
              <a:rPr lang="en-US" sz="2853">
                <a:solidFill>
                  <a:srgbClr val="FFFFFF"/>
                </a:solidFill>
                <a:latin typeface="Georgia Pro"/>
                <a:ea typeface="Georgia Pro"/>
                <a:cs typeface="Georgia Pro"/>
                <a:sym typeface="Georgia Pro"/>
              </a:rPr>
              <a:t>.</a:t>
            </a:r>
          </a:p>
        </p:txBody>
      </p:sp>
      <p:sp>
        <p:nvSpPr>
          <p:cNvPr name="TextBox 10" id="10"/>
          <p:cNvSpPr txBox="true"/>
          <p:nvPr/>
        </p:nvSpPr>
        <p:spPr>
          <a:xfrm rot="0">
            <a:off x="5020056" y="4451628"/>
            <a:ext cx="99784" cy="486175"/>
          </a:xfrm>
          <a:prstGeom prst="rect">
            <a:avLst/>
          </a:prstGeom>
        </p:spPr>
        <p:txBody>
          <a:bodyPr anchor="t" rtlCol="false" tIns="0" lIns="0" bIns="0" rIns="0">
            <a:spAutoFit/>
          </a:bodyPr>
          <a:lstStyle/>
          <a:p>
            <a:pPr algn="l">
              <a:lnSpc>
                <a:spcPts val="3994"/>
              </a:lnSpc>
            </a:pPr>
            <a:r>
              <a:rPr lang="en-US" sz="2853">
                <a:solidFill>
                  <a:srgbClr val="FFFFFF"/>
                </a:solidFill>
                <a:latin typeface="Georgia Pro"/>
                <a:ea typeface="Georgia Pro"/>
                <a:cs typeface="Georgia Pro"/>
                <a:sym typeface="Georgia Pro"/>
              </a:rPr>
              <a:t>.</a:t>
            </a:r>
          </a:p>
        </p:txBody>
      </p:sp>
      <p:sp>
        <p:nvSpPr>
          <p:cNvPr name="TextBox 11" id="11"/>
          <p:cNvSpPr txBox="true"/>
          <p:nvPr/>
        </p:nvSpPr>
        <p:spPr>
          <a:xfrm rot="0">
            <a:off x="5020056" y="5694069"/>
            <a:ext cx="99784" cy="486175"/>
          </a:xfrm>
          <a:prstGeom prst="rect">
            <a:avLst/>
          </a:prstGeom>
        </p:spPr>
        <p:txBody>
          <a:bodyPr anchor="t" rtlCol="false" tIns="0" lIns="0" bIns="0" rIns="0">
            <a:spAutoFit/>
          </a:bodyPr>
          <a:lstStyle/>
          <a:p>
            <a:pPr algn="l">
              <a:lnSpc>
                <a:spcPts val="3994"/>
              </a:lnSpc>
            </a:pPr>
            <a:r>
              <a:rPr lang="en-US" sz="2853">
                <a:solidFill>
                  <a:srgbClr val="FFFFFF"/>
                </a:solidFill>
                <a:latin typeface="Georgia Pro"/>
                <a:ea typeface="Georgia Pro"/>
                <a:cs typeface="Georgia Pro"/>
                <a:sym typeface="Georgia Pro"/>
              </a:rPr>
              <a:t>.</a:t>
            </a:r>
          </a:p>
        </p:txBody>
      </p:sp>
      <p:sp>
        <p:nvSpPr>
          <p:cNvPr name="TextBox 12" id="12"/>
          <p:cNvSpPr txBox="true"/>
          <p:nvPr/>
        </p:nvSpPr>
        <p:spPr>
          <a:xfrm rot="0">
            <a:off x="5020056" y="6936896"/>
            <a:ext cx="99784" cy="486175"/>
          </a:xfrm>
          <a:prstGeom prst="rect">
            <a:avLst/>
          </a:prstGeom>
        </p:spPr>
        <p:txBody>
          <a:bodyPr anchor="t" rtlCol="false" tIns="0" lIns="0" bIns="0" rIns="0">
            <a:spAutoFit/>
          </a:bodyPr>
          <a:lstStyle/>
          <a:p>
            <a:pPr algn="l">
              <a:lnSpc>
                <a:spcPts val="3994"/>
              </a:lnSpc>
            </a:pPr>
            <a:r>
              <a:rPr lang="en-US" sz="2853">
                <a:solidFill>
                  <a:srgbClr val="FFFFFF"/>
                </a:solidFill>
                <a:latin typeface="Georgia Pro"/>
                <a:ea typeface="Georgia Pro"/>
                <a:cs typeface="Georgia Pro"/>
                <a:sym typeface="Georgia Pro"/>
              </a:rPr>
              <a:t>.</a:t>
            </a:r>
          </a:p>
        </p:txBody>
      </p:sp>
      <p:sp>
        <p:nvSpPr>
          <p:cNvPr name="TextBox 13" id="13"/>
          <p:cNvSpPr txBox="true"/>
          <p:nvPr/>
        </p:nvSpPr>
        <p:spPr>
          <a:xfrm rot="0">
            <a:off x="6278499" y="1472751"/>
            <a:ext cx="6218849"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Hz. Musa’nın hayatındaki dönüm noktaları </a:t>
            </a:r>
          </a:p>
        </p:txBody>
      </p:sp>
      <p:sp>
        <p:nvSpPr>
          <p:cNvPr name="TextBox 14" id="14"/>
          <p:cNvSpPr txBox="true"/>
          <p:nvPr/>
        </p:nvSpPr>
        <p:spPr>
          <a:xfrm rot="0">
            <a:off x="5759191" y="2449287"/>
            <a:ext cx="7080856" cy="118581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•Doğduğunda Firavun’un ölüm emrinden, annesi </a:t>
            </a:r>
          </a:p>
          <a:p>
            <a:pPr algn="l">
              <a:lnSpc>
                <a:spcPts val="1350"/>
              </a:lnSpc>
            </a:pPr>
            <a:r>
              <a:rPr lang="en-US" sz="2700">
                <a:solidFill>
                  <a:srgbClr val="000000"/>
                </a:solidFill>
                <a:latin typeface="Calibri (MS)"/>
                <a:ea typeface="Calibri (MS)"/>
                <a:cs typeface="Calibri (MS)"/>
                <a:sym typeface="Calibri (MS)"/>
              </a:rPr>
              <a:t>tarafından nehre bırakılarak kurtulmuştur. </a:t>
            </a:r>
          </a:p>
        </p:txBody>
      </p:sp>
      <p:sp>
        <p:nvSpPr>
          <p:cNvPr name="TextBox 15" id="15"/>
          <p:cNvSpPr txBox="true"/>
          <p:nvPr/>
        </p:nvSpPr>
        <p:spPr>
          <a:xfrm rot="0">
            <a:off x="5759191" y="3730947"/>
            <a:ext cx="7805818" cy="116205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•Olgunluk çağına erişince Medyen bölgesine gitmiş ve </a:t>
            </a:r>
          </a:p>
          <a:p>
            <a:pPr algn="l">
              <a:lnSpc>
                <a:spcPts val="1350"/>
              </a:lnSpc>
            </a:pPr>
            <a:r>
              <a:rPr lang="en-US" sz="2700">
                <a:solidFill>
                  <a:srgbClr val="000000"/>
                </a:solidFill>
                <a:latin typeface="Calibri (MS)"/>
                <a:ea typeface="Calibri (MS)"/>
                <a:cs typeface="Calibri (MS)"/>
                <a:sym typeface="Calibri (MS)"/>
              </a:rPr>
              <a:t>orada yaklaşık on yıl kalmıştır. </a:t>
            </a:r>
          </a:p>
        </p:txBody>
      </p:sp>
      <p:sp>
        <p:nvSpPr>
          <p:cNvPr name="TextBox 16" id="16"/>
          <p:cNvSpPr txBox="true"/>
          <p:nvPr/>
        </p:nvSpPr>
        <p:spPr>
          <a:xfrm rot="0">
            <a:off x="5759191" y="4973388"/>
            <a:ext cx="7514668" cy="116205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•Medyen’den Mısır’a dönerken Allah (cc) tarafından </a:t>
            </a:r>
          </a:p>
          <a:p>
            <a:pPr algn="l">
              <a:lnSpc>
                <a:spcPts val="1350"/>
              </a:lnSpc>
            </a:pPr>
            <a:r>
              <a:rPr lang="en-US" sz="2700">
                <a:solidFill>
                  <a:srgbClr val="000000"/>
                </a:solidFill>
                <a:latin typeface="Calibri (MS)"/>
                <a:ea typeface="Calibri (MS)"/>
                <a:cs typeface="Calibri (MS)"/>
                <a:sym typeface="Calibri (MS)"/>
              </a:rPr>
              <a:t>peygamber olarak görevlendirilmiştir. </a:t>
            </a:r>
          </a:p>
        </p:txBody>
      </p:sp>
      <p:sp>
        <p:nvSpPr>
          <p:cNvPr name="TextBox 17" id="17"/>
          <p:cNvSpPr txBox="true"/>
          <p:nvPr/>
        </p:nvSpPr>
        <p:spPr>
          <a:xfrm rot="0">
            <a:off x="5759191" y="6216201"/>
            <a:ext cx="8287864" cy="116205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•Firavun’u Allah’ın (cc) varlığını kabul etmeye davet etmiş </a:t>
            </a:r>
          </a:p>
          <a:p>
            <a:pPr algn="l">
              <a:lnSpc>
                <a:spcPts val="1350"/>
              </a:lnSpc>
            </a:pPr>
            <a:r>
              <a:rPr lang="en-US" sz="2700">
                <a:solidFill>
                  <a:srgbClr val="000000"/>
                </a:solidFill>
                <a:latin typeface="Calibri (MS)"/>
                <a:ea typeface="Calibri (MS)"/>
                <a:cs typeface="Calibri (MS)"/>
                <a:sym typeface="Calibri (MS)"/>
              </a:rPr>
              <a:t>ve Allah’ın (cc) izniyle mucizeler göstermiştir. </a:t>
            </a:r>
          </a:p>
        </p:txBody>
      </p:sp>
      <p:sp>
        <p:nvSpPr>
          <p:cNvPr name="TextBox 18" id="18"/>
          <p:cNvSpPr txBox="true"/>
          <p:nvPr/>
        </p:nvSpPr>
        <p:spPr>
          <a:xfrm rot="0">
            <a:off x="5759191" y="7458642"/>
            <a:ext cx="7789459" cy="1162436"/>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•İsrailoğullarını Firavun’un zulmünden kurtarmış fakat </a:t>
            </a:r>
          </a:p>
          <a:p>
            <a:pPr algn="l">
              <a:lnSpc>
                <a:spcPts val="1350"/>
              </a:lnSpc>
            </a:pPr>
            <a:r>
              <a:rPr lang="en-US" sz="2700">
                <a:solidFill>
                  <a:srgbClr val="000000"/>
                </a:solidFill>
                <a:latin typeface="Calibri (MS)"/>
                <a:ea typeface="Calibri (MS)"/>
                <a:cs typeface="Calibri (MS)"/>
                <a:sym typeface="Calibri (MS)"/>
              </a:rPr>
              <a:t>onlar Hz. Musa’ya nankörlük etmişlerdir. </a:t>
            </a:r>
          </a:p>
        </p:txBody>
      </p:sp>
      <p:sp>
        <p:nvSpPr>
          <p:cNvPr name="TextBox 19" id="19"/>
          <p:cNvSpPr txBox="true"/>
          <p:nvPr/>
        </p:nvSpPr>
        <p:spPr>
          <a:xfrm rot="0">
            <a:off x="5020056" y="8179351"/>
            <a:ext cx="99884" cy="486618"/>
          </a:xfrm>
          <a:prstGeom prst="rect">
            <a:avLst/>
          </a:prstGeom>
        </p:spPr>
        <p:txBody>
          <a:bodyPr anchor="t" rtlCol="false" tIns="0" lIns="0" bIns="0" rIns="0">
            <a:spAutoFit/>
          </a:bodyPr>
          <a:lstStyle/>
          <a:p>
            <a:pPr algn="l">
              <a:lnSpc>
                <a:spcPts val="3998"/>
              </a:lnSpc>
            </a:pPr>
            <a:r>
              <a:rPr lang="en-US" sz="2856">
                <a:solidFill>
                  <a:srgbClr val="FFFFFF"/>
                </a:solidFill>
                <a:latin typeface="Georgia Pro"/>
                <a:ea typeface="Georgia Pro"/>
                <a:cs typeface="Georgia Pro"/>
                <a:sym typeface="Georgia Pro"/>
              </a:rPr>
              <a:t>.</a:t>
            </a:r>
          </a:p>
        </p:txBody>
      </p:sp>
      <p:sp>
        <p:nvSpPr>
          <p:cNvPr name="TextBox 20" id="20"/>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21" id="21"/>
          <p:cNvSpPr txBox="true"/>
          <p:nvPr/>
        </p:nvSpPr>
        <p:spPr>
          <a:xfrm rot="0">
            <a:off x="15181326" y="14921"/>
            <a:ext cx="462029"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Pro"/>
                <a:ea typeface="Georgia Pro"/>
                <a:cs typeface="Georgia Pro"/>
                <a:sym typeface="Georgia Pro"/>
              </a:rPr>
              <a:t>35 </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391406" y="3372807"/>
            <a:ext cx="8856921" cy="6199818"/>
          </a:xfrm>
          <a:custGeom>
            <a:avLst/>
            <a:gdLst/>
            <a:ahLst/>
            <a:cxnLst/>
            <a:rect r="r" b="b" t="t" l="l"/>
            <a:pathLst>
              <a:path h="6199818" w="8856921">
                <a:moveTo>
                  <a:pt x="0" y="0"/>
                </a:moveTo>
                <a:lnTo>
                  <a:pt x="8856921" y="0"/>
                </a:lnTo>
                <a:lnTo>
                  <a:pt x="8856921" y="6199818"/>
                </a:lnTo>
                <a:lnTo>
                  <a:pt x="0" y="6199818"/>
                </a:lnTo>
                <a:lnTo>
                  <a:pt x="0" y="0"/>
                </a:lnTo>
                <a:close/>
              </a:path>
            </a:pathLst>
          </a:custGeom>
          <a:blipFill>
            <a:blip r:embed="rId4"/>
            <a:stretch>
              <a:fillRect l="0" t="0" r="0" b="0"/>
            </a:stretch>
          </a:blipFill>
        </p:spPr>
      </p:sp>
      <p:sp>
        <p:nvSpPr>
          <p:cNvPr name="Freeform 4" id="4"/>
          <p:cNvSpPr/>
          <p:nvPr/>
        </p:nvSpPr>
        <p:spPr>
          <a:xfrm flipH="false" flipV="false" rot="0">
            <a:off x="10115550" y="604833"/>
            <a:ext cx="5981705" cy="328612"/>
          </a:xfrm>
          <a:custGeom>
            <a:avLst/>
            <a:gdLst/>
            <a:ahLst/>
            <a:cxnLst/>
            <a:rect r="r" b="b" t="t" l="l"/>
            <a:pathLst>
              <a:path h="328612" w="5981705">
                <a:moveTo>
                  <a:pt x="0" y="0"/>
                </a:moveTo>
                <a:lnTo>
                  <a:pt x="5981705" y="0"/>
                </a:lnTo>
                <a:lnTo>
                  <a:pt x="5981705" y="328612"/>
                </a:lnTo>
                <a:lnTo>
                  <a:pt x="0" y="3286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0402443" y="956710"/>
            <a:ext cx="2654203" cy="336266"/>
          </a:xfrm>
          <a:prstGeom prst="rect">
            <a:avLst/>
          </a:prstGeom>
        </p:spPr>
        <p:txBody>
          <a:bodyPr anchor="t" rtlCol="false" tIns="0" lIns="0" bIns="0" rIns="0">
            <a:spAutoFit/>
          </a:bodyPr>
          <a:lstStyle/>
          <a:p>
            <a:pPr algn="l">
              <a:lnSpc>
                <a:spcPts val="2550"/>
              </a:lnSpc>
            </a:pPr>
            <a:r>
              <a:rPr lang="en-US" sz="1800">
                <a:solidFill>
                  <a:srgbClr val="000000"/>
                </a:solidFill>
                <a:latin typeface="Helvetica"/>
                <a:ea typeface="Helvetica"/>
                <a:cs typeface="Helvetica"/>
                <a:sym typeface="Helvetica"/>
              </a:rPr>
              <a:t>1. Ünite: KADER İNANCI </a:t>
            </a:r>
          </a:p>
        </p:txBody>
      </p:sp>
      <p:sp>
        <p:nvSpPr>
          <p:cNvPr name="TextBox 6" id="6"/>
          <p:cNvSpPr txBox="true"/>
          <p:nvPr/>
        </p:nvSpPr>
        <p:spPr>
          <a:xfrm rot="0">
            <a:off x="3440044" y="1300043"/>
            <a:ext cx="9959888" cy="644400"/>
          </a:xfrm>
          <a:prstGeom prst="rect">
            <a:avLst/>
          </a:prstGeom>
        </p:spPr>
        <p:txBody>
          <a:bodyPr anchor="t" rtlCol="false" tIns="0" lIns="0" bIns="0" rIns="0">
            <a:spAutoFit/>
          </a:bodyPr>
          <a:lstStyle/>
          <a:p>
            <a:pPr algn="l">
              <a:lnSpc>
                <a:spcPts val="5105"/>
              </a:lnSpc>
            </a:pPr>
            <a:r>
              <a:rPr lang="en-US" b="true" sz="3603">
                <a:solidFill>
                  <a:srgbClr val="D88C02"/>
                </a:solidFill>
                <a:latin typeface="Helvetica Bold"/>
                <a:ea typeface="Helvetica Bold"/>
                <a:cs typeface="Helvetica Bold"/>
                <a:sym typeface="Helvetica Bold"/>
              </a:rPr>
              <a:t>5. Bir Ayet Tanıyorum: Ayetelkürsi ve Anlamı </a:t>
            </a:r>
          </a:p>
        </p:txBody>
      </p:sp>
      <p:sp>
        <p:nvSpPr>
          <p:cNvPr name="TextBox 7" id="7"/>
          <p:cNvSpPr txBox="true"/>
          <p:nvPr/>
        </p:nvSpPr>
        <p:spPr>
          <a:xfrm rot="0">
            <a:off x="5982848" y="2433633"/>
            <a:ext cx="6028896"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Ayetelkürsi, Bakara suresinin 255. ayetidir. </a:t>
            </a:r>
          </a:p>
        </p:txBody>
      </p:sp>
      <p:sp>
        <p:nvSpPr>
          <p:cNvPr name="TextBox 8" id="8"/>
          <p:cNvSpPr txBox="true"/>
          <p:nvPr/>
        </p:nvSpPr>
        <p:spPr>
          <a:xfrm rot="0">
            <a:off x="5513075" y="2845113"/>
            <a:ext cx="6906320"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İçinde “kürsi” sözcüğü geçtiği için bu isimle anılır.</a:t>
            </a:r>
          </a:p>
        </p:txBody>
      </p:sp>
      <p:sp>
        <p:nvSpPr>
          <p:cNvPr name="TextBox 9" id="9"/>
          <p:cNvSpPr txBox="true"/>
          <p:nvPr/>
        </p:nvSpPr>
        <p:spPr>
          <a:xfrm rot="0">
            <a:off x="15167610" y="14921"/>
            <a:ext cx="476017"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36 </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081028" y="2104820"/>
            <a:ext cx="6077331" cy="7646099"/>
          </a:xfrm>
          <a:custGeom>
            <a:avLst/>
            <a:gdLst/>
            <a:ahLst/>
            <a:cxnLst/>
            <a:rect r="r" b="b" t="t" l="l"/>
            <a:pathLst>
              <a:path h="7646099" w="6077331">
                <a:moveTo>
                  <a:pt x="0" y="0"/>
                </a:moveTo>
                <a:lnTo>
                  <a:pt x="6077331" y="0"/>
                </a:lnTo>
                <a:lnTo>
                  <a:pt x="6077331" y="7646099"/>
                </a:lnTo>
                <a:lnTo>
                  <a:pt x="0" y="76460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669780" y="2098434"/>
            <a:ext cx="5753290" cy="7646099"/>
          </a:xfrm>
          <a:custGeom>
            <a:avLst/>
            <a:gdLst/>
            <a:ahLst/>
            <a:cxnLst/>
            <a:rect r="r" b="b" t="t" l="l"/>
            <a:pathLst>
              <a:path h="7646099" w="5753290">
                <a:moveTo>
                  <a:pt x="0" y="0"/>
                </a:moveTo>
                <a:lnTo>
                  <a:pt x="5753290" y="0"/>
                </a:lnTo>
                <a:lnTo>
                  <a:pt x="5753290" y="7646098"/>
                </a:lnTo>
                <a:lnTo>
                  <a:pt x="0" y="764609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15189327" y="14921"/>
            <a:ext cx="453871"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37 </a:t>
            </a:r>
          </a:p>
        </p:txBody>
      </p:sp>
      <p:sp>
        <p:nvSpPr>
          <p:cNvPr name="TextBox 6" id="6"/>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7" id="7"/>
          <p:cNvSpPr txBox="true"/>
          <p:nvPr/>
        </p:nvSpPr>
        <p:spPr>
          <a:xfrm rot="0">
            <a:off x="5486786" y="2169228"/>
            <a:ext cx="1368485" cy="451485"/>
          </a:xfrm>
          <a:prstGeom prst="rect">
            <a:avLst/>
          </a:prstGeom>
        </p:spPr>
        <p:txBody>
          <a:bodyPr anchor="t" rtlCol="false" tIns="0" lIns="0" bIns="0" rIns="0">
            <a:spAutoFit/>
          </a:bodyPr>
          <a:lstStyle/>
          <a:p>
            <a:pPr algn="l">
              <a:lnSpc>
                <a:spcPts val="3240"/>
              </a:lnSpc>
            </a:pPr>
            <a:r>
              <a:rPr lang="en-US" sz="2700">
                <a:solidFill>
                  <a:srgbClr val="C00000"/>
                </a:solidFill>
                <a:latin typeface="Calibri (MS)"/>
                <a:ea typeface="Calibri (MS)"/>
                <a:cs typeface="Calibri (MS)"/>
                <a:sym typeface="Calibri (MS)"/>
              </a:rPr>
              <a:t>Okunuşu </a:t>
            </a:r>
          </a:p>
        </p:txBody>
      </p:sp>
      <p:sp>
        <p:nvSpPr>
          <p:cNvPr name="TextBox 8" id="8"/>
          <p:cNvSpPr txBox="true"/>
          <p:nvPr/>
        </p:nvSpPr>
        <p:spPr>
          <a:xfrm rot="0">
            <a:off x="3232404" y="2992188"/>
            <a:ext cx="5611830" cy="538963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Bismillâhirrahmânirrahîm. Allâhü lâ ilâhe illâ hüvel ḥayyül ḳayyûm Lâ te’ḫuẕühû sinetüvvelâ nevm Lehû mâ fissemâvâti vemâ fil ard Menẕellezî yeşfeu indehû illâ biiẕnih Ya’lemü mâbeyne eydîhim vemâ ḫalfehüm Velâ yuḥîtûne bişey’immin ilmihî illâ bimâ şâ’ Vesia kürsiyyühüs semâvâti vel ard Velâ yeûdühû ḥıfzuhümâ Vehüvel aliyyül azîm. </a:t>
            </a:r>
          </a:p>
        </p:txBody>
      </p:sp>
      <p:sp>
        <p:nvSpPr>
          <p:cNvPr name="TextBox 9" id="9"/>
          <p:cNvSpPr txBox="true"/>
          <p:nvPr/>
        </p:nvSpPr>
        <p:spPr>
          <a:xfrm rot="0">
            <a:off x="12041505" y="2162742"/>
            <a:ext cx="1107724" cy="451485"/>
          </a:xfrm>
          <a:prstGeom prst="rect">
            <a:avLst/>
          </a:prstGeom>
        </p:spPr>
        <p:txBody>
          <a:bodyPr anchor="t" rtlCol="false" tIns="0" lIns="0" bIns="0" rIns="0">
            <a:spAutoFit/>
          </a:bodyPr>
          <a:lstStyle/>
          <a:p>
            <a:pPr algn="l">
              <a:lnSpc>
                <a:spcPts val="3240"/>
              </a:lnSpc>
            </a:pPr>
            <a:r>
              <a:rPr lang="en-US" sz="2700">
                <a:solidFill>
                  <a:srgbClr val="C00000"/>
                </a:solidFill>
                <a:latin typeface="Calibri (MS)"/>
                <a:ea typeface="Calibri (MS)"/>
                <a:cs typeface="Calibri (MS)"/>
                <a:sym typeface="Calibri (MS)"/>
              </a:rPr>
              <a:t>Anlamı</a:t>
            </a:r>
            <a:r>
              <a:rPr lang="en-US" sz="2700">
                <a:solidFill>
                  <a:srgbClr val="000000"/>
                </a:solidFill>
                <a:latin typeface="Calibri (MS)"/>
                <a:ea typeface="Calibri (MS)"/>
                <a:cs typeface="Calibri (MS)"/>
                <a:sym typeface="Calibri (MS)"/>
              </a:rPr>
              <a:t> </a:t>
            </a:r>
          </a:p>
        </p:txBody>
      </p:sp>
      <p:sp>
        <p:nvSpPr>
          <p:cNvPr name="TextBox 10" id="10"/>
          <p:cNvSpPr txBox="true"/>
          <p:nvPr/>
        </p:nvSpPr>
        <p:spPr>
          <a:xfrm rot="0">
            <a:off x="9821799" y="2574222"/>
            <a:ext cx="5567453" cy="7036022"/>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Rahman ve Rahîm olan Allah’ın adıyla. Allah’tan başka hiçbir ilah yoktur. O daima diridir (Hayy’dır), bütün varlığın idaresini yürütendir (Kayyum’dur). O’nu ne uyuklama tutar ne de uyku. Göklerde ve yerde ne varsa hepsi O’nundur. İzni olmadan huzurunda şefaat edecek olan kimdir? O, kullarının önlerinde ve arkalarında ne varsa hepsini bilir. Onlar ise O’nun dilediği kadarından başka ilminden hiçbir şey kavrayamazlar. O’nun sonsuz kudreti, gökleri ve yeri kaplar. Onları görüp gözetmek O’na ağır gelmez. Gerçekten yüce ve büyük olan yalnızca </a:t>
            </a:r>
          </a:p>
          <a:p>
            <a:pPr algn="l">
              <a:lnSpc>
                <a:spcPts val="3784"/>
              </a:lnSpc>
            </a:pPr>
            <a:r>
              <a:rPr lang="en-US" sz="2703">
                <a:solidFill>
                  <a:srgbClr val="000000"/>
                </a:solidFill>
                <a:latin typeface="Calibri (MS)"/>
                <a:ea typeface="Calibri (MS)"/>
                <a:cs typeface="Calibri (MS)"/>
                <a:sym typeface="Calibri (MS)"/>
              </a:rPr>
              <a:t>O’dur.</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594349" y="2660752"/>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4" id="4"/>
          <p:cNvSpPr txBox="true"/>
          <p:nvPr/>
        </p:nvSpPr>
        <p:spPr>
          <a:xfrm rot="0">
            <a:off x="3594349" y="3895563"/>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5" id="5"/>
          <p:cNvSpPr txBox="true"/>
          <p:nvPr/>
        </p:nvSpPr>
        <p:spPr>
          <a:xfrm rot="0">
            <a:off x="3594349" y="5130003"/>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6" id="6"/>
          <p:cNvSpPr txBox="true"/>
          <p:nvPr/>
        </p:nvSpPr>
        <p:spPr>
          <a:xfrm rot="0">
            <a:off x="4022974" y="2709096"/>
            <a:ext cx="11599035" cy="333223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Bu ayette Yüce Allah’ın birliği vurgulanarak İslam’ın en temel ilkesi olan tevhit üzerinde durulmuştur. Kâinattaki bütün olayların O’nun ilmi, iradesi ve kudretiyle gerçekleştiğine değinilmiştir. Yüce Allah’ın bütün kâinatın sahibi olduğu, her şeyin Allah’a (cc) ait olduğu, bütün işlerin ancak O’nun izniyle gerçekleşeceği ayette geçen diğer hususlardır. </a:t>
            </a:r>
          </a:p>
        </p:txBody>
      </p:sp>
      <p:sp>
        <p:nvSpPr>
          <p:cNvPr name="TextBox 7" id="7"/>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8" id="8"/>
          <p:cNvSpPr txBox="true"/>
          <p:nvPr/>
        </p:nvSpPr>
        <p:spPr>
          <a:xfrm rot="0">
            <a:off x="15157323" y="14921"/>
            <a:ext cx="486518"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38 </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783376" y="957677"/>
            <a:ext cx="12798742" cy="9047988"/>
          </a:xfrm>
          <a:custGeom>
            <a:avLst/>
            <a:gdLst/>
            <a:ahLst/>
            <a:cxnLst/>
            <a:rect r="r" b="b" t="t" l="l"/>
            <a:pathLst>
              <a:path h="9047988" w="12798742">
                <a:moveTo>
                  <a:pt x="0" y="0"/>
                </a:moveTo>
                <a:lnTo>
                  <a:pt x="12798743" y="0"/>
                </a:lnTo>
                <a:lnTo>
                  <a:pt x="12798743" y="9047988"/>
                </a:lnTo>
                <a:lnTo>
                  <a:pt x="0" y="9047988"/>
                </a:lnTo>
                <a:lnTo>
                  <a:pt x="0" y="0"/>
                </a:lnTo>
                <a:close/>
              </a:path>
            </a:pathLst>
          </a:custGeom>
          <a:blipFill>
            <a:blip r:embed="rId4"/>
            <a:stretch>
              <a:fillRect l="0" t="0" r="0" b="0"/>
            </a:stretch>
          </a:blipFill>
        </p:spPr>
      </p:sp>
      <p:sp>
        <p:nvSpPr>
          <p:cNvPr name="Freeform 4" id="4"/>
          <p:cNvSpPr/>
          <p:nvPr/>
        </p:nvSpPr>
        <p:spPr>
          <a:xfrm flipH="false" flipV="false" rot="0">
            <a:off x="2673834" y="898784"/>
            <a:ext cx="975150" cy="975165"/>
          </a:xfrm>
          <a:custGeom>
            <a:avLst/>
            <a:gdLst/>
            <a:ahLst/>
            <a:cxnLst/>
            <a:rect r="r" b="b" t="t" l="l"/>
            <a:pathLst>
              <a:path h="975165" w="975150">
                <a:moveTo>
                  <a:pt x="0" y="0"/>
                </a:moveTo>
                <a:lnTo>
                  <a:pt x="975151" y="0"/>
                </a:lnTo>
                <a:lnTo>
                  <a:pt x="975151" y="975164"/>
                </a:lnTo>
                <a:lnTo>
                  <a:pt x="0" y="97516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a:grpSpLocks noChangeAspect="true"/>
          </p:cNvGrpSpPr>
          <p:nvPr/>
        </p:nvGrpSpPr>
        <p:grpSpPr>
          <a:xfrm rot="0">
            <a:off x="4658296" y="3990970"/>
            <a:ext cx="114300" cy="324040"/>
            <a:chOff x="0" y="0"/>
            <a:chExt cx="76200" cy="216027"/>
          </a:xfrm>
        </p:grpSpPr>
        <p:sp>
          <p:nvSpPr>
            <p:cNvPr name="Freeform 6" id="6"/>
            <p:cNvSpPr/>
            <p:nvPr/>
          </p:nvSpPr>
          <p:spPr>
            <a:xfrm flipH="false" flipV="false" rot="0">
              <a:off x="0" y="0"/>
              <a:ext cx="76200" cy="216027"/>
            </a:xfrm>
            <a:custGeom>
              <a:avLst/>
              <a:gdLst/>
              <a:ahLst/>
              <a:cxnLst/>
              <a:rect r="r" b="b" t="t" l="l"/>
              <a:pathLst>
                <a:path h="216027" w="76200">
                  <a:moveTo>
                    <a:pt x="42926" y="0"/>
                  </a:moveTo>
                  <a:lnTo>
                    <a:pt x="42926" y="152527"/>
                  </a:lnTo>
                  <a:lnTo>
                    <a:pt x="33401" y="152527"/>
                  </a:lnTo>
                  <a:lnTo>
                    <a:pt x="33401" y="0"/>
                  </a:lnTo>
                  <a:close/>
                  <a:moveTo>
                    <a:pt x="76200" y="139827"/>
                  </a:moveTo>
                  <a:lnTo>
                    <a:pt x="38100" y="216027"/>
                  </a:lnTo>
                  <a:lnTo>
                    <a:pt x="0" y="139827"/>
                  </a:lnTo>
                  <a:close/>
                </a:path>
              </a:pathLst>
            </a:custGeom>
            <a:solidFill>
              <a:srgbClr val="53548A"/>
            </a:solidFill>
          </p:spPr>
        </p:sp>
      </p:grpSp>
      <p:sp>
        <p:nvSpPr>
          <p:cNvPr name="Freeform 7" id="7"/>
          <p:cNvSpPr/>
          <p:nvPr/>
        </p:nvSpPr>
        <p:spPr>
          <a:xfrm flipH="false" flipV="false" rot="0">
            <a:off x="2896462" y="5848402"/>
            <a:ext cx="3122290" cy="983780"/>
          </a:xfrm>
          <a:custGeom>
            <a:avLst/>
            <a:gdLst/>
            <a:ahLst/>
            <a:cxnLst/>
            <a:rect r="r" b="b" t="t" l="l"/>
            <a:pathLst>
              <a:path h="983780" w="3122290">
                <a:moveTo>
                  <a:pt x="0" y="0"/>
                </a:moveTo>
                <a:lnTo>
                  <a:pt x="3122290" y="0"/>
                </a:lnTo>
                <a:lnTo>
                  <a:pt x="3122290" y="983780"/>
                </a:lnTo>
                <a:lnTo>
                  <a:pt x="0" y="9837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6220492" y="5869776"/>
            <a:ext cx="2889504" cy="2230379"/>
          </a:xfrm>
          <a:custGeom>
            <a:avLst/>
            <a:gdLst/>
            <a:ahLst/>
            <a:cxnLst/>
            <a:rect r="r" b="b" t="t" l="l"/>
            <a:pathLst>
              <a:path h="2230379" w="2889504">
                <a:moveTo>
                  <a:pt x="0" y="0"/>
                </a:moveTo>
                <a:lnTo>
                  <a:pt x="2889504" y="0"/>
                </a:lnTo>
                <a:lnTo>
                  <a:pt x="2889504" y="2230379"/>
                </a:lnTo>
                <a:lnTo>
                  <a:pt x="0" y="223037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9352883" y="5847417"/>
            <a:ext cx="2786248" cy="1814784"/>
          </a:xfrm>
          <a:custGeom>
            <a:avLst/>
            <a:gdLst/>
            <a:ahLst/>
            <a:cxnLst/>
            <a:rect r="r" b="b" t="t" l="l"/>
            <a:pathLst>
              <a:path h="1814784" w="2786248">
                <a:moveTo>
                  <a:pt x="0" y="0"/>
                </a:moveTo>
                <a:lnTo>
                  <a:pt x="2786248" y="0"/>
                </a:lnTo>
                <a:lnTo>
                  <a:pt x="2786248" y="1814784"/>
                </a:lnTo>
                <a:lnTo>
                  <a:pt x="0" y="181478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10" id="10"/>
          <p:cNvGrpSpPr>
            <a:grpSpLocks noChangeAspect="true"/>
          </p:cNvGrpSpPr>
          <p:nvPr/>
        </p:nvGrpSpPr>
        <p:grpSpPr>
          <a:xfrm rot="0">
            <a:off x="5916354" y="2232850"/>
            <a:ext cx="7871084" cy="2272670"/>
            <a:chOff x="0" y="0"/>
            <a:chExt cx="5247386" cy="1515110"/>
          </a:xfrm>
        </p:grpSpPr>
        <p:sp>
          <p:nvSpPr>
            <p:cNvPr name="Freeform 11" id="11"/>
            <p:cNvSpPr/>
            <p:nvPr/>
          </p:nvSpPr>
          <p:spPr>
            <a:xfrm flipH="false" flipV="false" rot="0">
              <a:off x="63500" y="678180"/>
              <a:ext cx="1117727" cy="724789"/>
            </a:xfrm>
            <a:custGeom>
              <a:avLst/>
              <a:gdLst/>
              <a:ahLst/>
              <a:cxnLst/>
              <a:rect r="r" b="b" t="t" l="l"/>
              <a:pathLst>
                <a:path h="724789" w="1117727">
                  <a:moveTo>
                    <a:pt x="0" y="0"/>
                  </a:moveTo>
                  <a:lnTo>
                    <a:pt x="1079627" y="0"/>
                  </a:lnTo>
                  <a:cubicBezTo>
                    <a:pt x="1082167" y="0"/>
                    <a:pt x="1084326" y="2032"/>
                    <a:pt x="1084326" y="4699"/>
                  </a:cubicBezTo>
                  <a:lnTo>
                    <a:pt x="1084453" y="661289"/>
                  </a:lnTo>
                  <a:lnTo>
                    <a:pt x="1074928" y="661289"/>
                  </a:lnTo>
                  <a:lnTo>
                    <a:pt x="1074801" y="4699"/>
                  </a:lnTo>
                  <a:lnTo>
                    <a:pt x="1079627" y="9525"/>
                  </a:lnTo>
                  <a:lnTo>
                    <a:pt x="0" y="9525"/>
                  </a:lnTo>
                  <a:close/>
                  <a:moveTo>
                    <a:pt x="1117727" y="648335"/>
                  </a:moveTo>
                  <a:lnTo>
                    <a:pt x="1080135" y="724789"/>
                  </a:lnTo>
                  <a:lnTo>
                    <a:pt x="1041527" y="648843"/>
                  </a:lnTo>
                  <a:close/>
                </a:path>
              </a:pathLst>
            </a:custGeom>
            <a:solidFill>
              <a:srgbClr val="53548A"/>
            </a:solidFill>
          </p:spPr>
        </p:sp>
        <p:sp>
          <p:nvSpPr>
            <p:cNvPr name="Freeform 12" id="12"/>
            <p:cNvSpPr/>
            <p:nvPr/>
          </p:nvSpPr>
          <p:spPr>
            <a:xfrm flipH="false" flipV="false" rot="0">
              <a:off x="135509" y="449199"/>
              <a:ext cx="3059049" cy="940943"/>
            </a:xfrm>
            <a:custGeom>
              <a:avLst/>
              <a:gdLst/>
              <a:ahLst/>
              <a:cxnLst/>
              <a:rect r="r" b="b" t="t" l="l"/>
              <a:pathLst>
                <a:path h="940943" w="3059049">
                  <a:moveTo>
                    <a:pt x="0" y="0"/>
                  </a:moveTo>
                  <a:lnTo>
                    <a:pt x="3020949" y="0"/>
                  </a:lnTo>
                  <a:cubicBezTo>
                    <a:pt x="3023616" y="0"/>
                    <a:pt x="3025648" y="2159"/>
                    <a:pt x="3025648" y="4826"/>
                  </a:cubicBezTo>
                  <a:lnTo>
                    <a:pt x="3026283" y="877443"/>
                  </a:lnTo>
                  <a:lnTo>
                    <a:pt x="3016758" y="877443"/>
                  </a:lnTo>
                  <a:lnTo>
                    <a:pt x="3016123" y="4826"/>
                  </a:lnTo>
                  <a:lnTo>
                    <a:pt x="3020949" y="9525"/>
                  </a:lnTo>
                  <a:lnTo>
                    <a:pt x="0" y="9525"/>
                  </a:lnTo>
                  <a:close/>
                  <a:moveTo>
                    <a:pt x="3059049" y="863092"/>
                  </a:moveTo>
                  <a:lnTo>
                    <a:pt x="3024378" y="940943"/>
                  </a:lnTo>
                  <a:lnTo>
                    <a:pt x="2982849" y="866521"/>
                  </a:lnTo>
                  <a:close/>
                </a:path>
              </a:pathLst>
            </a:custGeom>
            <a:solidFill>
              <a:srgbClr val="53548A"/>
            </a:solidFill>
          </p:spPr>
        </p:sp>
        <p:sp>
          <p:nvSpPr>
            <p:cNvPr name="Freeform 13" id="13"/>
            <p:cNvSpPr/>
            <p:nvPr/>
          </p:nvSpPr>
          <p:spPr>
            <a:xfrm flipH="false" flipV="false" rot="0">
              <a:off x="107442" y="63500"/>
              <a:ext cx="5076444" cy="1388110"/>
            </a:xfrm>
            <a:custGeom>
              <a:avLst/>
              <a:gdLst/>
              <a:ahLst/>
              <a:cxnLst/>
              <a:rect r="r" b="b" t="t" l="l"/>
              <a:pathLst>
                <a:path h="1388110" w="5076444">
                  <a:moveTo>
                    <a:pt x="0" y="0"/>
                  </a:moveTo>
                  <a:lnTo>
                    <a:pt x="5038471" y="0"/>
                  </a:lnTo>
                  <a:cubicBezTo>
                    <a:pt x="5041011" y="0"/>
                    <a:pt x="5043170" y="2032"/>
                    <a:pt x="5043170" y="4699"/>
                  </a:cubicBezTo>
                  <a:lnTo>
                    <a:pt x="5043551" y="1324610"/>
                  </a:lnTo>
                  <a:lnTo>
                    <a:pt x="5034026" y="1324610"/>
                  </a:lnTo>
                  <a:lnTo>
                    <a:pt x="5033645" y="4699"/>
                  </a:lnTo>
                  <a:lnTo>
                    <a:pt x="5038471" y="9525"/>
                  </a:lnTo>
                  <a:lnTo>
                    <a:pt x="0" y="9525"/>
                  </a:lnTo>
                  <a:close/>
                  <a:moveTo>
                    <a:pt x="5076444" y="1310894"/>
                  </a:moveTo>
                  <a:lnTo>
                    <a:pt x="5040503" y="1388110"/>
                  </a:lnTo>
                  <a:lnTo>
                    <a:pt x="5000371" y="1312926"/>
                  </a:lnTo>
                  <a:close/>
                </a:path>
              </a:pathLst>
            </a:custGeom>
            <a:solidFill>
              <a:srgbClr val="53548A"/>
            </a:solidFill>
          </p:spPr>
        </p:sp>
      </p:grpSp>
      <p:sp>
        <p:nvSpPr>
          <p:cNvPr name="Freeform 14" id="14"/>
          <p:cNvSpPr/>
          <p:nvPr/>
        </p:nvSpPr>
        <p:spPr>
          <a:xfrm flipH="false" flipV="false" rot="0">
            <a:off x="12403936" y="5847431"/>
            <a:ext cx="2894262" cy="1399275"/>
          </a:xfrm>
          <a:custGeom>
            <a:avLst/>
            <a:gdLst/>
            <a:ahLst/>
            <a:cxnLst/>
            <a:rect r="r" b="b" t="t" l="l"/>
            <a:pathLst>
              <a:path h="1399275" w="2894262">
                <a:moveTo>
                  <a:pt x="0" y="0"/>
                </a:moveTo>
                <a:lnTo>
                  <a:pt x="2894262" y="0"/>
                </a:lnTo>
                <a:lnTo>
                  <a:pt x="2894262" y="1399275"/>
                </a:lnTo>
                <a:lnTo>
                  <a:pt x="0" y="1399275"/>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5" id="15"/>
          <p:cNvSpPr txBox="true"/>
          <p:nvPr/>
        </p:nvSpPr>
        <p:spPr>
          <a:xfrm rot="0">
            <a:off x="4922144" y="3998023"/>
            <a:ext cx="978308"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el-Hay </a:t>
            </a:r>
          </a:p>
        </p:txBody>
      </p:sp>
      <p:sp>
        <p:nvSpPr>
          <p:cNvPr name="TextBox 16" id="16"/>
          <p:cNvSpPr txBox="true"/>
          <p:nvPr/>
        </p:nvSpPr>
        <p:spPr>
          <a:xfrm rot="0">
            <a:off x="3099059" y="5905695"/>
            <a:ext cx="2849513"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“Hayat sahibi, asla ölmeyen, diri olan.” </a:t>
            </a:r>
          </a:p>
        </p:txBody>
      </p:sp>
      <p:sp>
        <p:nvSpPr>
          <p:cNvPr name="TextBox 17" id="17"/>
          <p:cNvSpPr txBox="true"/>
          <p:nvPr/>
        </p:nvSpPr>
        <p:spPr>
          <a:xfrm rot="0">
            <a:off x="6673977" y="5927026"/>
            <a:ext cx="2099248" cy="2097791"/>
          </a:xfrm>
          <a:prstGeom prst="rect">
            <a:avLst/>
          </a:prstGeom>
        </p:spPr>
        <p:txBody>
          <a:bodyPr anchor="t" rtlCol="false" tIns="0" lIns="0" bIns="0" rIns="0">
            <a:spAutoFit/>
          </a:bodyPr>
          <a:lstStyle/>
          <a:p>
            <a:pPr algn="ctr">
              <a:lnSpc>
                <a:spcPts val="3240"/>
              </a:lnSpc>
            </a:pPr>
            <a:r>
              <a:rPr lang="en-US" sz="2700" spc="2">
                <a:solidFill>
                  <a:srgbClr val="000000"/>
                </a:solidFill>
                <a:latin typeface="Calibri (MS)"/>
                <a:ea typeface="Calibri (MS)"/>
                <a:cs typeface="Calibri (MS)"/>
                <a:sym typeface="Calibri (MS)"/>
              </a:rPr>
              <a:t>“Daima yarattıklarına hâkim olan ve onların işlerini gören.” </a:t>
            </a:r>
          </a:p>
        </p:txBody>
      </p:sp>
      <p:sp>
        <p:nvSpPr>
          <p:cNvPr name="TextBox 18" id="18"/>
          <p:cNvSpPr txBox="true"/>
          <p:nvPr/>
        </p:nvSpPr>
        <p:spPr>
          <a:xfrm rot="0">
            <a:off x="7877556" y="3940488"/>
            <a:ext cx="1560852"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el-Kayyum </a:t>
            </a:r>
          </a:p>
        </p:txBody>
      </p:sp>
      <p:sp>
        <p:nvSpPr>
          <p:cNvPr name="TextBox 19" id="19"/>
          <p:cNvSpPr txBox="true"/>
          <p:nvPr/>
        </p:nvSpPr>
        <p:spPr>
          <a:xfrm rot="0">
            <a:off x="10901934" y="3936687"/>
            <a:ext cx="804215"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el-Alî </a:t>
            </a:r>
          </a:p>
        </p:txBody>
      </p:sp>
      <p:sp>
        <p:nvSpPr>
          <p:cNvPr name="TextBox 20" id="20"/>
          <p:cNvSpPr txBox="true"/>
          <p:nvPr/>
        </p:nvSpPr>
        <p:spPr>
          <a:xfrm rot="0">
            <a:off x="9648449" y="5904924"/>
            <a:ext cx="2316804" cy="168592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“Bütün yarattıklarından ulu ve aşkın olan.” </a:t>
            </a:r>
          </a:p>
        </p:txBody>
      </p:sp>
      <p:sp>
        <p:nvSpPr>
          <p:cNvPr name="TextBox 21" id="21"/>
          <p:cNvSpPr txBox="true"/>
          <p:nvPr/>
        </p:nvSpPr>
        <p:spPr>
          <a:xfrm rot="0">
            <a:off x="6283071" y="1646115"/>
            <a:ext cx="8561070"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Ayetelkürsi, Yüce Allah’ın eşsiz sıfatlarını ve kudretini anlatır. </a:t>
            </a:r>
          </a:p>
        </p:txBody>
      </p:sp>
      <p:sp>
        <p:nvSpPr>
          <p:cNvPr name="TextBox 22" id="22"/>
          <p:cNvSpPr txBox="true"/>
          <p:nvPr/>
        </p:nvSpPr>
        <p:spPr>
          <a:xfrm rot="0">
            <a:off x="13818484" y="3929058"/>
            <a:ext cx="1142314"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el-Azîm </a:t>
            </a:r>
          </a:p>
        </p:txBody>
      </p:sp>
      <p:sp>
        <p:nvSpPr>
          <p:cNvPr name="TextBox 23" id="23"/>
          <p:cNvSpPr txBox="true"/>
          <p:nvPr/>
        </p:nvSpPr>
        <p:spPr>
          <a:xfrm rot="0">
            <a:off x="12571100" y="5904924"/>
            <a:ext cx="2692094" cy="127444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“Zatı ve sıfatlarıyla yüce ve azametli olan.” </a:t>
            </a:r>
          </a:p>
        </p:txBody>
      </p:sp>
      <p:sp>
        <p:nvSpPr>
          <p:cNvPr name="TextBox 24" id="24"/>
          <p:cNvSpPr txBox="true"/>
          <p:nvPr/>
        </p:nvSpPr>
        <p:spPr>
          <a:xfrm rot="0">
            <a:off x="10402443" y="956710"/>
            <a:ext cx="265420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1. Ünite: KADER İNANCI </a:t>
            </a:r>
          </a:p>
        </p:txBody>
      </p:sp>
      <p:sp>
        <p:nvSpPr>
          <p:cNvPr name="TextBox 25" id="25"/>
          <p:cNvSpPr txBox="true"/>
          <p:nvPr/>
        </p:nvSpPr>
        <p:spPr>
          <a:xfrm rot="0">
            <a:off x="15167610" y="14921"/>
            <a:ext cx="476017"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Pro"/>
                <a:ea typeface="Georgia Pro"/>
                <a:cs typeface="Georgia Pro"/>
                <a:sym typeface="Georgia Pro"/>
              </a:rPr>
              <a:t>39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DAGzUkJ0uVo</dc:identifier>
  <dcterms:modified xsi:type="dcterms:W3CDTF">2011-08-01T06:04:30Z</dcterms:modified>
  <cp:revision>1</cp:revision>
  <dc:title>8.sınıf 1.ünite sunu MEB powerpoint salimdurmus.com </dc:title>
</cp:coreProperties>
</file>