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Calibri (MS) Bold" charset="1" panose="020F0702030404030204"/>
      <p:regular r:id="rId33"/>
    </p:embeddedFont>
    <p:embeddedFont>
      <p:font typeface="Aptos" charset="1" panose="020B0004020202020204"/>
      <p:regular r:id="rId34"/>
    </p:embeddedFont>
    <p:embeddedFont>
      <p:font typeface="Arial" charset="1" panose="020B0604020202020204"/>
      <p:regular r:id="rId35"/>
    </p:embeddedFont>
    <p:embeddedFont>
      <p:font typeface="Calibri (MS)" charset="1" panose="020F0502020204030204"/>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1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9.svg" Type="http://schemas.openxmlformats.org/officeDocument/2006/relationships/image"/><Relationship Id="rId4" Target="../media/image13.png" Type="http://schemas.openxmlformats.org/officeDocument/2006/relationships/image"/><Relationship Id="rId5" Target="../media/image3.sv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jpeg" Type="http://schemas.openxmlformats.org/officeDocument/2006/relationships/image"/><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16.png" Type="http://schemas.openxmlformats.org/officeDocument/2006/relationships/image"/><Relationship Id="rId6" Target="../media/image17.jpeg" Type="http://schemas.openxmlformats.org/officeDocument/2006/relationships/image"/><Relationship Id="rId7" Target="../media/image18.jpeg" Type="http://schemas.openxmlformats.org/officeDocument/2006/relationships/image"/><Relationship Id="rId8" Target="../media/image19.jpeg" Type="http://schemas.openxmlformats.org/officeDocument/2006/relationships/image"/><Relationship Id="rId9" Target="../media/image2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 Id="rId7" Target="../media/image25.png" Type="http://schemas.openxmlformats.org/officeDocument/2006/relationships/image"/><Relationship Id="rId8" Target="../media/image2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media/image32.png" Type="http://schemas.openxmlformats.org/officeDocument/2006/relationships/image"/><Relationship Id="rId9" Target="../media/image3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jpeg" Type="http://schemas.openxmlformats.org/officeDocument/2006/relationships/image"/><Relationship Id="rId2" Target="../media/image36.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 Id="rId6" Target="../media/image17.jpeg" Type="http://schemas.openxmlformats.org/officeDocument/2006/relationships/image"/><Relationship Id="rId7" Target="../media/image18.jpeg" Type="http://schemas.openxmlformats.org/officeDocument/2006/relationships/image"/><Relationship Id="rId8" Target="../media/image19.jpeg" Type="http://schemas.openxmlformats.org/officeDocument/2006/relationships/image"/><Relationship Id="rId9" Target="../media/image2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4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 Id="rId6" Target="../media/image43.png" Type="http://schemas.openxmlformats.org/officeDocument/2006/relationships/image"/><Relationship Id="rId7" Target="../media/image4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48.jpe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 Id="rId6" Target="../media/image51.png" Type="http://schemas.openxmlformats.org/officeDocument/2006/relationships/image"/><Relationship Id="rId7" Target="../media/image52.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47.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9.svg" Type="http://schemas.openxmlformats.org/officeDocument/2006/relationships/image"/><Relationship Id="rId7" Target="../media/image5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9.svg" Type="http://schemas.openxmlformats.org/officeDocument/2006/relationships/image"/><Relationship Id="rId2" Target="../media/image54.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 Id="rId6" Target="../media/image55.png" Type="http://schemas.openxmlformats.org/officeDocument/2006/relationships/image"/><Relationship Id="rId7" Target="../media/image56.png" Type="http://schemas.openxmlformats.org/officeDocument/2006/relationships/image"/><Relationship Id="rId8" Target="../media/image57.svg" Type="http://schemas.openxmlformats.org/officeDocument/2006/relationships/image"/><Relationship Id="rId9" Target="../media/image5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61.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62.png" Type="http://schemas.openxmlformats.org/officeDocument/2006/relationships/image"/><Relationship Id="rId6" Target="../media/image63.png" Type="http://schemas.openxmlformats.org/officeDocument/2006/relationships/image"/><Relationship Id="rId7" Target="../media/image64.png" Type="http://schemas.openxmlformats.org/officeDocument/2006/relationships/image"/><Relationship Id="rId8" Target="../media/image65.png" Type="http://schemas.openxmlformats.org/officeDocument/2006/relationships/image"/><Relationship Id="rId9" Target="../media/image40.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61.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61.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 Id="rId6" Target="../media/image68.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38.pn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 Id="rId8" Target="../media/image71.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2.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svg" Type="http://schemas.openxmlformats.org/officeDocument/2006/relationships/image"/><Relationship Id="rId5" Target="../media/image61.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108042" y="-3892958"/>
            <a:ext cx="10090976" cy="18268940"/>
          </a:xfrm>
          <a:custGeom>
            <a:avLst/>
            <a:gdLst/>
            <a:ahLst/>
            <a:cxnLst/>
            <a:rect r="r" b="b" t="t" l="l"/>
            <a:pathLst>
              <a:path h="18268940" w="10090976">
                <a:moveTo>
                  <a:pt x="0" y="0"/>
                </a:moveTo>
                <a:lnTo>
                  <a:pt x="10090976" y="0"/>
                </a:lnTo>
                <a:lnTo>
                  <a:pt x="10090976" y="18268940"/>
                </a:lnTo>
                <a:lnTo>
                  <a:pt x="0" y="18268940"/>
                </a:lnTo>
                <a:lnTo>
                  <a:pt x="0" y="0"/>
                </a:lnTo>
                <a:close/>
              </a:path>
            </a:pathLst>
          </a:custGeom>
          <a:blipFill>
            <a:blip r:embed="rId2"/>
            <a:stretch>
              <a:fillRect l="0" t="-61" r="-1942"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10092576"/>
            <a:ext cx="18288000" cy="194424"/>
          </a:xfrm>
          <a:custGeom>
            <a:avLst/>
            <a:gdLst/>
            <a:ahLst/>
            <a:cxnLst/>
            <a:rect r="r" b="b" t="t" l="l"/>
            <a:pathLst>
              <a:path h="194424" w="18288000">
                <a:moveTo>
                  <a:pt x="0" y="0"/>
                </a:moveTo>
                <a:lnTo>
                  <a:pt x="18288000" y="0"/>
                </a:lnTo>
                <a:lnTo>
                  <a:pt x="18288000" y="194424"/>
                </a:lnTo>
                <a:lnTo>
                  <a:pt x="0" y="1944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331152" y="5737474"/>
            <a:ext cx="6000421" cy="1282446"/>
          </a:xfrm>
          <a:custGeom>
            <a:avLst/>
            <a:gdLst/>
            <a:ahLst/>
            <a:cxnLst/>
            <a:rect r="r" b="b" t="t" l="l"/>
            <a:pathLst>
              <a:path h="1282446" w="6000421">
                <a:moveTo>
                  <a:pt x="0" y="0"/>
                </a:moveTo>
                <a:lnTo>
                  <a:pt x="6000421" y="0"/>
                </a:lnTo>
                <a:lnTo>
                  <a:pt x="6000421" y="1282446"/>
                </a:lnTo>
                <a:lnTo>
                  <a:pt x="0" y="12824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7552944" y="2386584"/>
            <a:ext cx="10292715" cy="5832729"/>
          </a:xfrm>
          <a:custGeom>
            <a:avLst/>
            <a:gdLst/>
            <a:ahLst/>
            <a:cxnLst/>
            <a:rect r="r" b="b" t="t" l="l"/>
            <a:pathLst>
              <a:path h="5832729" w="10292715">
                <a:moveTo>
                  <a:pt x="0" y="0"/>
                </a:moveTo>
                <a:lnTo>
                  <a:pt x="10292715" y="0"/>
                </a:lnTo>
                <a:lnTo>
                  <a:pt x="10292715" y="5832729"/>
                </a:lnTo>
                <a:lnTo>
                  <a:pt x="0" y="5832729"/>
                </a:lnTo>
                <a:lnTo>
                  <a:pt x="0" y="0"/>
                </a:lnTo>
                <a:close/>
              </a:path>
            </a:pathLst>
          </a:custGeom>
          <a:blipFill>
            <a:blip r:embed="rId9"/>
            <a:stretch>
              <a:fillRect l="0" t="0" r="0" b="0"/>
            </a:stretch>
          </a:blipFill>
        </p:spPr>
      </p:sp>
      <p:sp>
        <p:nvSpPr>
          <p:cNvPr name="TextBox 7" id="7"/>
          <p:cNvSpPr txBox="true"/>
          <p:nvPr/>
        </p:nvSpPr>
        <p:spPr>
          <a:xfrm rot="0">
            <a:off x="1641348" y="4152900"/>
            <a:ext cx="2491683" cy="1007745"/>
          </a:xfrm>
          <a:prstGeom prst="rect">
            <a:avLst/>
          </a:prstGeom>
        </p:spPr>
        <p:txBody>
          <a:bodyPr anchor="t" rtlCol="false" tIns="0" lIns="0" bIns="0" rIns="0">
            <a:spAutoFit/>
          </a:bodyPr>
          <a:lstStyle/>
          <a:p>
            <a:pPr algn="l">
              <a:lnSpc>
                <a:spcPts val="7559"/>
              </a:lnSpc>
            </a:pPr>
            <a:r>
              <a:rPr lang="en-US" b="true" sz="5400">
                <a:solidFill>
                  <a:srgbClr val="E55D19"/>
                </a:solidFill>
                <a:latin typeface="Calibri (MS) Bold"/>
                <a:ea typeface="Calibri (MS) Bold"/>
                <a:cs typeface="Calibri (MS) Bold"/>
                <a:sym typeface="Calibri (MS) Bold"/>
              </a:rPr>
              <a:t>1. ÜNİTE</a:t>
            </a:r>
          </a:p>
        </p:txBody>
      </p:sp>
      <p:sp>
        <p:nvSpPr>
          <p:cNvPr name="TextBox 8" id="8"/>
          <p:cNvSpPr txBox="true"/>
          <p:nvPr/>
        </p:nvSpPr>
        <p:spPr>
          <a:xfrm rot="0">
            <a:off x="1641348" y="2280614"/>
            <a:ext cx="6376354" cy="1519161"/>
          </a:xfrm>
          <a:prstGeom prst="rect">
            <a:avLst/>
          </a:prstGeom>
        </p:spPr>
        <p:txBody>
          <a:bodyPr anchor="t" rtlCol="false" tIns="0" lIns="0" bIns="0" rIns="0">
            <a:spAutoFit/>
          </a:bodyPr>
          <a:lstStyle/>
          <a:p>
            <a:pPr algn="l">
              <a:lnSpc>
                <a:spcPts val="5762"/>
              </a:lnSpc>
            </a:pPr>
            <a:r>
              <a:rPr lang="en-US" b="true" sz="4806">
                <a:solidFill>
                  <a:srgbClr val="000000"/>
                </a:solidFill>
                <a:latin typeface="Calibri (MS) Bold"/>
                <a:ea typeface="Calibri (MS) Bold"/>
                <a:cs typeface="Calibri (MS) Bold"/>
                <a:sym typeface="Calibri (MS) Bold"/>
              </a:rPr>
              <a:t>DİN KÜLTÜRÜ VE AHLAK BİLGİSİ</a:t>
            </a:r>
          </a:p>
        </p:txBody>
      </p:sp>
      <p:sp>
        <p:nvSpPr>
          <p:cNvPr name="TextBox 9" id="9"/>
          <p:cNvSpPr txBox="true"/>
          <p:nvPr/>
        </p:nvSpPr>
        <p:spPr>
          <a:xfrm rot="0">
            <a:off x="2146554" y="5747442"/>
            <a:ext cx="4582330" cy="1123602"/>
          </a:xfrm>
          <a:prstGeom prst="rect">
            <a:avLst/>
          </a:prstGeom>
        </p:spPr>
        <p:txBody>
          <a:bodyPr anchor="t" rtlCol="false" tIns="0" lIns="0" bIns="0" rIns="0">
            <a:spAutoFit/>
          </a:bodyPr>
          <a:lstStyle/>
          <a:p>
            <a:pPr algn="l">
              <a:lnSpc>
                <a:spcPts val="8396"/>
              </a:lnSpc>
            </a:pPr>
            <a:r>
              <a:rPr lang="en-US" b="true" sz="5997">
                <a:solidFill>
                  <a:srgbClr val="FFFFFF"/>
                </a:solidFill>
                <a:latin typeface="Calibri (MS) Bold"/>
                <a:ea typeface="Calibri (MS) Bold"/>
                <a:cs typeface="Calibri (MS) Bold"/>
                <a:sym typeface="Calibri (MS) Bold"/>
              </a:rPr>
              <a:t>ALLAH İNANCI</a:t>
            </a:r>
          </a:p>
        </p:txBody>
      </p:sp>
      <p:sp>
        <p:nvSpPr>
          <p:cNvPr name="TextBox 10" id="10"/>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82701" y="1571625"/>
            <a:ext cx="7709864" cy="1404561"/>
          </a:xfrm>
          <a:custGeom>
            <a:avLst/>
            <a:gdLst/>
            <a:ahLst/>
            <a:cxnLst/>
            <a:rect r="r" b="b" t="t" l="l"/>
            <a:pathLst>
              <a:path h="1404561" w="7709864">
                <a:moveTo>
                  <a:pt x="0" y="0"/>
                </a:moveTo>
                <a:lnTo>
                  <a:pt x="7709864" y="0"/>
                </a:lnTo>
                <a:lnTo>
                  <a:pt x="7709864" y="1404561"/>
                </a:lnTo>
                <a:lnTo>
                  <a:pt x="0" y="14045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3276516" y="1013084"/>
            <a:ext cx="4006029" cy="4006029"/>
          </a:xfrm>
          <a:custGeom>
            <a:avLst/>
            <a:gdLst/>
            <a:ahLst/>
            <a:cxnLst/>
            <a:rect r="r" b="b" t="t" l="l"/>
            <a:pathLst>
              <a:path h="4006029" w="4006029">
                <a:moveTo>
                  <a:pt x="0" y="0"/>
                </a:moveTo>
                <a:lnTo>
                  <a:pt x="4006030" y="0"/>
                </a:lnTo>
                <a:lnTo>
                  <a:pt x="4006030" y="4006029"/>
                </a:lnTo>
                <a:lnTo>
                  <a:pt x="0" y="4006029"/>
                </a:lnTo>
                <a:lnTo>
                  <a:pt x="0" y="0"/>
                </a:lnTo>
                <a:close/>
              </a:path>
            </a:pathLst>
          </a:custGeom>
          <a:blipFill>
            <a:blip r:embed="rId7"/>
            <a:stretch>
              <a:fillRect l="0" t="0" r="0" b="0"/>
            </a:stretch>
          </a:blipFill>
        </p:spPr>
      </p:sp>
      <p:sp>
        <p:nvSpPr>
          <p:cNvPr name="TextBox 6" id="6"/>
          <p:cNvSpPr txBox="true"/>
          <p:nvPr/>
        </p:nvSpPr>
        <p:spPr>
          <a:xfrm rot="0">
            <a:off x="1520190" y="3467938"/>
            <a:ext cx="149504" cy="1343992"/>
          </a:xfrm>
          <a:prstGeom prst="rect">
            <a:avLst/>
          </a:prstGeom>
        </p:spPr>
        <p:txBody>
          <a:bodyPr anchor="t" rtlCol="false" tIns="0" lIns="0" bIns="0" rIns="0">
            <a:spAutoFit/>
          </a:bodyPr>
          <a:lstStyle/>
          <a:p>
            <a:pPr algn="just">
              <a:lnSpc>
                <a:spcPts val="4616"/>
              </a:lnSpc>
            </a:pPr>
            <a:r>
              <a:rPr lang="en-US" sz="3297">
                <a:solidFill>
                  <a:srgbClr val="000000"/>
                </a:solidFill>
                <a:latin typeface="Arial"/>
                <a:ea typeface="Arial"/>
                <a:cs typeface="Arial"/>
                <a:sym typeface="Arial"/>
              </a:rPr>
              <a:t>• •</a:t>
            </a:r>
          </a:p>
        </p:txBody>
      </p:sp>
      <p:sp>
        <p:nvSpPr>
          <p:cNvPr name="TextBox 7" id="7"/>
          <p:cNvSpPr txBox="true"/>
          <p:nvPr/>
        </p:nvSpPr>
        <p:spPr>
          <a:xfrm rot="0">
            <a:off x="2034540" y="3477258"/>
            <a:ext cx="11692133" cy="4387696"/>
          </a:xfrm>
          <a:prstGeom prst="rect">
            <a:avLst/>
          </a:prstGeom>
        </p:spPr>
        <p:txBody>
          <a:bodyPr anchor="t" rtlCol="false" tIns="0" lIns="0" bIns="0" rIns="0">
            <a:spAutoFit/>
          </a:bodyPr>
          <a:lstStyle/>
          <a:p>
            <a:pPr algn="l">
              <a:lnSpc>
                <a:spcPts val="4616"/>
              </a:lnSpc>
            </a:pPr>
            <a:r>
              <a:rPr lang="en-US" b="true" sz="3297">
                <a:solidFill>
                  <a:srgbClr val="000000"/>
                </a:solidFill>
                <a:latin typeface="Calibri (MS) Bold"/>
                <a:ea typeface="Calibri (MS) Bold"/>
                <a:cs typeface="Calibri (MS) Bold"/>
                <a:sym typeface="Calibri (MS) Bold"/>
              </a:rPr>
              <a:t>evrendeki mükemmel düzene ilişkin akıl yürütmeniz,</a:t>
            </a:r>
          </a:p>
          <a:p>
            <a:pPr algn="l">
              <a:lnSpc>
                <a:spcPts val="5942"/>
              </a:lnSpc>
            </a:pPr>
            <a:r>
              <a:rPr lang="en-US" b="true" sz="3293">
                <a:solidFill>
                  <a:srgbClr val="000000"/>
                </a:solidFill>
                <a:latin typeface="Calibri (MS) Bold"/>
                <a:ea typeface="Calibri (MS) Bold"/>
                <a:cs typeface="Calibri (MS) Bold"/>
                <a:sym typeface="Calibri (MS) Bold"/>
              </a:rPr>
              <a:t>evrendeki mükemmel düzeni fark ederek Allah’ın (cc) varlığı ve birliği hakkında gözleme dayalı tahminde bulunmanız, Allah’ın (cc) güzel isimleri hakkında kaynaklardan bilgi toplamanız, İhlas suresini ve bu surenin anlamını okuyarak yorumlamanız beklenmektedir.</a:t>
            </a:r>
          </a:p>
        </p:txBody>
      </p:sp>
      <p:sp>
        <p:nvSpPr>
          <p:cNvPr name="TextBox 8" id="8"/>
          <p:cNvSpPr txBox="true"/>
          <p:nvPr/>
        </p:nvSpPr>
        <p:spPr>
          <a:xfrm rot="0">
            <a:off x="1520190" y="5608625"/>
            <a:ext cx="149347" cy="1466802"/>
          </a:xfrm>
          <a:prstGeom prst="rect">
            <a:avLst/>
          </a:prstGeom>
        </p:spPr>
        <p:txBody>
          <a:bodyPr anchor="t" rtlCol="false" tIns="0" lIns="0" bIns="0" rIns="0">
            <a:spAutoFit/>
          </a:bodyPr>
          <a:lstStyle/>
          <a:p>
            <a:pPr algn="just">
              <a:lnSpc>
                <a:spcPts val="5939"/>
              </a:lnSpc>
            </a:pPr>
            <a:r>
              <a:rPr lang="en-US" sz="3293">
                <a:solidFill>
                  <a:srgbClr val="000000"/>
                </a:solidFill>
                <a:latin typeface="Arial"/>
                <a:ea typeface="Arial"/>
                <a:cs typeface="Arial"/>
                <a:sym typeface="Arial"/>
              </a:rPr>
              <a:t>• •</a:t>
            </a:r>
          </a:p>
        </p:txBody>
      </p:sp>
      <p:sp>
        <p:nvSpPr>
          <p:cNvPr name="TextBox 9" id="9"/>
          <p:cNvSpPr txBox="true"/>
          <p:nvPr/>
        </p:nvSpPr>
        <p:spPr>
          <a:xfrm rot="0">
            <a:off x="2334963" y="1769559"/>
            <a:ext cx="5922797" cy="1007745"/>
          </a:xfrm>
          <a:prstGeom prst="rect">
            <a:avLst/>
          </a:prstGeom>
        </p:spPr>
        <p:txBody>
          <a:bodyPr anchor="t" rtlCol="false" tIns="0" lIns="0" bIns="0" rIns="0">
            <a:spAutoFit/>
          </a:bodyPr>
          <a:lstStyle/>
          <a:p>
            <a:pPr algn="l">
              <a:lnSpc>
                <a:spcPts val="7559"/>
              </a:lnSpc>
            </a:pPr>
            <a:r>
              <a:rPr lang="en-US" b="true" sz="5400">
                <a:solidFill>
                  <a:srgbClr val="FFFFFF"/>
                </a:solidFill>
                <a:latin typeface="Calibri (MS) Bold"/>
                <a:ea typeface="Calibri (MS) Bold"/>
                <a:cs typeface="Calibri (MS) Bold"/>
                <a:sym typeface="Calibri (MS) Bold"/>
              </a:rPr>
              <a:t>Bu ünitede sizlerden</a:t>
            </a:r>
          </a:p>
        </p:txBody>
      </p:sp>
      <p:sp>
        <p:nvSpPr>
          <p:cNvPr name="TextBox 10" id="10"/>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039862" y="391820"/>
            <a:ext cx="10248138" cy="9494330"/>
          </a:xfrm>
          <a:custGeom>
            <a:avLst/>
            <a:gdLst/>
            <a:ahLst/>
            <a:cxnLst/>
            <a:rect r="r" b="b" t="t" l="l"/>
            <a:pathLst>
              <a:path h="9494330" w="10248138">
                <a:moveTo>
                  <a:pt x="0" y="0"/>
                </a:moveTo>
                <a:lnTo>
                  <a:pt x="10248138" y="0"/>
                </a:lnTo>
                <a:lnTo>
                  <a:pt x="10248138" y="9494330"/>
                </a:lnTo>
                <a:lnTo>
                  <a:pt x="0" y="9494330"/>
                </a:lnTo>
                <a:lnTo>
                  <a:pt x="0" y="0"/>
                </a:lnTo>
                <a:close/>
              </a:path>
            </a:pathLst>
          </a:custGeom>
          <a:blipFill>
            <a:blip r:embed="rId4"/>
            <a:stretch>
              <a:fillRect l="0" t="0" r="-414" b="0"/>
            </a:stretch>
          </a:blipFill>
        </p:spPr>
      </p:sp>
      <p:sp>
        <p:nvSpPr>
          <p:cNvPr name="Freeform 4" id="4"/>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567178" y="2346593"/>
            <a:ext cx="3312800" cy="1615802"/>
          </a:xfrm>
          <a:custGeom>
            <a:avLst/>
            <a:gdLst/>
            <a:ahLst/>
            <a:cxnLst/>
            <a:rect r="r" b="b" t="t" l="l"/>
            <a:pathLst>
              <a:path h="1615802" w="3312800">
                <a:moveTo>
                  <a:pt x="0" y="0"/>
                </a:moveTo>
                <a:lnTo>
                  <a:pt x="3312800" y="0"/>
                </a:lnTo>
                <a:lnTo>
                  <a:pt x="3312800" y="1615802"/>
                </a:lnTo>
                <a:lnTo>
                  <a:pt x="0" y="1615802"/>
                </a:lnTo>
                <a:lnTo>
                  <a:pt x="0" y="0"/>
                </a:lnTo>
                <a:close/>
              </a:path>
            </a:pathLst>
          </a:custGeom>
          <a:blipFill>
            <a:blip r:embed="rId6"/>
            <a:stretch>
              <a:fillRect l="0" t="0" r="0" b="0"/>
            </a:stretch>
          </a:blipFill>
        </p:spPr>
      </p:sp>
      <p:sp>
        <p:nvSpPr>
          <p:cNvPr name="Freeform 6" id="6"/>
          <p:cNvSpPr/>
          <p:nvPr/>
        </p:nvSpPr>
        <p:spPr>
          <a:xfrm flipH="false" flipV="false" rot="-5400000">
            <a:off x="3350576" y="3078156"/>
            <a:ext cx="1034301" cy="2601082"/>
          </a:xfrm>
          <a:custGeom>
            <a:avLst/>
            <a:gdLst/>
            <a:ahLst/>
            <a:cxnLst/>
            <a:rect r="r" b="b" t="t" l="l"/>
            <a:pathLst>
              <a:path h="2601082" w="1034301">
                <a:moveTo>
                  <a:pt x="0" y="0"/>
                </a:moveTo>
                <a:lnTo>
                  <a:pt x="1034301" y="0"/>
                </a:lnTo>
                <a:lnTo>
                  <a:pt x="1034301" y="2601082"/>
                </a:lnTo>
                <a:lnTo>
                  <a:pt x="0" y="2601082"/>
                </a:lnTo>
                <a:lnTo>
                  <a:pt x="0" y="0"/>
                </a:lnTo>
                <a:close/>
              </a:path>
            </a:pathLst>
          </a:custGeom>
          <a:blipFill>
            <a:blip r:embed="rId7"/>
            <a:stretch>
              <a:fillRect l="0" t="0" r="0" b="0"/>
            </a:stretch>
          </a:blipFill>
        </p:spPr>
      </p:sp>
      <p:sp>
        <p:nvSpPr>
          <p:cNvPr name="TextBox 7" id="7"/>
          <p:cNvSpPr txBox="true"/>
          <p:nvPr/>
        </p:nvSpPr>
        <p:spPr>
          <a:xfrm rot="0">
            <a:off x="5615373" y="814969"/>
            <a:ext cx="7029236"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1.1. EVRENDEKİ MÜKEMMEL DÜZEN</a:t>
            </a:r>
          </a:p>
        </p:txBody>
      </p:sp>
      <p:sp>
        <p:nvSpPr>
          <p:cNvPr name="TextBox 8" id="8"/>
          <p:cNvSpPr txBox="true"/>
          <p:nvPr/>
        </p:nvSpPr>
        <p:spPr>
          <a:xfrm rot="0">
            <a:off x="2052828" y="4800552"/>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9" id="9"/>
          <p:cNvSpPr txBox="true"/>
          <p:nvPr/>
        </p:nvSpPr>
        <p:spPr>
          <a:xfrm rot="0">
            <a:off x="2052828" y="707969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0" id="10"/>
          <p:cNvSpPr txBox="true"/>
          <p:nvPr/>
        </p:nvSpPr>
        <p:spPr>
          <a:xfrm rot="0">
            <a:off x="2567564" y="4853311"/>
            <a:ext cx="4083039" cy="3699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düzenli ve uyumlu bir bütün olarak düşünülen bütün varlıklar âlemi yani kâinattır.</a:t>
            </a:r>
          </a:p>
          <a:p>
            <a:pPr algn="l">
              <a:lnSpc>
                <a:spcPts val="7515"/>
              </a:lnSpc>
            </a:pPr>
            <a:r>
              <a:rPr lang="en-US" sz="3006">
                <a:solidFill>
                  <a:srgbClr val="000000"/>
                </a:solidFill>
                <a:latin typeface="Calibri (MS)"/>
                <a:ea typeface="Calibri (MS)"/>
                <a:cs typeface="Calibri (MS)"/>
                <a:sym typeface="Calibri (MS)"/>
              </a:rPr>
              <a:t>Dünya, yıldız ve </a:t>
            </a:r>
          </a:p>
          <a:p>
            <a:pPr algn="l">
              <a:lnSpc>
                <a:spcPts val="1503"/>
              </a:lnSpc>
            </a:pPr>
            <a:r>
              <a:rPr lang="en-US" sz="3006">
                <a:solidFill>
                  <a:srgbClr val="000000"/>
                </a:solidFill>
                <a:latin typeface="Calibri (MS)"/>
                <a:ea typeface="Calibri (MS)"/>
                <a:cs typeface="Calibri (MS)"/>
                <a:sym typeface="Calibri (MS)"/>
              </a:rPr>
              <a:t>gezegenleri kapsayan </a:t>
            </a:r>
          </a:p>
          <a:p>
            <a:pPr algn="l">
              <a:lnSpc>
                <a:spcPts val="5705"/>
              </a:lnSpc>
            </a:pPr>
            <a:r>
              <a:rPr lang="en-US" sz="3006">
                <a:solidFill>
                  <a:srgbClr val="000000"/>
                </a:solidFill>
                <a:latin typeface="Calibri (MS)"/>
                <a:ea typeface="Calibri (MS)"/>
                <a:cs typeface="Calibri (MS)"/>
                <a:sym typeface="Calibri (MS)"/>
              </a:rPr>
              <a:t>varlıklar bütünüdür.</a:t>
            </a:r>
          </a:p>
        </p:txBody>
      </p:sp>
      <p:sp>
        <p:nvSpPr>
          <p:cNvPr name="TextBox 11" id="11"/>
          <p:cNvSpPr txBox="true"/>
          <p:nvPr/>
        </p:nvSpPr>
        <p:spPr>
          <a:xfrm rot="0">
            <a:off x="3757798" y="2730051"/>
            <a:ext cx="1205965"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Evren,</a:t>
            </a:r>
          </a:p>
        </p:txBody>
      </p:sp>
      <p:sp>
        <p:nvSpPr>
          <p:cNvPr name="TextBox 12" id="12"/>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643980" y="3197157"/>
            <a:ext cx="6013709" cy="3374522"/>
          </a:xfrm>
          <a:custGeom>
            <a:avLst/>
            <a:gdLst/>
            <a:ahLst/>
            <a:cxnLst/>
            <a:rect r="r" b="b" t="t" l="l"/>
            <a:pathLst>
              <a:path h="3374522" w="6013709">
                <a:moveTo>
                  <a:pt x="0" y="0"/>
                </a:moveTo>
                <a:lnTo>
                  <a:pt x="6013709" y="0"/>
                </a:lnTo>
                <a:lnTo>
                  <a:pt x="6013709" y="3374521"/>
                </a:lnTo>
                <a:lnTo>
                  <a:pt x="0" y="3374521"/>
                </a:lnTo>
                <a:lnTo>
                  <a:pt x="0" y="0"/>
                </a:lnTo>
                <a:close/>
              </a:path>
            </a:pathLst>
          </a:custGeom>
          <a:blipFill>
            <a:blip r:embed="rId5"/>
            <a:stretch>
              <a:fillRect l="0" t="0" r="0" b="0"/>
            </a:stretch>
          </a:blipFill>
        </p:spPr>
      </p:sp>
      <p:sp>
        <p:nvSpPr>
          <p:cNvPr name="Freeform 5" id="5"/>
          <p:cNvSpPr/>
          <p:nvPr/>
        </p:nvSpPr>
        <p:spPr>
          <a:xfrm flipH="false" flipV="false" rot="0">
            <a:off x="7056125" y="1245856"/>
            <a:ext cx="1193749" cy="1203222"/>
          </a:xfrm>
          <a:custGeom>
            <a:avLst/>
            <a:gdLst/>
            <a:ahLst/>
            <a:cxnLst/>
            <a:rect r="r" b="b" t="t" l="l"/>
            <a:pathLst>
              <a:path h="1203222" w="1193749">
                <a:moveTo>
                  <a:pt x="0" y="0"/>
                </a:moveTo>
                <a:lnTo>
                  <a:pt x="1193749" y="0"/>
                </a:lnTo>
                <a:lnTo>
                  <a:pt x="1193749" y="1203222"/>
                </a:lnTo>
                <a:lnTo>
                  <a:pt x="0" y="1203222"/>
                </a:lnTo>
                <a:lnTo>
                  <a:pt x="0" y="0"/>
                </a:lnTo>
                <a:close/>
              </a:path>
            </a:pathLst>
          </a:custGeom>
          <a:blipFill>
            <a:blip r:embed="rId6"/>
            <a:stretch>
              <a:fillRect l="0" t="0" r="0" b="0"/>
            </a:stretch>
          </a:blipFill>
        </p:spPr>
      </p:sp>
      <p:sp>
        <p:nvSpPr>
          <p:cNvPr name="Freeform 6" id="6"/>
          <p:cNvSpPr/>
          <p:nvPr/>
        </p:nvSpPr>
        <p:spPr>
          <a:xfrm flipH="false" flipV="false" rot="0">
            <a:off x="7087743" y="7989070"/>
            <a:ext cx="1285946" cy="1200650"/>
          </a:xfrm>
          <a:custGeom>
            <a:avLst/>
            <a:gdLst/>
            <a:ahLst/>
            <a:cxnLst/>
            <a:rect r="r" b="b" t="t" l="l"/>
            <a:pathLst>
              <a:path h="1200650" w="1285946">
                <a:moveTo>
                  <a:pt x="0" y="0"/>
                </a:moveTo>
                <a:lnTo>
                  <a:pt x="1285946" y="0"/>
                </a:lnTo>
                <a:lnTo>
                  <a:pt x="1285946" y="1200650"/>
                </a:lnTo>
                <a:lnTo>
                  <a:pt x="0" y="1200650"/>
                </a:lnTo>
                <a:lnTo>
                  <a:pt x="0" y="0"/>
                </a:lnTo>
                <a:close/>
              </a:path>
            </a:pathLst>
          </a:custGeom>
          <a:blipFill>
            <a:blip r:embed="rId7"/>
            <a:stretch>
              <a:fillRect l="0" t="0" r="-2" b="0"/>
            </a:stretch>
          </a:blipFill>
        </p:spPr>
      </p:sp>
      <p:sp>
        <p:nvSpPr>
          <p:cNvPr name="Freeform 7" id="7"/>
          <p:cNvSpPr/>
          <p:nvPr/>
        </p:nvSpPr>
        <p:spPr>
          <a:xfrm flipH="false" flipV="false" rot="0">
            <a:off x="7106217" y="4528066"/>
            <a:ext cx="1222510" cy="1200650"/>
          </a:xfrm>
          <a:custGeom>
            <a:avLst/>
            <a:gdLst/>
            <a:ahLst/>
            <a:cxnLst/>
            <a:rect r="r" b="b" t="t" l="l"/>
            <a:pathLst>
              <a:path h="1200650" w="1222510">
                <a:moveTo>
                  <a:pt x="0" y="0"/>
                </a:moveTo>
                <a:lnTo>
                  <a:pt x="1222510" y="0"/>
                </a:lnTo>
                <a:lnTo>
                  <a:pt x="1222510" y="1200650"/>
                </a:lnTo>
                <a:lnTo>
                  <a:pt x="0" y="1200650"/>
                </a:lnTo>
                <a:lnTo>
                  <a:pt x="0" y="0"/>
                </a:lnTo>
                <a:close/>
              </a:path>
            </a:pathLst>
          </a:custGeom>
          <a:blipFill>
            <a:blip r:embed="rId8"/>
            <a:stretch>
              <a:fillRect l="0" t="0" r="0" b="0"/>
            </a:stretch>
          </a:blipFill>
        </p:spPr>
      </p:sp>
      <p:sp>
        <p:nvSpPr>
          <p:cNvPr name="Freeform 8" id="8"/>
          <p:cNvSpPr/>
          <p:nvPr/>
        </p:nvSpPr>
        <p:spPr>
          <a:xfrm flipH="false" flipV="false" rot="0">
            <a:off x="7056125" y="6113407"/>
            <a:ext cx="1285975" cy="1200650"/>
          </a:xfrm>
          <a:custGeom>
            <a:avLst/>
            <a:gdLst/>
            <a:ahLst/>
            <a:cxnLst/>
            <a:rect r="r" b="b" t="t" l="l"/>
            <a:pathLst>
              <a:path h="1200650" w="1285975">
                <a:moveTo>
                  <a:pt x="0" y="0"/>
                </a:moveTo>
                <a:lnTo>
                  <a:pt x="1285975" y="0"/>
                </a:lnTo>
                <a:lnTo>
                  <a:pt x="1285975" y="1200650"/>
                </a:lnTo>
                <a:lnTo>
                  <a:pt x="0" y="1200650"/>
                </a:lnTo>
                <a:lnTo>
                  <a:pt x="0" y="0"/>
                </a:lnTo>
                <a:close/>
              </a:path>
            </a:pathLst>
          </a:custGeom>
          <a:blipFill>
            <a:blip r:embed="rId9"/>
            <a:stretch>
              <a:fillRect l="0" t="0" r="0" b="0"/>
            </a:stretch>
          </a:blipFill>
        </p:spPr>
      </p:sp>
      <p:sp>
        <p:nvSpPr>
          <p:cNvPr name="Freeform 9" id="9"/>
          <p:cNvSpPr/>
          <p:nvPr/>
        </p:nvSpPr>
        <p:spPr>
          <a:xfrm flipH="false" flipV="false" rot="0">
            <a:off x="7087357" y="2888247"/>
            <a:ext cx="1222510" cy="1328466"/>
          </a:xfrm>
          <a:custGeom>
            <a:avLst/>
            <a:gdLst/>
            <a:ahLst/>
            <a:cxnLst/>
            <a:rect r="r" b="b" t="t" l="l"/>
            <a:pathLst>
              <a:path h="1328466" w="1222510">
                <a:moveTo>
                  <a:pt x="0" y="0"/>
                </a:moveTo>
                <a:lnTo>
                  <a:pt x="1222510" y="0"/>
                </a:lnTo>
                <a:lnTo>
                  <a:pt x="1222510" y="1328466"/>
                </a:lnTo>
                <a:lnTo>
                  <a:pt x="0" y="1328466"/>
                </a:lnTo>
                <a:lnTo>
                  <a:pt x="0" y="0"/>
                </a:lnTo>
                <a:close/>
              </a:path>
            </a:pathLst>
          </a:custGeom>
          <a:blipFill>
            <a:blip r:embed="rId10"/>
            <a:stretch>
              <a:fillRect l="0" t="0" r="0" b="0"/>
            </a:stretch>
          </a:blipFill>
        </p:spPr>
      </p:sp>
      <p:sp>
        <p:nvSpPr>
          <p:cNvPr name="TextBox 10" id="10"/>
          <p:cNvSpPr txBox="true"/>
          <p:nvPr/>
        </p:nvSpPr>
        <p:spPr>
          <a:xfrm rot="0">
            <a:off x="2522758" y="3607070"/>
            <a:ext cx="88111" cy="506230"/>
          </a:xfrm>
          <a:prstGeom prst="rect">
            <a:avLst/>
          </a:prstGeom>
        </p:spPr>
        <p:txBody>
          <a:bodyPr anchor="t" rtlCol="false" tIns="0" lIns="0" bIns="0" rIns="0">
            <a:spAutoFit/>
          </a:bodyPr>
          <a:lstStyle/>
          <a:p>
            <a:pPr algn="l">
              <a:lnSpc>
                <a:spcPts val="3605"/>
              </a:lnSpc>
            </a:pPr>
            <a:r>
              <a:rPr lang="en-US" sz="3009">
                <a:solidFill>
                  <a:srgbClr val="000000"/>
                </a:solidFill>
                <a:latin typeface="Calibri (MS)"/>
                <a:ea typeface="Calibri (MS)"/>
                <a:cs typeface="Calibri (MS)"/>
                <a:sym typeface="Calibri (MS)"/>
              </a:rPr>
              <a:t> </a:t>
            </a:r>
          </a:p>
        </p:txBody>
      </p:sp>
      <p:sp>
        <p:nvSpPr>
          <p:cNvPr name="TextBox 11" id="11"/>
          <p:cNvSpPr txBox="true"/>
          <p:nvPr/>
        </p:nvSpPr>
        <p:spPr>
          <a:xfrm rot="0">
            <a:off x="2114164" y="4065027"/>
            <a:ext cx="3343761" cy="1877416"/>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insan, akıl sahibi olması yönüyle diğer canlılardan ayrılır ve </a:t>
            </a:r>
          </a:p>
          <a:p>
            <a:pPr algn="l">
              <a:lnSpc>
                <a:spcPts val="4213"/>
              </a:lnSpc>
            </a:pPr>
            <a:r>
              <a:rPr lang="en-US" sz="3009">
                <a:solidFill>
                  <a:srgbClr val="000000"/>
                </a:solidFill>
                <a:latin typeface="Calibri (MS)"/>
                <a:ea typeface="Calibri (MS)"/>
                <a:cs typeface="Calibri (MS)"/>
                <a:sym typeface="Calibri (MS)"/>
              </a:rPr>
              <a:t>aklı</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sayesinde;</a:t>
            </a:r>
          </a:p>
        </p:txBody>
      </p:sp>
      <p:sp>
        <p:nvSpPr>
          <p:cNvPr name="TextBox 12" id="12"/>
          <p:cNvSpPr txBox="true"/>
          <p:nvPr/>
        </p:nvSpPr>
        <p:spPr>
          <a:xfrm rot="0">
            <a:off x="8770996" y="1546798"/>
            <a:ext cx="5099152"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doğayı ve evreni dikkatle inceler.</a:t>
            </a:r>
          </a:p>
        </p:txBody>
      </p:sp>
      <p:sp>
        <p:nvSpPr>
          <p:cNvPr name="TextBox 13" id="13"/>
          <p:cNvSpPr txBox="true"/>
          <p:nvPr/>
        </p:nvSpPr>
        <p:spPr>
          <a:xfrm rot="0">
            <a:off x="8770996" y="6424179"/>
            <a:ext cx="5577340" cy="963473"/>
          </a:xfrm>
          <a:prstGeom prst="rect">
            <a:avLst/>
          </a:prstGeom>
        </p:spPr>
        <p:txBody>
          <a:bodyPr anchor="t" rtlCol="false" tIns="0" lIns="0" bIns="0" rIns="0">
            <a:spAutoFit/>
          </a:bodyPr>
          <a:lstStyle/>
          <a:p>
            <a:pPr algn="l">
              <a:lnSpc>
                <a:spcPts val="3604"/>
              </a:lnSpc>
            </a:pPr>
            <a:r>
              <a:rPr lang="en-US" sz="3006">
                <a:solidFill>
                  <a:srgbClr val="000000"/>
                </a:solidFill>
                <a:latin typeface="Calibri (MS)"/>
                <a:ea typeface="Calibri (MS)"/>
                <a:cs typeface="Calibri (MS)"/>
                <a:sym typeface="Calibri (MS)"/>
              </a:rPr>
              <a:t>deneyimlerinden yararlanarak yeni şeyler öğrenir.</a:t>
            </a:r>
          </a:p>
        </p:txBody>
      </p:sp>
      <p:sp>
        <p:nvSpPr>
          <p:cNvPr name="TextBox 14" id="14"/>
          <p:cNvSpPr txBox="true"/>
          <p:nvPr/>
        </p:nvSpPr>
        <p:spPr>
          <a:xfrm rot="0">
            <a:off x="8770996" y="2910597"/>
            <a:ext cx="5569939"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çevresini gözlemleyip sorgulayarak olaylar arasında ilişki kurar.</a:t>
            </a:r>
          </a:p>
        </p:txBody>
      </p:sp>
      <p:sp>
        <p:nvSpPr>
          <p:cNvPr name="TextBox 15" id="15"/>
          <p:cNvSpPr txBox="true"/>
          <p:nvPr/>
        </p:nvSpPr>
        <p:spPr>
          <a:xfrm rot="0">
            <a:off x="8770996" y="4223133"/>
            <a:ext cx="5951544" cy="1334491"/>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görsel, işitsel ve diğer duyusal verileri </a:t>
            </a:r>
          </a:p>
          <a:p>
            <a:pPr algn="l">
              <a:lnSpc>
                <a:spcPts val="4213"/>
              </a:lnSpc>
            </a:pPr>
            <a:r>
              <a:rPr lang="en-US" sz="3009">
                <a:solidFill>
                  <a:srgbClr val="000000"/>
                </a:solidFill>
                <a:latin typeface="Calibri (MS)"/>
                <a:ea typeface="Calibri (MS)"/>
                <a:cs typeface="Calibri (MS)"/>
                <a:sym typeface="Calibri (MS)"/>
              </a:rPr>
              <a:t>kullanarak</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çevresini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algılar.</a:t>
            </a:r>
          </a:p>
        </p:txBody>
      </p:sp>
      <p:sp>
        <p:nvSpPr>
          <p:cNvPr name="TextBox 16" id="16"/>
          <p:cNvSpPr txBox="true"/>
          <p:nvPr/>
        </p:nvSpPr>
        <p:spPr>
          <a:xfrm rot="0">
            <a:off x="8770996" y="8195901"/>
            <a:ext cx="6448806"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öğrendikleri üzerinde mantıklı çıkarımlar yaparak evrendeki düzeni fark eder.</a:t>
            </a:r>
          </a:p>
        </p:txBody>
      </p:sp>
      <p:sp>
        <p:nvSpPr>
          <p:cNvPr name="TextBox 17" id="17"/>
          <p:cNvSpPr txBox="true"/>
          <p:nvPr/>
        </p:nvSpPr>
        <p:spPr>
          <a:xfrm rot="0">
            <a:off x="2114164" y="3549920"/>
            <a:ext cx="3323587"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Bu</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varlıklar</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âleminde</a:t>
            </a:r>
          </a:p>
        </p:txBody>
      </p:sp>
      <p:sp>
        <p:nvSpPr>
          <p:cNvPr name="TextBox 18" id="18"/>
          <p:cNvSpPr txBox="true"/>
          <p:nvPr/>
        </p:nvSpPr>
        <p:spPr>
          <a:xfrm rot="0">
            <a:off x="1599743" y="3554254"/>
            <a:ext cx="136446" cy="526956"/>
          </a:xfrm>
          <a:prstGeom prst="rect">
            <a:avLst/>
          </a:prstGeom>
        </p:spPr>
        <p:txBody>
          <a:bodyPr anchor="t" rtlCol="false" tIns="0" lIns="0" bIns="0" rIns="0">
            <a:spAutoFit/>
          </a:bodyPr>
          <a:lstStyle/>
          <a:p>
            <a:pPr algn="l">
              <a:lnSpc>
                <a:spcPts val="4213"/>
              </a:lnSpc>
            </a:pPr>
            <a:r>
              <a:rPr lang="en-US" sz="3009">
                <a:solidFill>
                  <a:srgbClr val="000000"/>
                </a:solidFill>
                <a:latin typeface="Arial"/>
                <a:ea typeface="Arial"/>
                <a:cs typeface="Arial"/>
                <a:sym typeface="Arial"/>
              </a:rPr>
              <a:t>•</a:t>
            </a:r>
          </a:p>
        </p:txBody>
      </p:sp>
      <p:sp>
        <p:nvSpPr>
          <p:cNvPr name="TextBox 19" id="19"/>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68025" y="1721401"/>
            <a:ext cx="14726012" cy="8036762"/>
          </a:xfrm>
          <a:custGeom>
            <a:avLst/>
            <a:gdLst/>
            <a:ahLst/>
            <a:cxnLst/>
            <a:rect r="r" b="b" t="t" l="l"/>
            <a:pathLst>
              <a:path h="8036762" w="14726012">
                <a:moveTo>
                  <a:pt x="0" y="0"/>
                </a:moveTo>
                <a:lnTo>
                  <a:pt x="14726011" y="0"/>
                </a:lnTo>
                <a:lnTo>
                  <a:pt x="14726011" y="8036761"/>
                </a:lnTo>
                <a:lnTo>
                  <a:pt x="0" y="8036761"/>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915939"/>
            <a:ext cx="18288000" cy="371061"/>
          </a:xfrm>
          <a:custGeom>
            <a:avLst/>
            <a:gdLst/>
            <a:ahLst/>
            <a:cxnLst/>
            <a:rect r="r" b="b" t="t" l="l"/>
            <a:pathLst>
              <a:path h="371061" w="18288000">
                <a:moveTo>
                  <a:pt x="0" y="0"/>
                </a:moveTo>
                <a:lnTo>
                  <a:pt x="18288000" y="0"/>
                </a:lnTo>
                <a:lnTo>
                  <a:pt x="18288000" y="371061"/>
                </a:lnTo>
                <a:lnTo>
                  <a:pt x="0" y="3710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895462" y="2165228"/>
            <a:ext cx="2770446" cy="600075"/>
          </a:xfrm>
          <a:custGeom>
            <a:avLst/>
            <a:gdLst/>
            <a:ahLst/>
            <a:cxnLst/>
            <a:rect r="r" b="b" t="t" l="l"/>
            <a:pathLst>
              <a:path h="600075" w="2770446">
                <a:moveTo>
                  <a:pt x="0" y="0"/>
                </a:moveTo>
                <a:lnTo>
                  <a:pt x="2770446" y="0"/>
                </a:lnTo>
                <a:lnTo>
                  <a:pt x="2770446" y="600075"/>
                </a:lnTo>
                <a:lnTo>
                  <a:pt x="0" y="600075"/>
                </a:lnTo>
                <a:lnTo>
                  <a:pt x="0" y="0"/>
                </a:lnTo>
                <a:close/>
              </a:path>
            </a:pathLst>
          </a:custGeom>
          <a:blipFill>
            <a:blip r:embed="rId7"/>
            <a:stretch>
              <a:fillRect l="0" t="0" r="0" b="-190"/>
            </a:stretch>
          </a:blipFill>
        </p:spPr>
      </p:sp>
      <p:sp>
        <p:nvSpPr>
          <p:cNvPr name="Freeform 6" id="6"/>
          <p:cNvSpPr/>
          <p:nvPr/>
        </p:nvSpPr>
        <p:spPr>
          <a:xfrm flipH="false" flipV="false" rot="0">
            <a:off x="3770186" y="2176372"/>
            <a:ext cx="2770446" cy="600175"/>
          </a:xfrm>
          <a:custGeom>
            <a:avLst/>
            <a:gdLst/>
            <a:ahLst/>
            <a:cxnLst/>
            <a:rect r="r" b="b" t="t" l="l"/>
            <a:pathLst>
              <a:path h="600175" w="2770446">
                <a:moveTo>
                  <a:pt x="0" y="0"/>
                </a:moveTo>
                <a:lnTo>
                  <a:pt x="2770446" y="0"/>
                </a:lnTo>
                <a:lnTo>
                  <a:pt x="2770446" y="600175"/>
                </a:lnTo>
                <a:lnTo>
                  <a:pt x="0" y="600175"/>
                </a:lnTo>
                <a:lnTo>
                  <a:pt x="0" y="0"/>
                </a:lnTo>
                <a:close/>
              </a:path>
            </a:pathLst>
          </a:custGeom>
          <a:blipFill>
            <a:blip r:embed="rId8"/>
            <a:stretch>
              <a:fillRect l="0" t="-16" r="0" b="-157"/>
            </a:stretch>
          </a:blipFill>
        </p:spPr>
      </p:sp>
      <p:sp>
        <p:nvSpPr>
          <p:cNvPr name="TextBox 7" id="7"/>
          <p:cNvSpPr txBox="true"/>
          <p:nvPr/>
        </p:nvSpPr>
        <p:spPr>
          <a:xfrm rot="0">
            <a:off x="1676095" y="822541"/>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8" id="8"/>
          <p:cNvSpPr txBox="true"/>
          <p:nvPr/>
        </p:nvSpPr>
        <p:spPr>
          <a:xfrm rot="0">
            <a:off x="2533274" y="714237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9" id="9"/>
          <p:cNvSpPr txBox="true"/>
          <p:nvPr/>
        </p:nvSpPr>
        <p:spPr>
          <a:xfrm rot="0">
            <a:off x="2549276" y="271343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0" id="10"/>
          <p:cNvSpPr txBox="true"/>
          <p:nvPr/>
        </p:nvSpPr>
        <p:spPr>
          <a:xfrm rot="0">
            <a:off x="2569078" y="4873319"/>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1" id="11"/>
          <p:cNvSpPr txBox="true"/>
          <p:nvPr/>
        </p:nvSpPr>
        <p:spPr>
          <a:xfrm rot="0">
            <a:off x="9551865" y="4939627"/>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2" id="12"/>
          <p:cNvSpPr txBox="true"/>
          <p:nvPr/>
        </p:nvSpPr>
        <p:spPr>
          <a:xfrm rot="0">
            <a:off x="9581955" y="271343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3" id="13"/>
          <p:cNvSpPr txBox="true"/>
          <p:nvPr/>
        </p:nvSpPr>
        <p:spPr>
          <a:xfrm rot="0">
            <a:off x="9581955" y="7086167"/>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4" id="14"/>
          <p:cNvSpPr txBox="true"/>
          <p:nvPr/>
        </p:nvSpPr>
        <p:spPr>
          <a:xfrm rot="0">
            <a:off x="3047624" y="7195133"/>
            <a:ext cx="4618249" cy="1877373"/>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Açlık ve susuzluk hissi gibi durumlar karşısında organlar beyne bildiririm göndererek </a:t>
            </a:r>
          </a:p>
          <a:p>
            <a:pPr algn="l">
              <a:lnSpc>
                <a:spcPts val="4213"/>
              </a:lnSpc>
            </a:pPr>
            <a:r>
              <a:rPr lang="en-US" sz="3009">
                <a:solidFill>
                  <a:srgbClr val="000000"/>
                </a:solidFill>
                <a:latin typeface="Calibri (MS)"/>
                <a:ea typeface="Calibri (MS)"/>
                <a:cs typeface="Calibri (MS)"/>
                <a:sym typeface="Calibri (MS)"/>
              </a:rPr>
              <a:t>ihtiyaçlarını</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bildirir.</a:t>
            </a:r>
          </a:p>
        </p:txBody>
      </p:sp>
      <p:sp>
        <p:nvSpPr>
          <p:cNvPr name="TextBox 15" id="15"/>
          <p:cNvSpPr txBox="true"/>
          <p:nvPr/>
        </p:nvSpPr>
        <p:spPr>
          <a:xfrm rot="0">
            <a:off x="4665340" y="2142692"/>
            <a:ext cx="871080" cy="572376"/>
          </a:xfrm>
          <a:prstGeom prst="rect">
            <a:avLst/>
          </a:prstGeom>
        </p:spPr>
        <p:txBody>
          <a:bodyPr anchor="t" rtlCol="false" tIns="0" lIns="0" bIns="0" rIns="0">
            <a:spAutoFit/>
          </a:bodyPr>
          <a:lstStyle/>
          <a:p>
            <a:pPr algn="l">
              <a:lnSpc>
                <a:spcPts val="4385"/>
              </a:lnSpc>
            </a:pPr>
            <a:r>
              <a:rPr lang="en-US" b="true" sz="3006" spc="3">
                <a:solidFill>
                  <a:srgbClr val="000000"/>
                </a:solidFill>
                <a:latin typeface="Calibri (MS) Bold"/>
                <a:ea typeface="Calibri (MS) Bold"/>
                <a:cs typeface="Calibri (MS) Bold"/>
                <a:sym typeface="Calibri (MS) Bold"/>
              </a:rPr>
              <a:t>İnsan</a:t>
            </a:r>
          </a:p>
        </p:txBody>
      </p:sp>
      <p:sp>
        <p:nvSpPr>
          <p:cNvPr name="TextBox 16" id="16"/>
          <p:cNvSpPr txBox="true"/>
          <p:nvPr/>
        </p:nvSpPr>
        <p:spPr>
          <a:xfrm rot="0">
            <a:off x="3064197" y="2699518"/>
            <a:ext cx="5038801" cy="1486776"/>
          </a:xfrm>
          <a:prstGeom prst="rect">
            <a:avLst/>
          </a:prstGeom>
        </p:spPr>
        <p:txBody>
          <a:bodyPr anchor="t" rtlCol="false" tIns="0" lIns="0" bIns="0" rIns="0">
            <a:spAutoFit/>
          </a:bodyPr>
          <a:lstStyle/>
          <a:p>
            <a:pPr algn="l">
              <a:lnSpc>
                <a:spcPts val="4385"/>
              </a:lnSpc>
            </a:pPr>
            <a:r>
              <a:rPr lang="en-US" sz="3006">
                <a:solidFill>
                  <a:srgbClr val="000000"/>
                </a:solidFill>
                <a:latin typeface="Calibri (MS)"/>
                <a:ea typeface="Calibri (MS)"/>
                <a:cs typeface="Calibri (MS)"/>
                <a:sym typeface="Calibri (MS)"/>
              </a:rPr>
              <a:t>Organlar ve sistemler birbiriyle </a:t>
            </a:r>
          </a:p>
          <a:p>
            <a:pPr algn="l">
              <a:lnSpc>
                <a:spcPts val="2816"/>
              </a:lnSpc>
            </a:pPr>
            <a:r>
              <a:rPr lang="en-US" sz="3006">
                <a:solidFill>
                  <a:srgbClr val="000000"/>
                </a:solidFill>
                <a:latin typeface="Calibri (MS)"/>
                <a:ea typeface="Calibri (MS)"/>
                <a:cs typeface="Calibri (MS)"/>
                <a:sym typeface="Calibri (MS)"/>
              </a:rPr>
              <a:t>etkileşimde bulunarak vücudun </a:t>
            </a:r>
          </a:p>
          <a:p>
            <a:pPr algn="l">
              <a:lnSpc>
                <a:spcPts val="4385"/>
              </a:lnSpc>
            </a:pPr>
            <a:r>
              <a:rPr lang="en-US" sz="3006">
                <a:solidFill>
                  <a:srgbClr val="000000"/>
                </a:solidFill>
                <a:latin typeface="Calibri (MS)"/>
                <a:ea typeface="Calibri (MS)"/>
                <a:cs typeface="Calibri (MS)"/>
                <a:sym typeface="Calibri (MS)"/>
              </a:rPr>
              <a:t>uyumlu çalışmasını sağlar. </a:t>
            </a:r>
          </a:p>
        </p:txBody>
      </p:sp>
      <p:sp>
        <p:nvSpPr>
          <p:cNvPr name="TextBox 17" id="17"/>
          <p:cNvSpPr txBox="true"/>
          <p:nvPr/>
        </p:nvSpPr>
        <p:spPr>
          <a:xfrm rot="0">
            <a:off x="3083428" y="4926078"/>
            <a:ext cx="5282560" cy="1420216"/>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Her organ belirli bir görevi yerine getirerek vücudun düzen </a:t>
            </a:r>
          </a:p>
          <a:p>
            <a:pPr algn="l">
              <a:lnSpc>
                <a:spcPts val="4213"/>
              </a:lnSpc>
            </a:pPr>
            <a:r>
              <a:rPr lang="en-US" sz="3009">
                <a:solidFill>
                  <a:srgbClr val="000000"/>
                </a:solidFill>
                <a:latin typeface="Calibri (MS)"/>
                <a:ea typeface="Calibri (MS)"/>
                <a:cs typeface="Calibri (MS)"/>
                <a:sym typeface="Calibri (MS)"/>
              </a:rPr>
              <a:t>içerisinde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işlemesini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sağlar.</a:t>
            </a:r>
          </a:p>
        </p:txBody>
      </p:sp>
      <p:sp>
        <p:nvSpPr>
          <p:cNvPr name="TextBox 18" id="18"/>
          <p:cNvSpPr txBox="true"/>
          <p:nvPr/>
        </p:nvSpPr>
        <p:spPr>
          <a:xfrm rot="0">
            <a:off x="2190374" y="818136"/>
            <a:ext cx="8838147"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İnsan ve evren arasında bazı benzerlikler bulunmaktadır.</a:t>
            </a:r>
          </a:p>
        </p:txBody>
      </p:sp>
      <p:sp>
        <p:nvSpPr>
          <p:cNvPr name="TextBox 19" id="19"/>
          <p:cNvSpPr txBox="true"/>
          <p:nvPr/>
        </p:nvSpPr>
        <p:spPr>
          <a:xfrm rot="0">
            <a:off x="11869298" y="2107068"/>
            <a:ext cx="903013" cy="591426"/>
          </a:xfrm>
          <a:prstGeom prst="rect">
            <a:avLst/>
          </a:prstGeom>
        </p:spPr>
        <p:txBody>
          <a:bodyPr anchor="t" rtlCol="false" tIns="0" lIns="0" bIns="0" rIns="0">
            <a:spAutoFit/>
          </a:bodyPr>
          <a:lstStyle/>
          <a:p>
            <a:pPr algn="l">
              <a:lnSpc>
                <a:spcPts val="4515"/>
              </a:lnSpc>
            </a:pPr>
            <a:r>
              <a:rPr lang="en-US" b="true" sz="3006">
                <a:solidFill>
                  <a:srgbClr val="000000"/>
                </a:solidFill>
                <a:latin typeface="Calibri (MS) Bold"/>
                <a:ea typeface="Calibri (MS) Bold"/>
                <a:cs typeface="Calibri (MS) Bold"/>
                <a:sym typeface="Calibri (MS) Bold"/>
              </a:rPr>
              <a:t>Evren</a:t>
            </a:r>
          </a:p>
        </p:txBody>
      </p:sp>
      <p:sp>
        <p:nvSpPr>
          <p:cNvPr name="TextBox 20" id="20"/>
          <p:cNvSpPr txBox="true"/>
          <p:nvPr/>
        </p:nvSpPr>
        <p:spPr>
          <a:xfrm rot="0">
            <a:off x="10096305" y="2680468"/>
            <a:ext cx="4219127" cy="1505826"/>
          </a:xfrm>
          <a:prstGeom prst="rect">
            <a:avLst/>
          </a:prstGeom>
        </p:spPr>
        <p:txBody>
          <a:bodyPr anchor="t" rtlCol="false" tIns="0" lIns="0" bIns="0" rIns="0">
            <a:spAutoFit/>
          </a:bodyPr>
          <a:lstStyle/>
          <a:p>
            <a:pPr algn="l">
              <a:lnSpc>
                <a:spcPts val="4515"/>
              </a:lnSpc>
            </a:pPr>
            <a:r>
              <a:rPr lang="en-US" sz="3006">
                <a:solidFill>
                  <a:srgbClr val="000000"/>
                </a:solidFill>
                <a:latin typeface="Calibri (MS)"/>
                <a:ea typeface="Calibri (MS)"/>
                <a:cs typeface="Calibri (MS)"/>
                <a:sym typeface="Calibri (MS)"/>
              </a:rPr>
              <a:t>Doğal olaylar ve sistemler </a:t>
            </a:r>
          </a:p>
          <a:p>
            <a:pPr algn="l">
              <a:lnSpc>
                <a:spcPts val="2684"/>
              </a:lnSpc>
            </a:pPr>
            <a:r>
              <a:rPr lang="en-US" sz="3006">
                <a:solidFill>
                  <a:srgbClr val="000000"/>
                </a:solidFill>
                <a:latin typeface="Calibri (MS)"/>
                <a:ea typeface="Calibri (MS)"/>
                <a:cs typeface="Calibri (MS)"/>
                <a:sym typeface="Calibri (MS)"/>
              </a:rPr>
              <a:t>dengeyi koruyarak hayatın </a:t>
            </a:r>
          </a:p>
          <a:p>
            <a:pPr algn="l">
              <a:lnSpc>
                <a:spcPts val="4515"/>
              </a:lnSpc>
            </a:pPr>
            <a:r>
              <a:rPr lang="en-US" sz="3006">
                <a:solidFill>
                  <a:srgbClr val="000000"/>
                </a:solidFill>
                <a:latin typeface="Calibri (MS)"/>
                <a:ea typeface="Calibri (MS)"/>
                <a:cs typeface="Calibri (MS)"/>
                <a:sym typeface="Calibri (MS)"/>
              </a:rPr>
              <a:t>devamlılığını sağlar.</a:t>
            </a:r>
          </a:p>
        </p:txBody>
      </p:sp>
      <p:sp>
        <p:nvSpPr>
          <p:cNvPr name="TextBox 21" id="21"/>
          <p:cNvSpPr txBox="true"/>
          <p:nvPr/>
        </p:nvSpPr>
        <p:spPr>
          <a:xfrm rot="0">
            <a:off x="10096305" y="7148451"/>
            <a:ext cx="5205465" cy="1868162"/>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Su döngüsü ve hava akımları gibi doğal döngüler, çevresel değişikliklere karşı evrendeki dengeyi korur.</a:t>
            </a:r>
          </a:p>
        </p:txBody>
      </p:sp>
      <p:sp>
        <p:nvSpPr>
          <p:cNvPr name="TextBox 22" id="22"/>
          <p:cNvSpPr txBox="true"/>
          <p:nvPr/>
        </p:nvSpPr>
        <p:spPr>
          <a:xfrm rot="0">
            <a:off x="10066215" y="4992372"/>
            <a:ext cx="5659507" cy="14201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Belirli fiziksel ve doğal yasalar çerçevesinde işleyen evren, düzenli bir yapının oluşumunu sağlar.</a:t>
            </a:r>
          </a:p>
        </p:txBody>
      </p:sp>
      <p:sp>
        <p:nvSpPr>
          <p:cNvPr name="TextBox 23" id="23"/>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29400" y="381005"/>
            <a:ext cx="9525005" cy="9525005"/>
          </a:xfrm>
          <a:custGeom>
            <a:avLst/>
            <a:gdLst/>
            <a:ahLst/>
            <a:cxnLst/>
            <a:rect r="r" b="b" t="t" l="l"/>
            <a:pathLst>
              <a:path h="9525005" w="9525005">
                <a:moveTo>
                  <a:pt x="0" y="0"/>
                </a:moveTo>
                <a:lnTo>
                  <a:pt x="9525005" y="0"/>
                </a:lnTo>
                <a:lnTo>
                  <a:pt x="9525005" y="9525005"/>
                </a:lnTo>
                <a:lnTo>
                  <a:pt x="0" y="9525005"/>
                </a:lnTo>
                <a:lnTo>
                  <a:pt x="0" y="0"/>
                </a:lnTo>
                <a:close/>
              </a:path>
            </a:pathLst>
          </a:custGeom>
          <a:blipFill>
            <a:blip r:embed="rId2"/>
            <a:stretch>
              <a:fillRect l="0" t="0" r="0" b="0"/>
            </a:stretch>
          </a:blipFill>
        </p:spPr>
      </p:sp>
      <p:sp>
        <p:nvSpPr>
          <p:cNvPr name="Freeform 3" id="3"/>
          <p:cNvSpPr/>
          <p:nvPr/>
        </p:nvSpPr>
        <p:spPr>
          <a:xfrm flipH="false" flipV="false" rot="0">
            <a:off x="10510071" y="3986212"/>
            <a:ext cx="2482024" cy="2458407"/>
          </a:xfrm>
          <a:custGeom>
            <a:avLst/>
            <a:gdLst/>
            <a:ahLst/>
            <a:cxnLst/>
            <a:rect r="r" b="b" t="t" l="l"/>
            <a:pathLst>
              <a:path h="2458407" w="2482024">
                <a:moveTo>
                  <a:pt x="0" y="0"/>
                </a:moveTo>
                <a:lnTo>
                  <a:pt x="2482024" y="0"/>
                </a:lnTo>
                <a:lnTo>
                  <a:pt x="2482024" y="2458408"/>
                </a:lnTo>
                <a:lnTo>
                  <a:pt x="0" y="2458408"/>
                </a:lnTo>
                <a:lnTo>
                  <a:pt x="0" y="0"/>
                </a:lnTo>
                <a:close/>
              </a:path>
            </a:pathLst>
          </a:custGeom>
          <a:blipFill>
            <a:blip r:embed="rId3"/>
            <a:stretch>
              <a:fillRect l="0" t="0" r="0" b="0"/>
            </a:stretch>
          </a:blipFill>
        </p:spPr>
      </p:sp>
      <p:sp>
        <p:nvSpPr>
          <p:cNvPr name="Freeform 4" id="4"/>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4">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870862" y="2309712"/>
            <a:ext cx="136446" cy="526956"/>
          </a:xfrm>
          <a:prstGeom prst="rect">
            <a:avLst/>
          </a:prstGeom>
        </p:spPr>
        <p:txBody>
          <a:bodyPr anchor="t" rtlCol="false" tIns="0" lIns="0" bIns="0" rIns="0">
            <a:spAutoFit/>
          </a:bodyPr>
          <a:lstStyle/>
          <a:p>
            <a:pPr algn="l">
              <a:lnSpc>
                <a:spcPts val="4213"/>
              </a:lnSpc>
            </a:pPr>
            <a:r>
              <a:rPr lang="en-US" sz="3009">
                <a:solidFill>
                  <a:srgbClr val="000000"/>
                </a:solidFill>
                <a:latin typeface="Arial"/>
                <a:ea typeface="Arial"/>
                <a:cs typeface="Arial"/>
                <a:sym typeface="Arial"/>
              </a:rPr>
              <a:t>•</a:t>
            </a:r>
          </a:p>
        </p:txBody>
      </p:sp>
      <p:sp>
        <p:nvSpPr>
          <p:cNvPr name="TextBox 7" id="7"/>
          <p:cNvSpPr txBox="true"/>
          <p:nvPr/>
        </p:nvSpPr>
        <p:spPr>
          <a:xfrm rot="0">
            <a:off x="2385255" y="6711829"/>
            <a:ext cx="1005068"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biridir.</a:t>
            </a:r>
          </a:p>
        </p:txBody>
      </p:sp>
      <p:sp>
        <p:nvSpPr>
          <p:cNvPr name="TextBox 8" id="8"/>
          <p:cNvSpPr txBox="true"/>
          <p:nvPr/>
        </p:nvSpPr>
        <p:spPr>
          <a:xfrm rot="0">
            <a:off x="2385255" y="2305379"/>
            <a:ext cx="2872588" cy="1478237"/>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Evrendeki tüm </a:t>
            </a:r>
          </a:p>
          <a:p>
            <a:pPr algn="l">
              <a:lnSpc>
                <a:spcPts val="3601"/>
              </a:lnSpc>
            </a:pPr>
            <a:r>
              <a:rPr lang="en-US" sz="3006">
                <a:solidFill>
                  <a:srgbClr val="000000"/>
                </a:solidFill>
                <a:latin typeface="Calibri (MS)"/>
                <a:ea typeface="Calibri (MS)"/>
                <a:cs typeface="Calibri (MS)"/>
                <a:sym typeface="Calibri (MS)"/>
              </a:rPr>
              <a:t>varlıklar uyumve işbirliği halindedir.</a:t>
            </a:r>
          </a:p>
        </p:txBody>
      </p:sp>
      <p:sp>
        <p:nvSpPr>
          <p:cNvPr name="TextBox 9" id="9"/>
          <p:cNvSpPr txBox="true"/>
          <p:nvPr/>
        </p:nvSpPr>
        <p:spPr>
          <a:xfrm rot="0">
            <a:off x="7525126" y="3775848"/>
            <a:ext cx="2030025"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Meyve verir, </a:t>
            </a:r>
          </a:p>
        </p:txBody>
      </p:sp>
      <p:sp>
        <p:nvSpPr>
          <p:cNvPr name="TextBox 10" id="10"/>
          <p:cNvSpPr txBox="true"/>
          <p:nvPr/>
        </p:nvSpPr>
        <p:spPr>
          <a:xfrm rot="0">
            <a:off x="8558398" y="7419732"/>
            <a:ext cx="2031582"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Fidan büyür, </a:t>
            </a:r>
          </a:p>
        </p:txBody>
      </p:sp>
      <p:sp>
        <p:nvSpPr>
          <p:cNvPr name="TextBox 11" id="11"/>
          <p:cNvSpPr txBox="true"/>
          <p:nvPr/>
        </p:nvSpPr>
        <p:spPr>
          <a:xfrm rot="0">
            <a:off x="13841730" y="4237620"/>
            <a:ext cx="923587"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Su ve </a:t>
            </a:r>
          </a:p>
        </p:txBody>
      </p:sp>
      <p:sp>
        <p:nvSpPr>
          <p:cNvPr name="TextBox 12" id="12"/>
          <p:cNvSpPr txBox="true"/>
          <p:nvPr/>
        </p:nvSpPr>
        <p:spPr>
          <a:xfrm rot="0">
            <a:off x="2385255" y="4111504"/>
            <a:ext cx="3707835" cy="2706362"/>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Toprağın, tohumu </a:t>
            </a:r>
          </a:p>
          <a:p>
            <a:pPr algn="l">
              <a:lnSpc>
                <a:spcPts val="1503"/>
              </a:lnSpc>
            </a:pPr>
            <a:r>
              <a:rPr lang="en-US" sz="3006">
                <a:solidFill>
                  <a:srgbClr val="000000"/>
                </a:solidFill>
                <a:latin typeface="Calibri (MS)"/>
                <a:ea typeface="Calibri (MS)"/>
                <a:cs typeface="Calibri (MS)"/>
                <a:sym typeface="Calibri (MS)"/>
              </a:rPr>
              <a:t>ağaca dönüştürme </a:t>
            </a:r>
          </a:p>
          <a:p>
            <a:pPr algn="l">
              <a:lnSpc>
                <a:spcPts val="5696"/>
              </a:lnSpc>
            </a:pPr>
            <a:r>
              <a:rPr lang="en-US" sz="3006">
                <a:solidFill>
                  <a:srgbClr val="000000"/>
                </a:solidFill>
                <a:latin typeface="Calibri (MS)"/>
                <a:ea typeface="Calibri (MS)"/>
                <a:cs typeface="Calibri (MS)"/>
                <a:sym typeface="Calibri (MS)"/>
              </a:rPr>
              <a:t>süreci varlıklar </a:t>
            </a:r>
          </a:p>
          <a:p>
            <a:pPr algn="l">
              <a:lnSpc>
                <a:spcPts val="1503"/>
              </a:lnSpc>
            </a:pPr>
            <a:r>
              <a:rPr lang="en-US" sz="3006">
                <a:solidFill>
                  <a:srgbClr val="000000"/>
                </a:solidFill>
                <a:latin typeface="Calibri (MS)"/>
                <a:ea typeface="Calibri (MS)"/>
                <a:cs typeface="Calibri (MS)"/>
                <a:sym typeface="Calibri (MS)"/>
              </a:rPr>
              <a:t>arasındaki denge ve </a:t>
            </a:r>
          </a:p>
          <a:p>
            <a:pPr algn="l">
              <a:lnSpc>
                <a:spcPts val="5696"/>
              </a:lnSpc>
            </a:pPr>
            <a:r>
              <a:rPr lang="en-US" sz="3006">
                <a:solidFill>
                  <a:srgbClr val="000000"/>
                </a:solidFill>
                <a:latin typeface="Calibri (MS)"/>
                <a:ea typeface="Calibri (MS)"/>
                <a:cs typeface="Calibri (MS)"/>
                <a:sym typeface="Calibri (MS)"/>
              </a:rPr>
              <a:t>uyumun örneklerinden </a:t>
            </a:r>
          </a:p>
        </p:txBody>
      </p:sp>
      <p:sp>
        <p:nvSpPr>
          <p:cNvPr name="TextBox 13" id="13"/>
          <p:cNvSpPr txBox="true"/>
          <p:nvPr/>
        </p:nvSpPr>
        <p:spPr>
          <a:xfrm rot="0">
            <a:off x="7595992" y="4290955"/>
            <a:ext cx="1798239" cy="962901"/>
          </a:xfrm>
          <a:prstGeom prst="rect">
            <a:avLst/>
          </a:prstGeom>
        </p:spPr>
        <p:txBody>
          <a:bodyPr anchor="t" rtlCol="false" tIns="0" lIns="0" bIns="0" rIns="0">
            <a:spAutoFit/>
          </a:bodyPr>
          <a:lstStyle/>
          <a:p>
            <a:pPr algn="ctr">
              <a:lnSpc>
                <a:spcPts val="3601"/>
              </a:lnSpc>
            </a:pPr>
            <a:r>
              <a:rPr lang="en-US" sz="3006">
                <a:solidFill>
                  <a:srgbClr val="000000"/>
                </a:solidFill>
                <a:latin typeface="Calibri (MS)"/>
                <a:ea typeface="Calibri (MS)"/>
                <a:cs typeface="Calibri (MS)"/>
                <a:sym typeface="Calibri (MS)"/>
              </a:rPr>
              <a:t>yeni</a:t>
            </a:r>
            <a:r>
              <a:rPr lang="en-US" sz="3006">
                <a:solidFill>
                  <a:srgbClr val="000000"/>
                </a:solidFill>
                <a:latin typeface="Calibri (MS)"/>
                <a:ea typeface="Calibri (MS)"/>
                <a:cs typeface="Calibri (MS)"/>
                <a:sym typeface="Calibri (MS)"/>
              </a:rPr>
              <a:t> </a:t>
            </a:r>
            <a:r>
              <a:rPr lang="en-US" sz="3006">
                <a:solidFill>
                  <a:srgbClr val="000000"/>
                </a:solidFill>
                <a:latin typeface="Calibri (MS)"/>
                <a:ea typeface="Calibri (MS)"/>
                <a:cs typeface="Calibri (MS)"/>
                <a:sym typeface="Calibri (MS)"/>
              </a:rPr>
              <a:t>tohum oluşur.</a:t>
            </a:r>
          </a:p>
        </p:txBody>
      </p:sp>
      <p:sp>
        <p:nvSpPr>
          <p:cNvPr name="TextBox 14" id="14"/>
          <p:cNvSpPr txBox="true"/>
          <p:nvPr/>
        </p:nvSpPr>
        <p:spPr>
          <a:xfrm rot="0">
            <a:off x="8777854" y="7877689"/>
            <a:ext cx="1497616"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ağaç</a:t>
            </a:r>
            <a:r>
              <a:rPr lang="en-US" sz="3006">
                <a:solidFill>
                  <a:srgbClr val="000000"/>
                </a:solidFill>
                <a:latin typeface="Calibri (MS)"/>
                <a:ea typeface="Calibri (MS)"/>
                <a:cs typeface="Calibri (MS)"/>
                <a:sym typeface="Calibri (MS)"/>
              </a:rPr>
              <a:t> </a:t>
            </a:r>
            <a:r>
              <a:rPr lang="en-US" sz="3006">
                <a:solidFill>
                  <a:srgbClr val="000000"/>
                </a:solidFill>
                <a:latin typeface="Calibri (MS)"/>
                <a:ea typeface="Calibri (MS)"/>
                <a:cs typeface="Calibri (MS)"/>
                <a:sym typeface="Calibri (MS)"/>
              </a:rPr>
              <a:t>olur.</a:t>
            </a:r>
          </a:p>
        </p:txBody>
      </p:sp>
      <p:sp>
        <p:nvSpPr>
          <p:cNvPr name="TextBox 15" id="15"/>
          <p:cNvSpPr txBox="true"/>
          <p:nvPr/>
        </p:nvSpPr>
        <p:spPr>
          <a:xfrm rot="0">
            <a:off x="11026335" y="2063063"/>
            <a:ext cx="1379630"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Toprağa </a:t>
            </a:r>
          </a:p>
        </p:txBody>
      </p:sp>
      <p:sp>
        <p:nvSpPr>
          <p:cNvPr name="TextBox 16" id="16"/>
          <p:cNvSpPr txBox="true"/>
          <p:nvPr/>
        </p:nvSpPr>
        <p:spPr>
          <a:xfrm rot="0">
            <a:off x="11174925" y="2520263"/>
            <a:ext cx="988681"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düşer.</a:t>
            </a:r>
          </a:p>
        </p:txBody>
      </p:sp>
      <p:sp>
        <p:nvSpPr>
          <p:cNvPr name="TextBox 17" id="17"/>
          <p:cNvSpPr txBox="true"/>
          <p:nvPr/>
        </p:nvSpPr>
        <p:spPr>
          <a:xfrm rot="0">
            <a:off x="12611476" y="7820539"/>
            <a:ext cx="1583284" cy="962901"/>
          </a:xfrm>
          <a:prstGeom prst="rect">
            <a:avLst/>
          </a:prstGeom>
        </p:spPr>
        <p:txBody>
          <a:bodyPr anchor="t" rtlCol="false" tIns="0" lIns="0" bIns="0" rIns="0">
            <a:spAutoFit/>
          </a:bodyPr>
          <a:lstStyle/>
          <a:p>
            <a:pPr algn="r">
              <a:lnSpc>
                <a:spcPts val="3601"/>
              </a:lnSpc>
            </a:pPr>
            <a:r>
              <a:rPr lang="en-US" sz="3006">
                <a:solidFill>
                  <a:srgbClr val="000000"/>
                </a:solidFill>
                <a:latin typeface="Calibri (MS)"/>
                <a:ea typeface="Calibri (MS)"/>
                <a:cs typeface="Calibri (MS)"/>
                <a:sym typeface="Calibri (MS)"/>
              </a:rPr>
              <a:t>Filizlenir, fidan olur.</a:t>
            </a:r>
          </a:p>
        </p:txBody>
      </p:sp>
      <p:sp>
        <p:nvSpPr>
          <p:cNvPr name="TextBox 18" id="18"/>
          <p:cNvSpPr txBox="true"/>
          <p:nvPr/>
        </p:nvSpPr>
        <p:spPr>
          <a:xfrm rot="0">
            <a:off x="13473684" y="4695577"/>
            <a:ext cx="1583284"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güneş</a:t>
            </a:r>
            <a:r>
              <a:rPr lang="en-US" sz="3006">
                <a:solidFill>
                  <a:srgbClr val="000000"/>
                </a:solidFill>
                <a:latin typeface="Calibri (MS)"/>
                <a:ea typeface="Calibri (MS)"/>
                <a:cs typeface="Calibri (MS)"/>
                <a:sym typeface="Calibri (MS)"/>
              </a:rPr>
              <a:t> </a:t>
            </a:r>
            <a:r>
              <a:rPr lang="en-US" sz="3006">
                <a:solidFill>
                  <a:srgbClr val="000000"/>
                </a:solidFill>
                <a:latin typeface="Calibri (MS)"/>
                <a:ea typeface="Calibri (MS)"/>
                <a:cs typeface="Calibri (MS)"/>
                <a:sym typeface="Calibri (MS)"/>
              </a:rPr>
              <a:t>alır.</a:t>
            </a:r>
          </a:p>
        </p:txBody>
      </p:sp>
      <p:sp>
        <p:nvSpPr>
          <p:cNvPr name="TextBox 19" id="19"/>
          <p:cNvSpPr txBox="true"/>
          <p:nvPr/>
        </p:nvSpPr>
        <p:spPr>
          <a:xfrm rot="0">
            <a:off x="1870862" y="443022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20" id="20"/>
          <p:cNvSpPr txBox="true"/>
          <p:nvPr/>
        </p:nvSpPr>
        <p:spPr>
          <a:xfrm rot="0">
            <a:off x="9084564" y="9632837"/>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a:t>
            </a:r>
          </a:p>
        </p:txBody>
      </p:sp>
      <p:sp>
        <p:nvSpPr>
          <p:cNvPr name="TextBox 21" id="21"/>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5086350" y="4411223"/>
            <a:ext cx="8189981" cy="2734813"/>
          </a:xfrm>
          <a:custGeom>
            <a:avLst/>
            <a:gdLst/>
            <a:ahLst/>
            <a:cxnLst/>
            <a:rect r="r" b="b" t="t" l="l"/>
            <a:pathLst>
              <a:path h="2734813" w="8189981">
                <a:moveTo>
                  <a:pt x="0" y="0"/>
                </a:moveTo>
                <a:lnTo>
                  <a:pt x="8189981" y="0"/>
                </a:lnTo>
                <a:lnTo>
                  <a:pt x="8189981" y="2734813"/>
                </a:lnTo>
                <a:lnTo>
                  <a:pt x="0" y="2734813"/>
                </a:lnTo>
                <a:lnTo>
                  <a:pt x="0" y="0"/>
                </a:lnTo>
                <a:close/>
              </a:path>
            </a:pathLst>
          </a:custGeom>
          <a:blipFill>
            <a:blip r:embed="rId5"/>
            <a:stretch>
              <a:fillRect l="0" t="0" r="0" b="0"/>
            </a:stretch>
          </a:blipFill>
        </p:spPr>
      </p:sp>
      <p:sp>
        <p:nvSpPr>
          <p:cNvPr name="Freeform 5" id="5"/>
          <p:cNvSpPr/>
          <p:nvPr/>
        </p:nvSpPr>
        <p:spPr>
          <a:xfrm flipH="false" flipV="false" rot="0">
            <a:off x="764710" y="2533745"/>
            <a:ext cx="1720115" cy="1862990"/>
          </a:xfrm>
          <a:custGeom>
            <a:avLst/>
            <a:gdLst/>
            <a:ahLst/>
            <a:cxnLst/>
            <a:rect r="r" b="b" t="t" l="l"/>
            <a:pathLst>
              <a:path h="1862990" w="1720115">
                <a:moveTo>
                  <a:pt x="0" y="0"/>
                </a:moveTo>
                <a:lnTo>
                  <a:pt x="1720115" y="0"/>
                </a:lnTo>
                <a:lnTo>
                  <a:pt x="1720115" y="1862990"/>
                </a:lnTo>
                <a:lnTo>
                  <a:pt x="0" y="1862990"/>
                </a:lnTo>
                <a:lnTo>
                  <a:pt x="0" y="0"/>
                </a:lnTo>
                <a:close/>
              </a:path>
            </a:pathLst>
          </a:custGeom>
          <a:blipFill>
            <a:blip r:embed="rId6"/>
            <a:stretch>
              <a:fillRect l="0" t="0" r="0" b="0"/>
            </a:stretch>
          </a:blipFill>
        </p:spPr>
      </p:sp>
      <p:sp>
        <p:nvSpPr>
          <p:cNvPr name="Freeform 6" id="6"/>
          <p:cNvSpPr/>
          <p:nvPr/>
        </p:nvSpPr>
        <p:spPr>
          <a:xfrm flipH="false" flipV="false" rot="0">
            <a:off x="15096172" y="3426485"/>
            <a:ext cx="1908996" cy="1699870"/>
          </a:xfrm>
          <a:custGeom>
            <a:avLst/>
            <a:gdLst/>
            <a:ahLst/>
            <a:cxnLst/>
            <a:rect r="r" b="b" t="t" l="l"/>
            <a:pathLst>
              <a:path h="1699870" w="1908996">
                <a:moveTo>
                  <a:pt x="0" y="0"/>
                </a:moveTo>
                <a:lnTo>
                  <a:pt x="1908996" y="0"/>
                </a:lnTo>
                <a:lnTo>
                  <a:pt x="1908996" y="1699870"/>
                </a:lnTo>
                <a:lnTo>
                  <a:pt x="0" y="1699870"/>
                </a:lnTo>
                <a:lnTo>
                  <a:pt x="0" y="0"/>
                </a:lnTo>
                <a:close/>
              </a:path>
            </a:pathLst>
          </a:custGeom>
          <a:blipFill>
            <a:blip r:embed="rId7"/>
            <a:stretch>
              <a:fillRect l="0" t="0" r="0" b="0"/>
            </a:stretch>
          </a:blipFill>
        </p:spPr>
      </p:sp>
      <p:sp>
        <p:nvSpPr>
          <p:cNvPr name="Freeform 7" id="7"/>
          <p:cNvSpPr/>
          <p:nvPr/>
        </p:nvSpPr>
        <p:spPr>
          <a:xfrm flipH="true" flipV="false" rot="0">
            <a:off x="12808272" y="5976390"/>
            <a:ext cx="1961002" cy="1714286"/>
          </a:xfrm>
          <a:custGeom>
            <a:avLst/>
            <a:gdLst/>
            <a:ahLst/>
            <a:cxnLst/>
            <a:rect r="r" b="b" t="t" l="l"/>
            <a:pathLst>
              <a:path h="1714286" w="1961002">
                <a:moveTo>
                  <a:pt x="1961002" y="0"/>
                </a:moveTo>
                <a:lnTo>
                  <a:pt x="0" y="0"/>
                </a:lnTo>
                <a:lnTo>
                  <a:pt x="0" y="1714285"/>
                </a:lnTo>
                <a:lnTo>
                  <a:pt x="1961002" y="1714285"/>
                </a:lnTo>
                <a:lnTo>
                  <a:pt x="1961002" y="0"/>
                </a:lnTo>
                <a:close/>
              </a:path>
            </a:pathLst>
          </a:custGeom>
          <a:blipFill>
            <a:blip r:embed="rId8"/>
            <a:stretch>
              <a:fillRect l="-9" t="0" r="0" b="0"/>
            </a:stretch>
          </a:blipFill>
        </p:spPr>
      </p:sp>
      <p:sp>
        <p:nvSpPr>
          <p:cNvPr name="Freeform 8" id="8"/>
          <p:cNvSpPr/>
          <p:nvPr/>
        </p:nvSpPr>
        <p:spPr>
          <a:xfrm flipH="false" flipV="false" rot="0">
            <a:off x="1061318" y="6877431"/>
            <a:ext cx="1496001" cy="1766507"/>
          </a:xfrm>
          <a:custGeom>
            <a:avLst/>
            <a:gdLst/>
            <a:ahLst/>
            <a:cxnLst/>
            <a:rect r="r" b="b" t="t" l="l"/>
            <a:pathLst>
              <a:path h="1766507" w="1496001">
                <a:moveTo>
                  <a:pt x="0" y="0"/>
                </a:moveTo>
                <a:lnTo>
                  <a:pt x="1496002" y="0"/>
                </a:lnTo>
                <a:lnTo>
                  <a:pt x="1496002" y="1766507"/>
                </a:lnTo>
                <a:lnTo>
                  <a:pt x="0" y="1766507"/>
                </a:lnTo>
                <a:lnTo>
                  <a:pt x="0" y="0"/>
                </a:lnTo>
                <a:close/>
              </a:path>
            </a:pathLst>
          </a:custGeom>
          <a:blipFill>
            <a:blip r:embed="rId9"/>
            <a:stretch>
              <a:fillRect l="0" t="0" r="0" b="0"/>
            </a:stretch>
          </a:blipFill>
        </p:spPr>
      </p:sp>
      <p:sp>
        <p:nvSpPr>
          <p:cNvPr name="TextBox 9" id="9"/>
          <p:cNvSpPr txBox="true"/>
          <p:nvPr/>
        </p:nvSpPr>
        <p:spPr>
          <a:xfrm rot="0">
            <a:off x="2564506" y="6835273"/>
            <a:ext cx="1005811" cy="677151"/>
          </a:xfrm>
          <a:prstGeom prst="rect">
            <a:avLst/>
          </a:prstGeom>
        </p:spPr>
        <p:txBody>
          <a:bodyPr anchor="t" rtlCol="false" tIns="0" lIns="0" bIns="0" rIns="0">
            <a:spAutoFit/>
          </a:bodyPr>
          <a:lstStyle/>
          <a:p>
            <a:pPr algn="l">
              <a:lnSpc>
                <a:spcPts val="5413"/>
              </a:lnSpc>
            </a:pPr>
            <a:r>
              <a:rPr lang="en-US" b="true" sz="3006" spc="3">
                <a:solidFill>
                  <a:srgbClr val="C00000"/>
                </a:solidFill>
                <a:latin typeface="Calibri (MS) Bold"/>
                <a:ea typeface="Calibri (MS) Bold"/>
                <a:cs typeface="Calibri (MS) Bold"/>
                <a:sym typeface="Calibri (MS) Bold"/>
              </a:rPr>
              <a:t>Kuşlar</a:t>
            </a:r>
          </a:p>
        </p:txBody>
      </p:sp>
      <p:sp>
        <p:nvSpPr>
          <p:cNvPr name="TextBox 10" id="10"/>
          <p:cNvSpPr txBox="true"/>
          <p:nvPr/>
        </p:nvSpPr>
        <p:spPr>
          <a:xfrm rot="0">
            <a:off x="2622428" y="7522988"/>
            <a:ext cx="3948151" cy="677680"/>
          </a:xfrm>
          <a:prstGeom prst="rect">
            <a:avLst/>
          </a:prstGeom>
        </p:spPr>
        <p:txBody>
          <a:bodyPr anchor="t" rtlCol="false" tIns="0" lIns="0" bIns="0" rIns="0">
            <a:spAutoFit/>
          </a:bodyPr>
          <a:lstStyle/>
          <a:p>
            <a:pPr algn="l">
              <a:lnSpc>
                <a:spcPts val="5420"/>
              </a:lnSpc>
            </a:pPr>
            <a:r>
              <a:rPr lang="en-US" sz="3009">
                <a:solidFill>
                  <a:srgbClr val="FF7E79"/>
                </a:solidFill>
                <a:latin typeface="Calibri (MS)"/>
                <a:ea typeface="Calibri (MS)"/>
                <a:cs typeface="Calibri (MS)"/>
                <a:sym typeface="Calibri (MS)"/>
              </a:rPr>
              <a:t>Tohumların farklı yerlere </a:t>
            </a:r>
          </a:p>
        </p:txBody>
      </p:sp>
      <p:sp>
        <p:nvSpPr>
          <p:cNvPr name="TextBox 11" id="11"/>
          <p:cNvSpPr txBox="true"/>
          <p:nvPr/>
        </p:nvSpPr>
        <p:spPr>
          <a:xfrm rot="0">
            <a:off x="2622428" y="8333442"/>
            <a:ext cx="5582783" cy="324726"/>
          </a:xfrm>
          <a:prstGeom prst="rect">
            <a:avLst/>
          </a:prstGeom>
        </p:spPr>
        <p:txBody>
          <a:bodyPr anchor="t" rtlCol="false" tIns="0" lIns="0" bIns="0" rIns="0">
            <a:spAutoFit/>
          </a:bodyPr>
          <a:lstStyle/>
          <a:p>
            <a:pPr algn="l">
              <a:lnSpc>
                <a:spcPts val="1791"/>
              </a:lnSpc>
            </a:pPr>
            <a:r>
              <a:rPr lang="en-US" sz="3006">
                <a:solidFill>
                  <a:srgbClr val="FF7E79"/>
                </a:solidFill>
                <a:latin typeface="Calibri (MS)"/>
                <a:ea typeface="Calibri (MS)"/>
                <a:cs typeface="Calibri (MS)"/>
                <a:sym typeface="Calibri (MS)"/>
              </a:rPr>
              <a:t>taşınmasını, bitkilerin üremesini ve </a:t>
            </a:r>
          </a:p>
        </p:txBody>
      </p:sp>
      <p:sp>
        <p:nvSpPr>
          <p:cNvPr name="TextBox 12" id="12"/>
          <p:cNvSpPr txBox="true"/>
          <p:nvPr/>
        </p:nvSpPr>
        <p:spPr>
          <a:xfrm rot="0">
            <a:off x="2622428" y="8438217"/>
            <a:ext cx="5519704" cy="677151"/>
          </a:xfrm>
          <a:prstGeom prst="rect">
            <a:avLst/>
          </a:prstGeom>
        </p:spPr>
        <p:txBody>
          <a:bodyPr anchor="t" rtlCol="false" tIns="0" lIns="0" bIns="0" rIns="0">
            <a:spAutoFit/>
          </a:bodyPr>
          <a:lstStyle/>
          <a:p>
            <a:pPr algn="l">
              <a:lnSpc>
                <a:spcPts val="5407"/>
              </a:lnSpc>
            </a:pPr>
            <a:r>
              <a:rPr lang="en-US" sz="3006">
                <a:solidFill>
                  <a:srgbClr val="FF7E79"/>
                </a:solidFill>
                <a:latin typeface="Calibri (MS)"/>
                <a:ea typeface="Calibri (MS)"/>
                <a:cs typeface="Calibri (MS)"/>
                <a:sym typeface="Calibri (MS)"/>
              </a:rPr>
              <a:t>zararlı böceklerin azalmasını sağlar.</a:t>
            </a:r>
          </a:p>
        </p:txBody>
      </p:sp>
      <p:sp>
        <p:nvSpPr>
          <p:cNvPr name="TextBox 13" id="13"/>
          <p:cNvSpPr txBox="true"/>
          <p:nvPr/>
        </p:nvSpPr>
        <p:spPr>
          <a:xfrm rot="0">
            <a:off x="2588138" y="2470342"/>
            <a:ext cx="5771250" cy="1877416"/>
          </a:xfrm>
          <a:prstGeom prst="rect">
            <a:avLst/>
          </a:prstGeom>
        </p:spPr>
        <p:txBody>
          <a:bodyPr anchor="t" rtlCol="false" tIns="0" lIns="0" bIns="0" rIns="0">
            <a:spAutoFit/>
          </a:bodyPr>
          <a:lstStyle/>
          <a:p>
            <a:pPr algn="just">
              <a:lnSpc>
                <a:spcPts val="3601"/>
              </a:lnSpc>
            </a:pPr>
            <a:r>
              <a:rPr lang="en-US" sz="3006">
                <a:solidFill>
                  <a:srgbClr val="92D050"/>
                </a:solidFill>
                <a:latin typeface="Calibri (MS)"/>
                <a:ea typeface="Calibri (MS)"/>
                <a:cs typeface="Calibri (MS)"/>
                <a:sym typeface="Calibri (MS)"/>
              </a:rPr>
              <a:t>Fotosentez yoluyla oksijen üretip karbondioksiti alır. Erozyonu önleyip toprağı korur. Suyun buharlaşmasını </a:t>
            </a:r>
          </a:p>
          <a:p>
            <a:pPr algn="just">
              <a:lnSpc>
                <a:spcPts val="4213"/>
              </a:lnSpc>
            </a:pPr>
            <a:r>
              <a:rPr lang="en-US" sz="3009">
                <a:solidFill>
                  <a:srgbClr val="92D050"/>
                </a:solidFill>
                <a:latin typeface="Calibri (MS)"/>
                <a:ea typeface="Calibri (MS)"/>
                <a:cs typeface="Calibri (MS)"/>
                <a:sym typeface="Calibri (MS)"/>
              </a:rPr>
              <a:t>sağlayarak</a:t>
            </a:r>
            <a:r>
              <a:rPr lang="en-US" sz="3009">
                <a:solidFill>
                  <a:srgbClr val="000000"/>
                </a:solidFill>
                <a:latin typeface="Calibri (MS)"/>
                <a:ea typeface="Calibri (MS)"/>
                <a:cs typeface="Calibri (MS)"/>
                <a:sym typeface="Calibri (MS)"/>
              </a:rPr>
              <a:t> </a:t>
            </a:r>
            <a:r>
              <a:rPr lang="en-US" sz="3009">
                <a:solidFill>
                  <a:srgbClr val="92D050"/>
                </a:solidFill>
                <a:latin typeface="Calibri (MS)"/>
                <a:ea typeface="Calibri (MS)"/>
                <a:cs typeface="Calibri (MS)"/>
                <a:sym typeface="Calibri (MS)"/>
              </a:rPr>
              <a:t>su</a:t>
            </a:r>
            <a:r>
              <a:rPr lang="en-US" sz="3009">
                <a:solidFill>
                  <a:srgbClr val="000000"/>
                </a:solidFill>
                <a:latin typeface="Calibri (MS)"/>
                <a:ea typeface="Calibri (MS)"/>
                <a:cs typeface="Calibri (MS)"/>
                <a:sym typeface="Calibri (MS)"/>
              </a:rPr>
              <a:t> </a:t>
            </a:r>
            <a:r>
              <a:rPr lang="en-US" sz="3009">
                <a:solidFill>
                  <a:srgbClr val="92D050"/>
                </a:solidFill>
                <a:latin typeface="Calibri (MS)"/>
                <a:ea typeface="Calibri (MS)"/>
                <a:cs typeface="Calibri (MS)"/>
                <a:sym typeface="Calibri (MS)"/>
              </a:rPr>
              <a:t>döngüsünü</a:t>
            </a:r>
            <a:r>
              <a:rPr lang="en-US" sz="3009">
                <a:solidFill>
                  <a:srgbClr val="000000"/>
                </a:solidFill>
                <a:latin typeface="Calibri (MS)"/>
                <a:ea typeface="Calibri (MS)"/>
                <a:cs typeface="Calibri (MS)"/>
                <a:sym typeface="Calibri (MS)"/>
              </a:rPr>
              <a:t> </a:t>
            </a:r>
            <a:r>
              <a:rPr lang="en-US" sz="3009">
                <a:solidFill>
                  <a:srgbClr val="92D050"/>
                </a:solidFill>
                <a:latin typeface="Calibri (MS)"/>
                <a:ea typeface="Calibri (MS)"/>
                <a:cs typeface="Calibri (MS)"/>
                <a:sym typeface="Calibri (MS)"/>
              </a:rPr>
              <a:t>dengeler.</a:t>
            </a:r>
          </a:p>
        </p:txBody>
      </p:sp>
      <p:sp>
        <p:nvSpPr>
          <p:cNvPr name="TextBox 14" id="14"/>
          <p:cNvSpPr txBox="true"/>
          <p:nvPr/>
        </p:nvSpPr>
        <p:spPr>
          <a:xfrm rot="0">
            <a:off x="5323137" y="806706"/>
            <a:ext cx="7280953"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Bazı canlıların evrenin düzenine olan katkıları</a:t>
            </a:r>
          </a:p>
        </p:txBody>
      </p:sp>
      <p:sp>
        <p:nvSpPr>
          <p:cNvPr name="TextBox 15" id="15"/>
          <p:cNvSpPr txBox="true"/>
          <p:nvPr/>
        </p:nvSpPr>
        <p:spPr>
          <a:xfrm rot="0">
            <a:off x="10373868" y="2492831"/>
            <a:ext cx="5510360" cy="1877301"/>
          </a:xfrm>
          <a:prstGeom prst="rect">
            <a:avLst/>
          </a:prstGeom>
        </p:spPr>
        <p:txBody>
          <a:bodyPr anchor="t" rtlCol="false" tIns="0" lIns="0" bIns="0" rIns="0">
            <a:spAutoFit/>
          </a:bodyPr>
          <a:lstStyle/>
          <a:p>
            <a:pPr algn="just">
              <a:lnSpc>
                <a:spcPts val="3601"/>
              </a:lnSpc>
            </a:pPr>
            <a:r>
              <a:rPr lang="en-US" sz="3006">
                <a:solidFill>
                  <a:srgbClr val="FFC000"/>
                </a:solidFill>
                <a:latin typeface="Calibri (MS)"/>
                <a:ea typeface="Calibri (MS)"/>
                <a:cs typeface="Calibri (MS)"/>
                <a:sym typeface="Calibri (MS)"/>
              </a:rPr>
              <a:t>Çiçeklerin döllenmesi ile meyve ve sebzelerin çeşitliliğinin artmasında ve gıda kaynaklarının devamının sağlanmasında yardımcıdır.</a:t>
            </a:r>
          </a:p>
        </p:txBody>
      </p:sp>
      <p:sp>
        <p:nvSpPr>
          <p:cNvPr name="TextBox 16" id="16"/>
          <p:cNvSpPr txBox="true"/>
          <p:nvPr/>
        </p:nvSpPr>
        <p:spPr>
          <a:xfrm rot="0">
            <a:off x="10344150" y="7028440"/>
            <a:ext cx="6093233" cy="2405710"/>
          </a:xfrm>
          <a:prstGeom prst="rect">
            <a:avLst/>
          </a:prstGeom>
        </p:spPr>
        <p:txBody>
          <a:bodyPr anchor="t" rtlCol="false" tIns="0" lIns="0" bIns="0" rIns="0">
            <a:spAutoFit/>
          </a:bodyPr>
          <a:lstStyle/>
          <a:p>
            <a:pPr algn="l">
              <a:lnSpc>
                <a:spcPts val="3934"/>
              </a:lnSpc>
            </a:pPr>
            <a:r>
              <a:rPr lang="en-US" b="true" sz="3006">
                <a:solidFill>
                  <a:srgbClr val="0B76A0"/>
                </a:solidFill>
                <a:latin typeface="Calibri (MS) Bold"/>
                <a:ea typeface="Calibri (MS) Bold"/>
                <a:cs typeface="Calibri (MS) Bold"/>
                <a:sym typeface="Calibri (MS) Bold"/>
              </a:rPr>
              <a:t>Balıklar </a:t>
            </a:r>
            <a:r>
              <a:rPr lang="en-US" sz="3006">
                <a:solidFill>
                  <a:srgbClr val="0B76A0"/>
                </a:solidFill>
                <a:latin typeface="Calibri (MS)"/>
                <a:ea typeface="Calibri (MS)"/>
                <a:cs typeface="Calibri (MS)"/>
                <a:sym typeface="Calibri (MS)"/>
              </a:rPr>
              <a:t>İnsanlar için önemli besin kaynağı </a:t>
            </a:r>
          </a:p>
          <a:p>
            <a:pPr algn="l">
              <a:lnSpc>
                <a:spcPts val="3267"/>
              </a:lnSpc>
            </a:pPr>
            <a:r>
              <a:rPr lang="en-US" sz="3006">
                <a:solidFill>
                  <a:srgbClr val="0B76A0"/>
                </a:solidFill>
                <a:latin typeface="Calibri (MS)"/>
                <a:ea typeface="Calibri (MS)"/>
                <a:cs typeface="Calibri (MS)"/>
                <a:sym typeface="Calibri (MS)"/>
              </a:rPr>
              <a:t>olmakla birlikte denizlerdeki canlıların </a:t>
            </a:r>
          </a:p>
          <a:p>
            <a:pPr algn="l">
              <a:lnSpc>
                <a:spcPts val="3934"/>
              </a:lnSpc>
            </a:pPr>
            <a:r>
              <a:rPr lang="en-US" sz="3006">
                <a:solidFill>
                  <a:srgbClr val="0B76A0"/>
                </a:solidFill>
                <a:latin typeface="Calibri (MS)"/>
                <a:ea typeface="Calibri (MS)"/>
                <a:cs typeface="Calibri (MS)"/>
                <a:sym typeface="Calibri (MS)"/>
              </a:rPr>
              <a:t>devamlılığını sağlar. Suyun kalitesini artırır.</a:t>
            </a:r>
          </a:p>
        </p:txBody>
      </p:sp>
      <p:sp>
        <p:nvSpPr>
          <p:cNvPr name="TextBox 17" id="17"/>
          <p:cNvSpPr txBox="true"/>
          <p:nvPr/>
        </p:nvSpPr>
        <p:spPr>
          <a:xfrm rot="0">
            <a:off x="10373868" y="1935618"/>
            <a:ext cx="893955" cy="563380"/>
          </a:xfrm>
          <a:prstGeom prst="rect">
            <a:avLst/>
          </a:prstGeom>
        </p:spPr>
        <p:txBody>
          <a:bodyPr anchor="t" rtlCol="false" tIns="0" lIns="0" bIns="0" rIns="0">
            <a:spAutoFit/>
          </a:bodyPr>
          <a:lstStyle/>
          <a:p>
            <a:pPr algn="l">
              <a:lnSpc>
                <a:spcPts val="4213"/>
              </a:lnSpc>
            </a:pPr>
            <a:r>
              <a:rPr lang="en-US" b="true" sz="3009">
                <a:solidFill>
                  <a:srgbClr val="F5B80B"/>
                </a:solidFill>
                <a:latin typeface="Calibri (MS) Bold"/>
                <a:ea typeface="Calibri (MS) Bold"/>
                <a:cs typeface="Calibri (MS) Bold"/>
                <a:sym typeface="Calibri (MS) Bold"/>
              </a:rPr>
              <a:t>Arılar</a:t>
            </a:r>
          </a:p>
        </p:txBody>
      </p:sp>
      <p:sp>
        <p:nvSpPr>
          <p:cNvPr name="TextBox 18" id="18"/>
          <p:cNvSpPr txBox="true"/>
          <p:nvPr/>
        </p:nvSpPr>
        <p:spPr>
          <a:xfrm rot="0">
            <a:off x="2622428" y="1927879"/>
            <a:ext cx="1210380" cy="461434"/>
          </a:xfrm>
          <a:prstGeom prst="rect">
            <a:avLst/>
          </a:prstGeom>
        </p:spPr>
        <p:txBody>
          <a:bodyPr anchor="t" rtlCol="false" tIns="0" lIns="0" bIns="0" rIns="0">
            <a:spAutoFit/>
          </a:bodyPr>
          <a:lstStyle/>
          <a:p>
            <a:pPr algn="l">
              <a:lnSpc>
                <a:spcPts val="3785"/>
              </a:lnSpc>
            </a:pPr>
            <a:r>
              <a:rPr lang="en-US" sz="2703">
                <a:solidFill>
                  <a:srgbClr val="3B7D23"/>
                </a:solidFill>
                <a:latin typeface="Aptos"/>
                <a:ea typeface="Aptos"/>
                <a:cs typeface="Aptos"/>
                <a:sym typeface="Aptos"/>
              </a:rPr>
              <a:t>A</a:t>
            </a:r>
            <a:r>
              <a:rPr lang="en-US" sz="2703">
                <a:solidFill>
                  <a:srgbClr val="000000"/>
                </a:solidFill>
                <a:latin typeface="Aptos"/>
                <a:ea typeface="Aptos"/>
                <a:cs typeface="Aptos"/>
                <a:sym typeface="Aptos"/>
              </a:rPr>
              <a:t> </a:t>
            </a:r>
            <a:r>
              <a:rPr lang="en-US" sz="2703">
                <a:solidFill>
                  <a:srgbClr val="3B7D23"/>
                </a:solidFill>
                <a:latin typeface="Aptos"/>
                <a:ea typeface="Aptos"/>
                <a:cs typeface="Aptos"/>
                <a:sym typeface="Aptos"/>
              </a:rPr>
              <a:t>ğaçlar</a:t>
            </a:r>
          </a:p>
        </p:txBody>
      </p:sp>
      <p:sp>
        <p:nvSpPr>
          <p:cNvPr name="TextBox 19" id="19"/>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844856" y="14"/>
            <a:ext cx="10758673" cy="10286986"/>
          </a:xfrm>
          <a:custGeom>
            <a:avLst/>
            <a:gdLst/>
            <a:ahLst/>
            <a:cxnLst/>
            <a:rect r="r" b="b" t="t" l="l"/>
            <a:pathLst>
              <a:path h="10286986" w="10758673">
                <a:moveTo>
                  <a:pt x="0" y="0"/>
                </a:moveTo>
                <a:lnTo>
                  <a:pt x="10758673" y="0"/>
                </a:lnTo>
                <a:lnTo>
                  <a:pt x="10758673" y="10286986"/>
                </a:lnTo>
                <a:lnTo>
                  <a:pt x="0" y="10286986"/>
                </a:lnTo>
                <a:lnTo>
                  <a:pt x="0" y="0"/>
                </a:lnTo>
                <a:close/>
              </a:path>
            </a:pathLst>
          </a:custGeom>
          <a:blipFill>
            <a:blip r:embed="rId2"/>
            <a:stretch>
              <a:fillRect l="0" t="0" r="0" b="-4585"/>
            </a:stretch>
          </a:blipFill>
        </p:spPr>
      </p:sp>
      <p:sp>
        <p:nvSpPr>
          <p:cNvPr name="Freeform 3" id="3"/>
          <p:cNvSpPr/>
          <p:nvPr/>
        </p:nvSpPr>
        <p:spPr>
          <a:xfrm flipH="true" flipV="false" rot="0">
            <a:off x="1688211" y="2417831"/>
            <a:ext cx="6826668" cy="6239066"/>
          </a:xfrm>
          <a:custGeom>
            <a:avLst/>
            <a:gdLst/>
            <a:ahLst/>
            <a:cxnLst/>
            <a:rect r="r" b="b" t="t" l="l"/>
            <a:pathLst>
              <a:path h="6239066" w="6826668">
                <a:moveTo>
                  <a:pt x="6826668" y="0"/>
                </a:moveTo>
                <a:lnTo>
                  <a:pt x="0" y="0"/>
                </a:lnTo>
                <a:lnTo>
                  <a:pt x="0" y="6239065"/>
                </a:lnTo>
                <a:lnTo>
                  <a:pt x="6826668" y="6239065"/>
                </a:lnTo>
                <a:lnTo>
                  <a:pt x="6826668" y="0"/>
                </a:lnTo>
                <a:close/>
              </a:path>
            </a:pathLst>
          </a:custGeom>
          <a:blipFill>
            <a:blip r:embed="rId3"/>
            <a:stretch>
              <a:fillRect l="0" t="0" r="-1" b="0"/>
            </a:stretch>
          </a:blipFill>
        </p:spPr>
      </p:sp>
      <p:sp>
        <p:nvSpPr>
          <p:cNvPr name="Freeform 4" id="4"/>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4">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2966271" y="4309243"/>
            <a:ext cx="1371457" cy="963887"/>
          </a:xfrm>
          <a:prstGeom prst="rect">
            <a:avLst/>
          </a:prstGeom>
        </p:spPr>
        <p:txBody>
          <a:bodyPr anchor="t" rtlCol="false" tIns="0" lIns="0" bIns="0" rIns="0">
            <a:spAutoFit/>
          </a:bodyPr>
          <a:lstStyle/>
          <a:p>
            <a:pPr algn="l">
              <a:lnSpc>
                <a:spcPts val="3608"/>
              </a:lnSpc>
            </a:pPr>
            <a:r>
              <a:rPr lang="en-US" sz="3009">
                <a:solidFill>
                  <a:srgbClr val="000000"/>
                </a:solidFill>
                <a:latin typeface="Calibri (MS)"/>
                <a:ea typeface="Calibri (MS)"/>
                <a:cs typeface="Calibri (MS)"/>
                <a:sym typeface="Calibri (MS)"/>
              </a:rPr>
              <a:t> </a:t>
            </a:r>
          </a:p>
          <a:p>
            <a:pPr algn="l">
              <a:lnSpc>
                <a:spcPts val="3608"/>
              </a:lnSpc>
            </a:pPr>
            <a:r>
              <a:rPr lang="en-US" sz="3009">
                <a:solidFill>
                  <a:srgbClr val="000000"/>
                </a:solidFill>
                <a:latin typeface="Calibri (MS)"/>
                <a:ea typeface="Calibri (MS)"/>
                <a:cs typeface="Calibri (MS)"/>
                <a:sym typeface="Calibri (MS)"/>
              </a:rPr>
              <a:t>oluşumu</a:t>
            </a:r>
          </a:p>
        </p:txBody>
      </p:sp>
      <p:sp>
        <p:nvSpPr>
          <p:cNvPr name="TextBox 7" id="7"/>
          <p:cNvSpPr txBox="true"/>
          <p:nvPr/>
        </p:nvSpPr>
        <p:spPr>
          <a:xfrm rot="0">
            <a:off x="3390238" y="7393629"/>
            <a:ext cx="88111" cy="506230"/>
          </a:xfrm>
          <a:prstGeom prst="rect">
            <a:avLst/>
          </a:prstGeom>
        </p:spPr>
        <p:txBody>
          <a:bodyPr anchor="t" rtlCol="false" tIns="0" lIns="0" bIns="0" rIns="0">
            <a:spAutoFit/>
          </a:bodyPr>
          <a:lstStyle/>
          <a:p>
            <a:pPr algn="l">
              <a:lnSpc>
                <a:spcPts val="3605"/>
              </a:lnSpc>
            </a:pPr>
            <a:r>
              <a:rPr lang="en-US" sz="3009">
                <a:solidFill>
                  <a:srgbClr val="000000"/>
                </a:solidFill>
                <a:latin typeface="Calibri (MS)"/>
                <a:ea typeface="Calibri (MS)"/>
                <a:cs typeface="Calibri (MS)"/>
                <a:sym typeface="Calibri (MS)"/>
              </a:rPr>
              <a:t> </a:t>
            </a:r>
          </a:p>
        </p:txBody>
      </p:sp>
      <p:sp>
        <p:nvSpPr>
          <p:cNvPr name="TextBox 8" id="8"/>
          <p:cNvSpPr txBox="true"/>
          <p:nvPr/>
        </p:nvSpPr>
        <p:spPr>
          <a:xfrm rot="0">
            <a:off x="2813109" y="7851586"/>
            <a:ext cx="1683368"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dayanışma</a:t>
            </a:r>
          </a:p>
        </p:txBody>
      </p:sp>
      <p:sp>
        <p:nvSpPr>
          <p:cNvPr name="TextBox 9" id="9"/>
          <p:cNvSpPr txBox="true"/>
          <p:nvPr/>
        </p:nvSpPr>
        <p:spPr>
          <a:xfrm rot="0">
            <a:off x="2603368" y="2818771"/>
            <a:ext cx="2045899"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Mevsimlerin </a:t>
            </a:r>
          </a:p>
        </p:txBody>
      </p:sp>
      <p:sp>
        <p:nvSpPr>
          <p:cNvPr name="TextBox 10" id="10"/>
          <p:cNvSpPr txBox="true"/>
          <p:nvPr/>
        </p:nvSpPr>
        <p:spPr>
          <a:xfrm rot="0">
            <a:off x="2891404" y="3275971"/>
            <a:ext cx="1371457"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oluşumu</a:t>
            </a:r>
          </a:p>
        </p:txBody>
      </p:sp>
      <p:sp>
        <p:nvSpPr>
          <p:cNvPr name="TextBox 11" id="11"/>
          <p:cNvSpPr txBox="true"/>
          <p:nvPr/>
        </p:nvSpPr>
        <p:spPr>
          <a:xfrm rot="0">
            <a:off x="2462979" y="5967551"/>
            <a:ext cx="2414259"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Suyun döngüsü</a:t>
            </a:r>
          </a:p>
        </p:txBody>
      </p:sp>
      <p:sp>
        <p:nvSpPr>
          <p:cNvPr name="TextBox 12" id="12"/>
          <p:cNvSpPr txBox="true"/>
          <p:nvPr/>
        </p:nvSpPr>
        <p:spPr>
          <a:xfrm rot="0">
            <a:off x="5564510" y="461720"/>
            <a:ext cx="6325762" cy="877176"/>
          </a:xfrm>
          <a:prstGeom prst="rect">
            <a:avLst/>
          </a:prstGeom>
        </p:spPr>
        <p:txBody>
          <a:bodyPr anchor="t" rtlCol="false" tIns="0" lIns="0" bIns="0" rIns="0">
            <a:spAutoFit/>
          </a:bodyPr>
          <a:lstStyle/>
          <a:p>
            <a:pPr algn="l">
              <a:lnSpc>
                <a:spcPts val="7515"/>
              </a:lnSpc>
            </a:pPr>
            <a:r>
              <a:rPr lang="en-US" b="true" sz="3006">
                <a:solidFill>
                  <a:srgbClr val="000000"/>
                </a:solidFill>
                <a:latin typeface="Calibri (MS) Bold"/>
                <a:ea typeface="Calibri (MS) Bold"/>
                <a:cs typeface="Calibri (MS) Bold"/>
                <a:sym typeface="Calibri (MS) Bold"/>
              </a:rPr>
              <a:t>Evrendeki Mükemmel Düzene Örnekler</a:t>
            </a:r>
          </a:p>
        </p:txBody>
      </p:sp>
      <p:sp>
        <p:nvSpPr>
          <p:cNvPr name="TextBox 13" id="13"/>
          <p:cNvSpPr txBox="true"/>
          <p:nvPr/>
        </p:nvSpPr>
        <p:spPr>
          <a:xfrm rot="0">
            <a:off x="9060747" y="1459359"/>
            <a:ext cx="7418799" cy="7708130"/>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Dünya’nın ekseninin eğik olması ve Güneş </a:t>
            </a:r>
          </a:p>
          <a:p>
            <a:pPr algn="l">
              <a:lnSpc>
                <a:spcPts val="1504"/>
              </a:lnSpc>
            </a:pPr>
            <a:r>
              <a:rPr lang="en-US" sz="3009">
                <a:solidFill>
                  <a:srgbClr val="000000"/>
                </a:solidFill>
                <a:latin typeface="Calibri (MS)"/>
                <a:ea typeface="Calibri (MS)"/>
                <a:cs typeface="Calibri (MS)"/>
                <a:sym typeface="Calibri (MS)"/>
              </a:rPr>
              <a:t>etrafındaki dönüşü sayesinde mevsimler </a:t>
            </a:r>
          </a:p>
          <a:p>
            <a:pPr algn="l">
              <a:lnSpc>
                <a:spcPts val="5705"/>
              </a:lnSpc>
            </a:pPr>
            <a:r>
              <a:rPr lang="en-US" sz="3006">
                <a:solidFill>
                  <a:srgbClr val="000000"/>
                </a:solidFill>
                <a:latin typeface="Calibri (MS)"/>
                <a:ea typeface="Calibri (MS)"/>
                <a:cs typeface="Calibri (MS)"/>
                <a:sym typeface="Calibri (MS)"/>
              </a:rPr>
              <a:t>oluşur. Böylece canlıların yaşam döngüleri </a:t>
            </a:r>
          </a:p>
          <a:p>
            <a:pPr algn="l">
              <a:lnSpc>
                <a:spcPts val="1503"/>
              </a:lnSpc>
            </a:pPr>
            <a:r>
              <a:rPr lang="en-US" sz="3006">
                <a:solidFill>
                  <a:srgbClr val="000000"/>
                </a:solidFill>
                <a:latin typeface="Calibri (MS)"/>
                <a:ea typeface="Calibri (MS)"/>
                <a:cs typeface="Calibri (MS)"/>
                <a:sym typeface="Calibri (MS)"/>
              </a:rPr>
              <a:t>dengede kalır.</a:t>
            </a:r>
          </a:p>
          <a:p>
            <a:pPr algn="l">
              <a:lnSpc>
                <a:spcPts val="7367"/>
              </a:lnSpc>
            </a:pPr>
            <a:r>
              <a:rPr lang="en-US" sz="3006">
                <a:solidFill>
                  <a:srgbClr val="000000"/>
                </a:solidFill>
                <a:latin typeface="Calibri (MS)"/>
                <a:ea typeface="Calibri (MS)"/>
                <a:cs typeface="Calibri (MS)"/>
                <a:sym typeface="Calibri (MS)"/>
              </a:rPr>
              <a:t>Dünya’nın kendi ekseninde dönmesiyle gece </a:t>
            </a:r>
          </a:p>
          <a:p>
            <a:pPr algn="l">
              <a:lnSpc>
                <a:spcPts val="1503"/>
              </a:lnSpc>
            </a:pPr>
            <a:r>
              <a:rPr lang="en-US" sz="3006">
                <a:solidFill>
                  <a:srgbClr val="000000"/>
                </a:solidFill>
                <a:latin typeface="Calibri (MS)"/>
                <a:ea typeface="Calibri (MS)"/>
                <a:cs typeface="Calibri (MS)"/>
                <a:sym typeface="Calibri (MS)"/>
              </a:rPr>
              <a:t>ve gündüz oluşur. Bu da canlıların temel </a:t>
            </a:r>
          </a:p>
          <a:p>
            <a:pPr algn="l">
              <a:lnSpc>
                <a:spcPts val="5694"/>
              </a:lnSpc>
            </a:pPr>
            <a:r>
              <a:rPr lang="en-US" sz="3009">
                <a:solidFill>
                  <a:srgbClr val="000000"/>
                </a:solidFill>
                <a:latin typeface="Calibri (MS)"/>
                <a:ea typeface="Calibri (MS)"/>
                <a:cs typeface="Calibri (MS)"/>
                <a:sym typeface="Calibri (MS)"/>
              </a:rPr>
              <a:t>yaşam süreçlerini düzenler.</a:t>
            </a:r>
          </a:p>
          <a:p>
            <a:pPr algn="l">
              <a:lnSpc>
                <a:spcPts val="4130"/>
              </a:lnSpc>
            </a:pPr>
            <a:r>
              <a:rPr lang="en-US" sz="3006">
                <a:solidFill>
                  <a:srgbClr val="000000"/>
                </a:solidFill>
                <a:latin typeface="Calibri (MS)"/>
                <a:ea typeface="Calibri (MS)"/>
                <a:cs typeface="Calibri (MS)"/>
                <a:sym typeface="Calibri (MS)"/>
              </a:rPr>
              <a:t>Suyun güneş enerjisiyle buharlaşıp atmosferde </a:t>
            </a:r>
          </a:p>
          <a:p>
            <a:pPr algn="l">
              <a:lnSpc>
                <a:spcPts val="3072"/>
              </a:lnSpc>
            </a:pPr>
            <a:r>
              <a:rPr lang="en-US" sz="3006">
                <a:solidFill>
                  <a:srgbClr val="000000"/>
                </a:solidFill>
                <a:latin typeface="Calibri (MS)"/>
                <a:ea typeface="Calibri (MS)"/>
                <a:cs typeface="Calibri (MS)"/>
                <a:sym typeface="Calibri (MS)"/>
              </a:rPr>
              <a:t>yoğunlaşarak bulutları oluşturması, yağış </a:t>
            </a:r>
          </a:p>
          <a:p>
            <a:pPr algn="l">
              <a:lnSpc>
                <a:spcPts val="4126"/>
              </a:lnSpc>
            </a:pPr>
            <a:r>
              <a:rPr lang="en-US" sz="3009">
                <a:solidFill>
                  <a:srgbClr val="000000"/>
                </a:solidFill>
                <a:latin typeface="Calibri (MS)"/>
                <a:ea typeface="Calibri (MS)"/>
                <a:cs typeface="Calibri (MS)"/>
                <a:sym typeface="Calibri (MS)"/>
              </a:rPr>
              <a:t>olarak yeryüzüne düşmesi ve akarsularla </a:t>
            </a:r>
          </a:p>
          <a:p>
            <a:pPr algn="l">
              <a:lnSpc>
                <a:spcPts val="3087"/>
              </a:lnSpc>
            </a:pPr>
            <a:r>
              <a:rPr lang="en-US" sz="3006">
                <a:solidFill>
                  <a:srgbClr val="000000"/>
                </a:solidFill>
                <a:latin typeface="Calibri (MS)"/>
                <a:ea typeface="Calibri (MS)"/>
                <a:cs typeface="Calibri (MS)"/>
                <a:sym typeface="Calibri (MS)"/>
              </a:rPr>
              <a:t>tekrar denize dönmesi sürecidir. </a:t>
            </a:r>
          </a:p>
          <a:p>
            <a:pPr algn="l">
              <a:lnSpc>
                <a:spcPts val="6577"/>
              </a:lnSpc>
            </a:pPr>
            <a:r>
              <a:rPr lang="en-US" sz="3006">
                <a:solidFill>
                  <a:srgbClr val="000000"/>
                </a:solidFill>
                <a:latin typeface="Calibri (MS)"/>
                <a:ea typeface="Calibri (MS)"/>
                <a:cs typeface="Calibri (MS)"/>
                <a:sym typeface="Calibri (MS)"/>
              </a:rPr>
              <a:t>İnsanlar, hayvanlar ve bitkiler birbirleriyle </a:t>
            </a:r>
          </a:p>
          <a:p>
            <a:pPr algn="l">
              <a:lnSpc>
                <a:spcPts val="1503"/>
              </a:lnSpc>
            </a:pPr>
            <a:r>
              <a:rPr lang="en-US" sz="3006">
                <a:solidFill>
                  <a:srgbClr val="000000"/>
                </a:solidFill>
                <a:latin typeface="Calibri (MS)"/>
                <a:ea typeface="Calibri (MS)"/>
                <a:cs typeface="Calibri (MS)"/>
                <a:sym typeface="Calibri (MS)"/>
              </a:rPr>
              <a:t>etkileşimde bulunarak evrendeki mükemmel </a:t>
            </a:r>
          </a:p>
          <a:p>
            <a:pPr algn="l">
              <a:lnSpc>
                <a:spcPts val="5696"/>
              </a:lnSpc>
            </a:pPr>
            <a:r>
              <a:rPr lang="en-US" sz="3006">
                <a:solidFill>
                  <a:srgbClr val="000000"/>
                </a:solidFill>
                <a:latin typeface="Calibri (MS)"/>
                <a:ea typeface="Calibri (MS)"/>
                <a:cs typeface="Calibri (MS)"/>
                <a:sym typeface="Calibri (MS)"/>
              </a:rPr>
              <a:t>düzenin sağlıklı ve dengeli bir şekilde </a:t>
            </a:r>
          </a:p>
          <a:p>
            <a:pPr algn="l">
              <a:lnSpc>
                <a:spcPts val="1512"/>
              </a:lnSpc>
            </a:pPr>
            <a:r>
              <a:rPr lang="en-US" sz="3006">
                <a:solidFill>
                  <a:srgbClr val="000000"/>
                </a:solidFill>
                <a:latin typeface="Calibri (MS)"/>
                <a:ea typeface="Calibri (MS)"/>
                <a:cs typeface="Calibri (MS)"/>
                <a:sym typeface="Calibri (MS)"/>
              </a:rPr>
              <a:t>işlemesine katkı sağlar.</a:t>
            </a:r>
          </a:p>
        </p:txBody>
      </p:sp>
      <p:sp>
        <p:nvSpPr>
          <p:cNvPr name="TextBox 14" id="14"/>
          <p:cNvSpPr txBox="true"/>
          <p:nvPr/>
        </p:nvSpPr>
        <p:spPr>
          <a:xfrm rot="0">
            <a:off x="2214177" y="4252093"/>
            <a:ext cx="2992588"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Gecevegündüzün </a:t>
            </a:r>
          </a:p>
        </p:txBody>
      </p:sp>
      <p:sp>
        <p:nvSpPr>
          <p:cNvPr name="TextBox 15" id="15"/>
          <p:cNvSpPr txBox="true"/>
          <p:nvPr/>
        </p:nvSpPr>
        <p:spPr>
          <a:xfrm rot="0">
            <a:off x="2225607" y="7336479"/>
            <a:ext cx="2969985"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Canlılararasındaki </a:t>
            </a:r>
          </a:p>
        </p:txBody>
      </p:sp>
      <p:sp>
        <p:nvSpPr>
          <p:cNvPr name="TextBox 16" id="16"/>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66433" y="1907481"/>
            <a:ext cx="5694612" cy="8071866"/>
          </a:xfrm>
          <a:custGeom>
            <a:avLst/>
            <a:gdLst/>
            <a:ahLst/>
            <a:cxnLst/>
            <a:rect r="r" b="b" t="t" l="l"/>
            <a:pathLst>
              <a:path h="8071866" w="5694612">
                <a:moveTo>
                  <a:pt x="0" y="0"/>
                </a:moveTo>
                <a:lnTo>
                  <a:pt x="5694612" y="0"/>
                </a:lnTo>
                <a:lnTo>
                  <a:pt x="5694612" y="8071866"/>
                </a:lnTo>
                <a:lnTo>
                  <a:pt x="0" y="8071866"/>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261229" y="5160874"/>
            <a:ext cx="868551" cy="890740"/>
          </a:xfrm>
          <a:custGeom>
            <a:avLst/>
            <a:gdLst/>
            <a:ahLst/>
            <a:cxnLst/>
            <a:rect r="r" b="b" t="t" l="l"/>
            <a:pathLst>
              <a:path h="890740" w="868551">
                <a:moveTo>
                  <a:pt x="0" y="0"/>
                </a:moveTo>
                <a:lnTo>
                  <a:pt x="868551" y="0"/>
                </a:lnTo>
                <a:lnTo>
                  <a:pt x="868551" y="890740"/>
                </a:lnTo>
                <a:lnTo>
                  <a:pt x="0" y="890740"/>
                </a:lnTo>
                <a:lnTo>
                  <a:pt x="0" y="0"/>
                </a:lnTo>
                <a:close/>
              </a:path>
            </a:pathLst>
          </a:custGeom>
          <a:blipFill>
            <a:blip r:embed="rId6"/>
            <a:stretch>
              <a:fillRect l="0" t="0" r="0" b="0"/>
            </a:stretch>
          </a:blipFill>
        </p:spPr>
      </p:sp>
      <p:sp>
        <p:nvSpPr>
          <p:cNvPr name="Freeform 6" id="6"/>
          <p:cNvSpPr/>
          <p:nvPr/>
        </p:nvSpPr>
        <p:spPr>
          <a:xfrm flipH="false" flipV="false" rot="0">
            <a:off x="6098291" y="6219292"/>
            <a:ext cx="935646" cy="888840"/>
          </a:xfrm>
          <a:custGeom>
            <a:avLst/>
            <a:gdLst/>
            <a:ahLst/>
            <a:cxnLst/>
            <a:rect r="r" b="b" t="t" l="l"/>
            <a:pathLst>
              <a:path h="888840" w="935646">
                <a:moveTo>
                  <a:pt x="0" y="0"/>
                </a:moveTo>
                <a:lnTo>
                  <a:pt x="935645" y="0"/>
                </a:lnTo>
                <a:lnTo>
                  <a:pt x="935645" y="888839"/>
                </a:lnTo>
                <a:lnTo>
                  <a:pt x="0" y="888839"/>
                </a:lnTo>
                <a:lnTo>
                  <a:pt x="0" y="0"/>
                </a:lnTo>
                <a:close/>
              </a:path>
            </a:pathLst>
          </a:custGeom>
          <a:blipFill>
            <a:blip r:embed="rId7"/>
            <a:stretch>
              <a:fillRect l="0" t="0" r="0" b="0"/>
            </a:stretch>
          </a:blipFill>
        </p:spPr>
      </p:sp>
      <p:sp>
        <p:nvSpPr>
          <p:cNvPr name="Freeform 7" id="7"/>
          <p:cNvSpPr/>
          <p:nvPr/>
        </p:nvSpPr>
        <p:spPr>
          <a:xfrm flipH="false" flipV="false" rot="0">
            <a:off x="6637015" y="2724183"/>
            <a:ext cx="889468" cy="888840"/>
          </a:xfrm>
          <a:custGeom>
            <a:avLst/>
            <a:gdLst/>
            <a:ahLst/>
            <a:cxnLst/>
            <a:rect r="r" b="b" t="t" l="l"/>
            <a:pathLst>
              <a:path h="888840" w="889468">
                <a:moveTo>
                  <a:pt x="0" y="0"/>
                </a:moveTo>
                <a:lnTo>
                  <a:pt x="889469" y="0"/>
                </a:lnTo>
                <a:lnTo>
                  <a:pt x="889469" y="888840"/>
                </a:lnTo>
                <a:lnTo>
                  <a:pt x="0" y="888840"/>
                </a:lnTo>
                <a:lnTo>
                  <a:pt x="0" y="0"/>
                </a:lnTo>
                <a:close/>
              </a:path>
            </a:pathLst>
          </a:custGeom>
          <a:blipFill>
            <a:blip r:embed="rId8"/>
            <a:stretch>
              <a:fillRect l="0" t="0" r="0" b="0"/>
            </a:stretch>
          </a:blipFill>
        </p:spPr>
      </p:sp>
      <p:sp>
        <p:nvSpPr>
          <p:cNvPr name="Freeform 8" id="8"/>
          <p:cNvSpPr/>
          <p:nvPr/>
        </p:nvSpPr>
        <p:spPr>
          <a:xfrm flipH="false" flipV="false" rot="0">
            <a:off x="7924233" y="7549686"/>
            <a:ext cx="935646" cy="888840"/>
          </a:xfrm>
          <a:custGeom>
            <a:avLst/>
            <a:gdLst/>
            <a:ahLst/>
            <a:cxnLst/>
            <a:rect r="r" b="b" t="t" l="l"/>
            <a:pathLst>
              <a:path h="888840" w="935646">
                <a:moveTo>
                  <a:pt x="0" y="0"/>
                </a:moveTo>
                <a:lnTo>
                  <a:pt x="935646" y="0"/>
                </a:lnTo>
                <a:lnTo>
                  <a:pt x="935646" y="888840"/>
                </a:lnTo>
                <a:lnTo>
                  <a:pt x="0" y="888840"/>
                </a:lnTo>
                <a:lnTo>
                  <a:pt x="0" y="0"/>
                </a:lnTo>
                <a:close/>
              </a:path>
            </a:pathLst>
          </a:custGeom>
          <a:blipFill>
            <a:blip r:embed="rId9"/>
            <a:stretch>
              <a:fillRect l="0" t="0" r="0" b="0"/>
            </a:stretch>
          </a:blipFill>
        </p:spPr>
      </p:sp>
      <p:sp>
        <p:nvSpPr>
          <p:cNvPr name="Freeform 9" id="9"/>
          <p:cNvSpPr/>
          <p:nvPr/>
        </p:nvSpPr>
        <p:spPr>
          <a:xfrm flipH="false" flipV="false" rot="0">
            <a:off x="5218938" y="3878428"/>
            <a:ext cx="935646" cy="888840"/>
          </a:xfrm>
          <a:custGeom>
            <a:avLst/>
            <a:gdLst/>
            <a:ahLst/>
            <a:cxnLst/>
            <a:rect r="r" b="b" t="t" l="l"/>
            <a:pathLst>
              <a:path h="888840" w="935646">
                <a:moveTo>
                  <a:pt x="0" y="0"/>
                </a:moveTo>
                <a:lnTo>
                  <a:pt x="935646" y="0"/>
                </a:lnTo>
                <a:lnTo>
                  <a:pt x="935646" y="888839"/>
                </a:lnTo>
                <a:lnTo>
                  <a:pt x="0" y="888839"/>
                </a:lnTo>
                <a:lnTo>
                  <a:pt x="0" y="0"/>
                </a:lnTo>
                <a:close/>
              </a:path>
            </a:pathLst>
          </a:custGeom>
          <a:blipFill>
            <a:blip r:embed="rId10"/>
            <a:stretch>
              <a:fillRect l="0" t="0" r="0" b="0"/>
            </a:stretch>
          </a:blipFill>
        </p:spPr>
      </p:sp>
      <p:sp>
        <p:nvSpPr>
          <p:cNvPr name="TextBox 10" id="10"/>
          <p:cNvSpPr txBox="true"/>
          <p:nvPr/>
        </p:nvSpPr>
        <p:spPr>
          <a:xfrm rot="0">
            <a:off x="2102734" y="92121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1" id="11"/>
          <p:cNvSpPr txBox="true"/>
          <p:nvPr/>
        </p:nvSpPr>
        <p:spPr>
          <a:xfrm rot="0">
            <a:off x="4107942" y="3990161"/>
            <a:ext cx="973493"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İşitme</a:t>
            </a:r>
          </a:p>
        </p:txBody>
      </p:sp>
      <p:sp>
        <p:nvSpPr>
          <p:cNvPr name="TextBox 12" id="12"/>
          <p:cNvSpPr txBox="true"/>
          <p:nvPr/>
        </p:nvSpPr>
        <p:spPr>
          <a:xfrm rot="0">
            <a:off x="3656271" y="4926649"/>
            <a:ext cx="1529548" cy="8771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Dokunma</a:t>
            </a:r>
          </a:p>
        </p:txBody>
      </p:sp>
      <p:sp>
        <p:nvSpPr>
          <p:cNvPr name="TextBox 13" id="13"/>
          <p:cNvSpPr txBox="true"/>
          <p:nvPr/>
        </p:nvSpPr>
        <p:spPr>
          <a:xfrm rot="0">
            <a:off x="4509892" y="6022986"/>
            <a:ext cx="1471298" cy="8771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Tat alma</a:t>
            </a:r>
          </a:p>
        </p:txBody>
      </p:sp>
      <p:sp>
        <p:nvSpPr>
          <p:cNvPr name="TextBox 14" id="14"/>
          <p:cNvSpPr txBox="true"/>
          <p:nvPr/>
        </p:nvSpPr>
        <p:spPr>
          <a:xfrm rot="0">
            <a:off x="5426578" y="2747905"/>
            <a:ext cx="1090308"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Görme</a:t>
            </a:r>
          </a:p>
        </p:txBody>
      </p:sp>
      <p:sp>
        <p:nvSpPr>
          <p:cNvPr name="TextBox 15" id="15"/>
          <p:cNvSpPr txBox="true"/>
          <p:nvPr/>
        </p:nvSpPr>
        <p:spPr>
          <a:xfrm rot="0">
            <a:off x="6510528" y="7682422"/>
            <a:ext cx="1350040"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Koklama</a:t>
            </a:r>
          </a:p>
        </p:txBody>
      </p:sp>
      <p:sp>
        <p:nvSpPr>
          <p:cNvPr name="TextBox 16" id="16"/>
          <p:cNvSpPr txBox="true"/>
          <p:nvPr/>
        </p:nvSpPr>
        <p:spPr>
          <a:xfrm rot="0">
            <a:off x="2617084" y="973969"/>
            <a:ext cx="11923347"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Evrendeki mükemmel düzen insanın tüm duyularına hitap eder. Bu da onun evrendeki düzeni derinlemesine gözlemlemesini sağlar.</a:t>
            </a:r>
          </a:p>
        </p:txBody>
      </p:sp>
      <p:sp>
        <p:nvSpPr>
          <p:cNvPr name="TextBox 17" id="17"/>
          <p:cNvSpPr txBox="true"/>
          <p:nvPr/>
        </p:nvSpPr>
        <p:spPr>
          <a:xfrm rot="0">
            <a:off x="7857939" y="2854019"/>
            <a:ext cx="6586266"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Doğanın güzellikleri , gökyüzünün ihtişamı</a:t>
            </a:r>
          </a:p>
        </p:txBody>
      </p:sp>
      <p:sp>
        <p:nvSpPr>
          <p:cNvPr name="TextBox 18" id="18"/>
          <p:cNvSpPr txBox="true"/>
          <p:nvPr/>
        </p:nvSpPr>
        <p:spPr>
          <a:xfrm rot="0">
            <a:off x="9075034" y="7682422"/>
            <a:ext cx="6192588"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Çiçeklerin, bitkilerin ve toprağın kokusu</a:t>
            </a:r>
          </a:p>
        </p:txBody>
      </p:sp>
      <p:sp>
        <p:nvSpPr>
          <p:cNvPr name="TextBox 19" id="19"/>
          <p:cNvSpPr txBox="true"/>
          <p:nvPr/>
        </p:nvSpPr>
        <p:spPr>
          <a:xfrm rot="0">
            <a:off x="6450706" y="3781935"/>
            <a:ext cx="8020802" cy="8771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Kuşların cıvıltısı, rüzgarın, denizin ve yağmurun sesi</a:t>
            </a:r>
          </a:p>
        </p:txBody>
      </p:sp>
      <p:sp>
        <p:nvSpPr>
          <p:cNvPr name="TextBox 20" id="20"/>
          <p:cNvSpPr txBox="true"/>
          <p:nvPr/>
        </p:nvSpPr>
        <p:spPr>
          <a:xfrm rot="0">
            <a:off x="6510528" y="4885130"/>
            <a:ext cx="8192524" cy="8771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Suyun serinliği, toprağın yumuşaklığı ve taşın sertliği</a:t>
            </a:r>
          </a:p>
        </p:txBody>
      </p:sp>
      <p:sp>
        <p:nvSpPr>
          <p:cNvPr name="TextBox 21" id="21"/>
          <p:cNvSpPr txBox="true"/>
          <p:nvPr/>
        </p:nvSpPr>
        <p:spPr>
          <a:xfrm rot="0">
            <a:off x="7461118" y="6047361"/>
            <a:ext cx="7947993" cy="8771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Meyvelerin, sebzelerin ve diğer yiyeceklerin lezzeti</a:t>
            </a:r>
          </a:p>
        </p:txBody>
      </p:sp>
      <p:sp>
        <p:nvSpPr>
          <p:cNvPr name="TextBox 22" id="22"/>
          <p:cNvSpPr txBox="true"/>
          <p:nvPr/>
        </p:nvSpPr>
        <p:spPr>
          <a:xfrm rot="0">
            <a:off x="17629632" y="9315998"/>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155698"/>
            <a:ext cx="18206276" cy="1009655"/>
          </a:xfrm>
          <a:custGeom>
            <a:avLst/>
            <a:gdLst/>
            <a:ahLst/>
            <a:cxnLst/>
            <a:rect r="r" b="b" t="t" l="l"/>
            <a:pathLst>
              <a:path h="1009655" w="18206276">
                <a:moveTo>
                  <a:pt x="0" y="0"/>
                </a:moveTo>
                <a:lnTo>
                  <a:pt x="18206276" y="0"/>
                </a:lnTo>
                <a:lnTo>
                  <a:pt x="18206276" y="1009655"/>
                </a:lnTo>
                <a:lnTo>
                  <a:pt x="0" y="1009655"/>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712328" y="5465240"/>
            <a:ext cx="6438905" cy="4390834"/>
          </a:xfrm>
          <a:custGeom>
            <a:avLst/>
            <a:gdLst/>
            <a:ahLst/>
            <a:cxnLst/>
            <a:rect r="r" b="b" t="t" l="l"/>
            <a:pathLst>
              <a:path h="4390834" w="6438905">
                <a:moveTo>
                  <a:pt x="0" y="0"/>
                </a:moveTo>
                <a:lnTo>
                  <a:pt x="6438905" y="0"/>
                </a:lnTo>
                <a:lnTo>
                  <a:pt x="6438905" y="4390835"/>
                </a:lnTo>
                <a:lnTo>
                  <a:pt x="0" y="4390835"/>
                </a:lnTo>
                <a:lnTo>
                  <a:pt x="0" y="0"/>
                </a:lnTo>
                <a:close/>
              </a:path>
            </a:pathLst>
          </a:custGeom>
          <a:blipFill>
            <a:blip r:embed="rId6"/>
            <a:stretch>
              <a:fillRect l="0" t="0" r="0" b="0"/>
            </a:stretch>
          </a:blipFill>
        </p:spPr>
      </p:sp>
      <p:grpSp>
        <p:nvGrpSpPr>
          <p:cNvPr name="Group 6" id="6"/>
          <p:cNvGrpSpPr/>
          <p:nvPr/>
        </p:nvGrpSpPr>
        <p:grpSpPr>
          <a:xfrm rot="3302160">
            <a:off x="12095297" y="4320926"/>
            <a:ext cx="789842" cy="370061"/>
            <a:chOff x="0" y="0"/>
            <a:chExt cx="702081" cy="328943"/>
          </a:xfrm>
        </p:grpSpPr>
        <p:sp>
          <p:nvSpPr>
            <p:cNvPr name="Freeform 7" id="7"/>
            <p:cNvSpPr/>
            <p:nvPr/>
          </p:nvSpPr>
          <p:spPr>
            <a:xfrm flipH="false" flipV="true" rot="0">
              <a:off x="0" y="0"/>
              <a:ext cx="702183" cy="328930"/>
            </a:xfrm>
            <a:custGeom>
              <a:avLst/>
              <a:gdLst/>
              <a:ahLst/>
              <a:cxnLst/>
              <a:rect r="r" b="b" t="t" l="l"/>
              <a:pathLst>
                <a:path h="328930" w="702183">
                  <a:moveTo>
                    <a:pt x="17653" y="328930"/>
                  </a:moveTo>
                  <a:lnTo>
                    <a:pt x="0" y="42291"/>
                  </a:lnTo>
                  <a:lnTo>
                    <a:pt x="684403" y="0"/>
                  </a:lnTo>
                  <a:lnTo>
                    <a:pt x="702183" y="286639"/>
                  </a:lnTo>
                  <a:lnTo>
                    <a:pt x="17653" y="328930"/>
                  </a:lnTo>
                  <a:close/>
                </a:path>
              </a:pathLst>
            </a:custGeom>
            <a:blipFill>
              <a:blip r:embed="rId7"/>
              <a:stretch>
                <a:fillRect l="-18" t="0" r="14" b="-3"/>
              </a:stretch>
            </a:blipFill>
          </p:spPr>
        </p:sp>
      </p:grpSp>
      <p:grpSp>
        <p:nvGrpSpPr>
          <p:cNvPr name="Group 8" id="8"/>
          <p:cNvGrpSpPr/>
          <p:nvPr/>
        </p:nvGrpSpPr>
        <p:grpSpPr>
          <a:xfrm rot="5026500">
            <a:off x="14552476" y="7425657"/>
            <a:ext cx="780898" cy="346529"/>
            <a:chOff x="0" y="0"/>
            <a:chExt cx="694131" cy="308026"/>
          </a:xfrm>
        </p:grpSpPr>
        <p:sp>
          <p:nvSpPr>
            <p:cNvPr name="Freeform 9" id="9"/>
            <p:cNvSpPr/>
            <p:nvPr/>
          </p:nvSpPr>
          <p:spPr>
            <a:xfrm flipH="false" flipV="true" rot="0">
              <a:off x="0" y="0"/>
              <a:ext cx="694055" cy="308102"/>
            </a:xfrm>
            <a:custGeom>
              <a:avLst/>
              <a:gdLst/>
              <a:ahLst/>
              <a:cxnLst/>
              <a:rect r="r" b="b" t="t" l="l"/>
              <a:pathLst>
                <a:path h="308102" w="694055">
                  <a:moveTo>
                    <a:pt x="8636" y="308102"/>
                  </a:moveTo>
                  <a:lnTo>
                    <a:pt x="0" y="21082"/>
                  </a:lnTo>
                  <a:lnTo>
                    <a:pt x="603758" y="2540"/>
                  </a:lnTo>
                  <a:lnTo>
                    <a:pt x="685292" y="0"/>
                  </a:lnTo>
                  <a:lnTo>
                    <a:pt x="694055" y="286893"/>
                  </a:lnTo>
                  <a:lnTo>
                    <a:pt x="8636" y="308102"/>
                  </a:lnTo>
                  <a:close/>
                </a:path>
              </a:pathLst>
            </a:custGeom>
            <a:blipFill>
              <a:blip r:embed="rId7"/>
              <a:stretch>
                <a:fillRect l="-20" t="0" r="-10" b="20"/>
              </a:stretch>
            </a:blipFill>
          </p:spPr>
        </p:sp>
      </p:grpSp>
      <p:grpSp>
        <p:nvGrpSpPr>
          <p:cNvPr name="Group 10" id="10"/>
          <p:cNvGrpSpPr/>
          <p:nvPr/>
        </p:nvGrpSpPr>
        <p:grpSpPr>
          <a:xfrm rot="-3273120">
            <a:off x="1503831" y="6746243"/>
            <a:ext cx="789370" cy="368389"/>
            <a:chOff x="0" y="0"/>
            <a:chExt cx="701662" cy="327457"/>
          </a:xfrm>
        </p:grpSpPr>
        <p:sp>
          <p:nvSpPr>
            <p:cNvPr name="Freeform 11" id="11"/>
            <p:cNvSpPr/>
            <p:nvPr/>
          </p:nvSpPr>
          <p:spPr>
            <a:xfrm flipH="false" flipV="true" rot="0">
              <a:off x="0" y="0"/>
              <a:ext cx="701675" cy="327406"/>
            </a:xfrm>
            <a:custGeom>
              <a:avLst/>
              <a:gdLst/>
              <a:ahLst/>
              <a:cxnLst/>
              <a:rect r="r" b="b" t="t" l="l"/>
              <a:pathLst>
                <a:path h="327406" w="701675">
                  <a:moveTo>
                    <a:pt x="684530" y="327406"/>
                  </a:moveTo>
                  <a:lnTo>
                    <a:pt x="0" y="286639"/>
                  </a:lnTo>
                  <a:lnTo>
                    <a:pt x="17018" y="0"/>
                  </a:lnTo>
                  <a:lnTo>
                    <a:pt x="333375" y="18796"/>
                  </a:lnTo>
                  <a:lnTo>
                    <a:pt x="701675" y="40767"/>
                  </a:lnTo>
                  <a:lnTo>
                    <a:pt x="693293" y="180594"/>
                  </a:lnTo>
                  <a:lnTo>
                    <a:pt x="684530" y="327406"/>
                  </a:lnTo>
                  <a:close/>
                </a:path>
              </a:pathLst>
            </a:custGeom>
            <a:blipFill>
              <a:blip r:embed="rId7"/>
              <a:stretch>
                <a:fillRect l="0" t="-1" r="1" b="-14"/>
              </a:stretch>
            </a:blipFill>
          </p:spPr>
        </p:sp>
      </p:grpSp>
      <p:grpSp>
        <p:nvGrpSpPr>
          <p:cNvPr name="Group 12" id="12"/>
          <p:cNvGrpSpPr/>
          <p:nvPr/>
        </p:nvGrpSpPr>
        <p:grpSpPr>
          <a:xfrm rot="-2092919">
            <a:off x="4854978" y="4361588"/>
            <a:ext cx="789956" cy="370261"/>
            <a:chOff x="0" y="0"/>
            <a:chExt cx="702183" cy="329120"/>
          </a:xfrm>
        </p:grpSpPr>
        <p:sp>
          <p:nvSpPr>
            <p:cNvPr name="Freeform 13" id="13"/>
            <p:cNvSpPr/>
            <p:nvPr/>
          </p:nvSpPr>
          <p:spPr>
            <a:xfrm flipH="false" flipV="true" rot="0">
              <a:off x="0" y="0"/>
              <a:ext cx="702183" cy="329057"/>
            </a:xfrm>
            <a:custGeom>
              <a:avLst/>
              <a:gdLst/>
              <a:ahLst/>
              <a:cxnLst/>
              <a:rect r="r" b="b" t="t" l="l"/>
              <a:pathLst>
                <a:path h="329057" w="702183">
                  <a:moveTo>
                    <a:pt x="702183" y="286512"/>
                  </a:moveTo>
                  <a:lnTo>
                    <a:pt x="17653" y="329057"/>
                  </a:lnTo>
                  <a:lnTo>
                    <a:pt x="0" y="42545"/>
                  </a:lnTo>
                  <a:lnTo>
                    <a:pt x="684276" y="0"/>
                  </a:lnTo>
                  <a:lnTo>
                    <a:pt x="687324" y="49403"/>
                  </a:lnTo>
                  <a:lnTo>
                    <a:pt x="702183" y="286512"/>
                  </a:lnTo>
                  <a:close/>
                </a:path>
              </a:pathLst>
            </a:custGeom>
            <a:blipFill>
              <a:blip r:embed="rId7"/>
              <a:stretch>
                <a:fillRect l="-16" t="0" r="0" b="-42"/>
              </a:stretch>
            </a:blipFill>
          </p:spPr>
        </p:sp>
      </p:grpSp>
      <p:sp>
        <p:nvSpPr>
          <p:cNvPr name="TextBox 14" id="14"/>
          <p:cNvSpPr txBox="true"/>
          <p:nvPr/>
        </p:nvSpPr>
        <p:spPr>
          <a:xfrm rot="0">
            <a:off x="6009508" y="873447"/>
            <a:ext cx="6396771"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1.2. ALLAH’IN VARLIĞI VE BİRLİĞİ</a:t>
            </a:r>
          </a:p>
        </p:txBody>
      </p:sp>
      <p:sp>
        <p:nvSpPr>
          <p:cNvPr name="TextBox 15" id="15"/>
          <p:cNvSpPr txBox="true"/>
          <p:nvPr/>
        </p:nvSpPr>
        <p:spPr>
          <a:xfrm rot="0">
            <a:off x="1236726" y="2331244"/>
            <a:ext cx="136446" cy="526956"/>
          </a:xfrm>
          <a:prstGeom prst="rect">
            <a:avLst/>
          </a:prstGeom>
        </p:spPr>
        <p:txBody>
          <a:bodyPr anchor="t" rtlCol="false" tIns="0" lIns="0" bIns="0" rIns="0">
            <a:spAutoFit/>
          </a:bodyPr>
          <a:lstStyle/>
          <a:p>
            <a:pPr algn="l">
              <a:lnSpc>
                <a:spcPts val="4213"/>
              </a:lnSpc>
            </a:pPr>
            <a:r>
              <a:rPr lang="en-US" sz="3009">
                <a:solidFill>
                  <a:srgbClr val="000000"/>
                </a:solidFill>
                <a:latin typeface="Arial"/>
                <a:ea typeface="Arial"/>
                <a:cs typeface="Arial"/>
                <a:sym typeface="Arial"/>
              </a:rPr>
              <a:t>•</a:t>
            </a:r>
          </a:p>
        </p:txBody>
      </p:sp>
      <p:sp>
        <p:nvSpPr>
          <p:cNvPr name="TextBox 16" id="16"/>
          <p:cNvSpPr txBox="true"/>
          <p:nvPr/>
        </p:nvSpPr>
        <p:spPr>
          <a:xfrm rot="0">
            <a:off x="3236276" y="5960502"/>
            <a:ext cx="87997" cy="496176"/>
          </a:xfrm>
          <a:prstGeom prst="rect">
            <a:avLst/>
          </a:prstGeom>
        </p:spPr>
        <p:txBody>
          <a:bodyPr anchor="t" rtlCol="false" tIns="0" lIns="0" bIns="0" rIns="0">
            <a:spAutoFit/>
          </a:bodyPr>
          <a:lstStyle/>
          <a:p>
            <a:pPr algn="l">
              <a:lnSpc>
                <a:spcPts val="3595"/>
              </a:lnSpc>
            </a:pPr>
            <a:r>
              <a:rPr lang="en-US" sz="3006">
                <a:solidFill>
                  <a:srgbClr val="000000"/>
                </a:solidFill>
                <a:latin typeface="Calibri (MS)"/>
                <a:ea typeface="Calibri (MS)"/>
                <a:cs typeface="Calibri (MS)"/>
                <a:sym typeface="Calibri (MS)"/>
              </a:rPr>
              <a:t> </a:t>
            </a:r>
          </a:p>
        </p:txBody>
      </p:sp>
      <p:sp>
        <p:nvSpPr>
          <p:cNvPr name="TextBox 17" id="17"/>
          <p:cNvSpPr txBox="true"/>
          <p:nvPr/>
        </p:nvSpPr>
        <p:spPr>
          <a:xfrm rot="0">
            <a:off x="2633086" y="6417316"/>
            <a:ext cx="2082260" cy="496705"/>
          </a:xfrm>
          <a:prstGeom prst="rect">
            <a:avLst/>
          </a:prstGeom>
        </p:spPr>
        <p:txBody>
          <a:bodyPr anchor="t" rtlCol="false" tIns="0" lIns="0" bIns="0" rIns="0">
            <a:spAutoFit/>
          </a:bodyPr>
          <a:lstStyle/>
          <a:p>
            <a:pPr algn="l">
              <a:lnSpc>
                <a:spcPts val="3599"/>
              </a:lnSpc>
            </a:pPr>
            <a:r>
              <a:rPr lang="en-US" sz="3009">
                <a:solidFill>
                  <a:srgbClr val="000000"/>
                </a:solidFill>
                <a:latin typeface="Calibri (MS)"/>
                <a:ea typeface="Calibri (MS)"/>
                <a:cs typeface="Calibri (MS)"/>
                <a:sym typeface="Calibri (MS)"/>
              </a:rPr>
              <a:t>an gözlemler.</a:t>
            </a:r>
          </a:p>
        </p:txBody>
      </p:sp>
      <p:sp>
        <p:nvSpPr>
          <p:cNvPr name="TextBox 18" id="18"/>
          <p:cNvSpPr txBox="true"/>
          <p:nvPr/>
        </p:nvSpPr>
        <p:spPr>
          <a:xfrm rot="0">
            <a:off x="1666494" y="2326910"/>
            <a:ext cx="10969985"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Duyu organlarını ve aklını kullanarak çevresini anlamaya çalışan insan;</a:t>
            </a:r>
          </a:p>
        </p:txBody>
      </p:sp>
      <p:sp>
        <p:nvSpPr>
          <p:cNvPr name="TextBox 19" id="19"/>
          <p:cNvSpPr txBox="true"/>
          <p:nvPr/>
        </p:nvSpPr>
        <p:spPr>
          <a:xfrm rot="0">
            <a:off x="1694383" y="7757679"/>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20" id="20"/>
          <p:cNvSpPr txBox="true"/>
          <p:nvPr/>
        </p:nvSpPr>
        <p:spPr>
          <a:xfrm rot="0">
            <a:off x="2203318" y="4983818"/>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21" id="21"/>
          <p:cNvSpPr txBox="true"/>
          <p:nvPr/>
        </p:nvSpPr>
        <p:spPr>
          <a:xfrm rot="0">
            <a:off x="6825610" y="3472001"/>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22" id="22"/>
          <p:cNvSpPr txBox="true"/>
          <p:nvPr/>
        </p:nvSpPr>
        <p:spPr>
          <a:xfrm rot="0">
            <a:off x="11829093" y="5136209"/>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23" id="23"/>
          <p:cNvSpPr txBox="true"/>
          <p:nvPr/>
        </p:nvSpPr>
        <p:spPr>
          <a:xfrm rot="0">
            <a:off x="13031157" y="8176517"/>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24" id="24"/>
          <p:cNvSpPr txBox="true"/>
          <p:nvPr/>
        </p:nvSpPr>
        <p:spPr>
          <a:xfrm rot="0">
            <a:off x="2124080" y="7810438"/>
            <a:ext cx="3202786" cy="18778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Bir şeyi yoktan yaratmanın yalnızca Allah’a (cc) ait olduğunu bilir.</a:t>
            </a:r>
          </a:p>
        </p:txBody>
      </p:sp>
      <p:sp>
        <p:nvSpPr>
          <p:cNvPr name="TextBox 25" id="25"/>
          <p:cNvSpPr txBox="true"/>
          <p:nvPr/>
        </p:nvSpPr>
        <p:spPr>
          <a:xfrm rot="0">
            <a:off x="2633086" y="5036577"/>
            <a:ext cx="3800904"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Allah’ın (cc) kâinata mükemmel ahenk verip </a:t>
            </a:r>
          </a:p>
        </p:txBody>
      </p:sp>
      <p:sp>
        <p:nvSpPr>
          <p:cNvPr name="TextBox 26" id="26"/>
          <p:cNvSpPr txBox="true"/>
          <p:nvPr/>
        </p:nvSpPr>
        <p:spPr>
          <a:xfrm rot="0">
            <a:off x="2633086" y="5950977"/>
            <a:ext cx="3886186"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onuşekillendirdiğini her </a:t>
            </a:r>
          </a:p>
        </p:txBody>
      </p:sp>
      <p:sp>
        <p:nvSpPr>
          <p:cNvPr name="TextBox 27" id="27"/>
          <p:cNvSpPr txBox="true"/>
          <p:nvPr/>
        </p:nvSpPr>
        <p:spPr>
          <a:xfrm rot="0">
            <a:off x="7255378" y="3524760"/>
            <a:ext cx="4078553" cy="18773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Evrendeki düzenin tesadüfen oluşmadığını, bilinçli bir yaratılışın eseri olduğunu fark eder.</a:t>
            </a:r>
          </a:p>
        </p:txBody>
      </p:sp>
      <p:sp>
        <p:nvSpPr>
          <p:cNvPr name="TextBox 28" id="28"/>
          <p:cNvSpPr txBox="true"/>
          <p:nvPr/>
        </p:nvSpPr>
        <p:spPr>
          <a:xfrm rot="0">
            <a:off x="13460925" y="8229276"/>
            <a:ext cx="3129434" cy="1420559"/>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Bu yüce yaratıcının Allah (cc) olduğunu düşünür.</a:t>
            </a:r>
          </a:p>
        </p:txBody>
      </p:sp>
      <p:sp>
        <p:nvSpPr>
          <p:cNvPr name="TextBox 29" id="29"/>
          <p:cNvSpPr txBox="true"/>
          <p:nvPr/>
        </p:nvSpPr>
        <p:spPr>
          <a:xfrm rot="0">
            <a:off x="12258861" y="5198493"/>
            <a:ext cx="4446141" cy="1868162"/>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Bir masanın ustasının ya da bir kitabın yazarının olması gibi kâinatın da yaratıcısının olduğunu anlar.</a:t>
            </a:r>
          </a:p>
        </p:txBody>
      </p:sp>
      <p:sp>
        <p:nvSpPr>
          <p:cNvPr name="TextBox 30" id="30"/>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844856" y="14"/>
            <a:ext cx="10758673" cy="10286986"/>
          </a:xfrm>
          <a:custGeom>
            <a:avLst/>
            <a:gdLst/>
            <a:ahLst/>
            <a:cxnLst/>
            <a:rect r="r" b="b" t="t" l="l"/>
            <a:pathLst>
              <a:path h="10286986" w="10758673">
                <a:moveTo>
                  <a:pt x="0" y="0"/>
                </a:moveTo>
                <a:lnTo>
                  <a:pt x="10758673" y="0"/>
                </a:lnTo>
                <a:lnTo>
                  <a:pt x="10758673" y="10286986"/>
                </a:lnTo>
                <a:lnTo>
                  <a:pt x="0" y="10286986"/>
                </a:lnTo>
                <a:lnTo>
                  <a:pt x="0" y="0"/>
                </a:lnTo>
                <a:close/>
              </a:path>
            </a:pathLst>
          </a:custGeom>
          <a:blipFill>
            <a:blip r:embed="rId2"/>
            <a:stretch>
              <a:fillRect l="0" t="0" r="0" b="-4585"/>
            </a:stretch>
          </a:blipFill>
        </p:spPr>
      </p:sp>
      <p:sp>
        <p:nvSpPr>
          <p:cNvPr name="Freeform 3" id="3"/>
          <p:cNvSpPr/>
          <p:nvPr/>
        </p:nvSpPr>
        <p:spPr>
          <a:xfrm flipH="false" flipV="false" rot="0">
            <a:off x="9065519" y="852664"/>
            <a:ext cx="6317175" cy="8581644"/>
          </a:xfrm>
          <a:custGeom>
            <a:avLst/>
            <a:gdLst/>
            <a:ahLst/>
            <a:cxnLst/>
            <a:rect r="r" b="b" t="t" l="l"/>
            <a:pathLst>
              <a:path h="8581644" w="6317175">
                <a:moveTo>
                  <a:pt x="0" y="0"/>
                </a:moveTo>
                <a:lnTo>
                  <a:pt x="6317175" y="0"/>
                </a:lnTo>
                <a:lnTo>
                  <a:pt x="6317175" y="8581644"/>
                </a:lnTo>
                <a:lnTo>
                  <a:pt x="0" y="8581644"/>
                </a:lnTo>
                <a:lnTo>
                  <a:pt x="0" y="0"/>
                </a:lnTo>
                <a:close/>
              </a:path>
            </a:pathLst>
          </a:custGeom>
          <a:blipFill>
            <a:blip r:embed="rId3"/>
            <a:stretch>
              <a:fillRect l="0" t="0" r="0" b="0"/>
            </a:stretch>
          </a:blipFill>
        </p:spPr>
      </p:sp>
      <p:sp>
        <p:nvSpPr>
          <p:cNvPr name="Freeform 4" id="4"/>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4">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2261240" y="166740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7" id="7"/>
          <p:cNvSpPr txBox="true"/>
          <p:nvPr/>
        </p:nvSpPr>
        <p:spPr>
          <a:xfrm rot="0">
            <a:off x="2261240" y="471007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8" id="8"/>
          <p:cNvSpPr txBox="true"/>
          <p:nvPr/>
        </p:nvSpPr>
        <p:spPr>
          <a:xfrm rot="0">
            <a:off x="2776161" y="4772354"/>
            <a:ext cx="3826993" cy="3239762"/>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İnsan vücudunun dengeli yapısı ve her bir organın kendi görevini düzenli olarak yerine getirmesi de Allah’ın varlığının ve birliğinin delillerindendir.</a:t>
            </a:r>
          </a:p>
        </p:txBody>
      </p:sp>
      <p:sp>
        <p:nvSpPr>
          <p:cNvPr name="TextBox 9" id="9"/>
          <p:cNvSpPr txBox="true"/>
          <p:nvPr/>
        </p:nvSpPr>
        <p:spPr>
          <a:xfrm rot="0">
            <a:off x="2776161" y="1729688"/>
            <a:ext cx="3756127" cy="1868162"/>
          </a:xfrm>
          <a:prstGeom prst="rect">
            <a:avLst/>
          </a:prstGeom>
        </p:spPr>
        <p:txBody>
          <a:bodyPr anchor="t" rtlCol="false" tIns="0" lIns="0" bIns="0" rIns="0">
            <a:spAutoFit/>
          </a:bodyPr>
          <a:lstStyle/>
          <a:p>
            <a:pPr algn="l">
              <a:lnSpc>
                <a:spcPts val="3598"/>
              </a:lnSpc>
            </a:pPr>
            <a:r>
              <a:rPr lang="en-US" sz="3006">
                <a:solidFill>
                  <a:srgbClr val="000000"/>
                </a:solidFill>
                <a:latin typeface="Calibri (MS)"/>
                <a:ea typeface="Calibri (MS)"/>
                <a:cs typeface="Calibri (MS)"/>
                <a:sym typeface="Calibri (MS)"/>
              </a:rPr>
              <a:t>Allah(cc) her canlıyı kendi ihtiyaçlarını karşılayacak şekilde yaratıp şekillendirmiştir.</a:t>
            </a:r>
          </a:p>
        </p:txBody>
      </p:sp>
      <p:sp>
        <p:nvSpPr>
          <p:cNvPr name="TextBox 10" id="10"/>
          <p:cNvSpPr txBox="true"/>
          <p:nvPr/>
        </p:nvSpPr>
        <p:spPr>
          <a:xfrm rot="0">
            <a:off x="9084564" y="9632837"/>
            <a:ext cx="124516"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a:t>
            </a:r>
          </a:p>
        </p:txBody>
      </p:sp>
      <p:sp>
        <p:nvSpPr>
          <p:cNvPr name="TextBox 11" id="11"/>
          <p:cNvSpPr txBox="true"/>
          <p:nvPr/>
        </p:nvSpPr>
        <p:spPr>
          <a:xfrm rot="0">
            <a:off x="17223681" y="9247875"/>
            <a:ext cx="248560"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8700" y="901070"/>
            <a:ext cx="6784634" cy="9258143"/>
          </a:xfrm>
          <a:custGeom>
            <a:avLst/>
            <a:gdLst/>
            <a:ahLst/>
            <a:cxnLst/>
            <a:rect r="r" b="b" t="t" l="l"/>
            <a:pathLst>
              <a:path h="9258143" w="6784634">
                <a:moveTo>
                  <a:pt x="0" y="0"/>
                </a:moveTo>
                <a:lnTo>
                  <a:pt x="6784633" y="0"/>
                </a:lnTo>
                <a:lnTo>
                  <a:pt x="6784633" y="9258143"/>
                </a:lnTo>
                <a:lnTo>
                  <a:pt x="0" y="9258143"/>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9177718" y="898584"/>
            <a:ext cx="871723" cy="8691158"/>
          </a:xfrm>
          <a:custGeom>
            <a:avLst/>
            <a:gdLst/>
            <a:ahLst/>
            <a:cxnLst/>
            <a:rect r="r" b="b" t="t" l="l"/>
            <a:pathLst>
              <a:path h="8691158" w="871723">
                <a:moveTo>
                  <a:pt x="0" y="0"/>
                </a:moveTo>
                <a:lnTo>
                  <a:pt x="871724" y="0"/>
                </a:lnTo>
                <a:lnTo>
                  <a:pt x="871724" y="8691157"/>
                </a:lnTo>
                <a:lnTo>
                  <a:pt x="0" y="869115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2462979" y="9010174"/>
            <a:ext cx="2513171"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Evrenin ihtişamı</a:t>
            </a:r>
          </a:p>
        </p:txBody>
      </p:sp>
      <p:sp>
        <p:nvSpPr>
          <p:cNvPr name="TextBox 7" id="7"/>
          <p:cNvSpPr txBox="true"/>
          <p:nvPr/>
        </p:nvSpPr>
        <p:spPr>
          <a:xfrm rot="0">
            <a:off x="2462979" y="4444503"/>
            <a:ext cx="2888932"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Ekosistem dengesi</a:t>
            </a:r>
          </a:p>
        </p:txBody>
      </p:sp>
      <p:sp>
        <p:nvSpPr>
          <p:cNvPr name="TextBox 8" id="8"/>
          <p:cNvSpPr txBox="true"/>
          <p:nvPr/>
        </p:nvSpPr>
        <p:spPr>
          <a:xfrm rot="0">
            <a:off x="2462979" y="7365240"/>
            <a:ext cx="3815320"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İnsan vücudunun işleyişi</a:t>
            </a:r>
          </a:p>
        </p:txBody>
      </p:sp>
      <p:sp>
        <p:nvSpPr>
          <p:cNvPr name="TextBox 9" id="9"/>
          <p:cNvSpPr txBox="true"/>
          <p:nvPr/>
        </p:nvSpPr>
        <p:spPr>
          <a:xfrm rot="0">
            <a:off x="2462979" y="1185239"/>
            <a:ext cx="4057521"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Doğanın düzeni ve denge </a:t>
            </a:r>
          </a:p>
        </p:txBody>
      </p:sp>
      <p:sp>
        <p:nvSpPr>
          <p:cNvPr name="TextBox 10" id="10"/>
          <p:cNvSpPr txBox="true"/>
          <p:nvPr/>
        </p:nvSpPr>
        <p:spPr>
          <a:xfrm rot="0">
            <a:off x="2462979" y="2806956"/>
            <a:ext cx="4024817"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Canlıların yaşam döngüsü</a:t>
            </a:r>
          </a:p>
        </p:txBody>
      </p:sp>
      <p:sp>
        <p:nvSpPr>
          <p:cNvPr name="TextBox 11" id="11"/>
          <p:cNvSpPr txBox="true"/>
          <p:nvPr/>
        </p:nvSpPr>
        <p:spPr>
          <a:xfrm rot="0">
            <a:off x="2462979" y="6001269"/>
            <a:ext cx="5433265"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Hayvanların içgüdüsel davranışları </a:t>
            </a:r>
          </a:p>
        </p:txBody>
      </p:sp>
      <p:sp>
        <p:nvSpPr>
          <p:cNvPr name="TextBox 12" id="12"/>
          <p:cNvSpPr txBox="true"/>
          <p:nvPr/>
        </p:nvSpPr>
        <p:spPr>
          <a:xfrm rot="0">
            <a:off x="11035851" y="4211331"/>
            <a:ext cx="5004540" cy="2335073"/>
          </a:xfrm>
          <a:prstGeom prst="rect">
            <a:avLst/>
          </a:prstGeom>
        </p:spPr>
        <p:txBody>
          <a:bodyPr anchor="t" rtlCol="false" tIns="0" lIns="0" bIns="0" rIns="0">
            <a:spAutoFit/>
          </a:bodyPr>
          <a:lstStyle/>
          <a:p>
            <a:pPr algn="just">
              <a:lnSpc>
                <a:spcPts val="3601"/>
              </a:lnSpc>
            </a:pPr>
            <a:r>
              <a:rPr lang="en-US" sz="3006">
                <a:solidFill>
                  <a:srgbClr val="000000"/>
                </a:solidFill>
                <a:latin typeface="Calibri (MS)"/>
                <a:ea typeface="Calibri (MS)"/>
                <a:cs typeface="Calibri (MS)"/>
                <a:sym typeface="Calibri (MS)"/>
              </a:rPr>
              <a:t>kâinatın her yerinde görülen düzen ve ahengin, yalnızca var ve bir olan Allah (cc) tarafından yaratıldığını ve sürdürüldüğünü anlamamızı sağlar.</a:t>
            </a:r>
          </a:p>
        </p:txBody>
      </p:sp>
      <p:sp>
        <p:nvSpPr>
          <p:cNvPr name="TextBox 13" id="13"/>
          <p:cNvSpPr txBox="true"/>
          <p:nvPr/>
        </p:nvSpPr>
        <p:spPr>
          <a:xfrm rot="0">
            <a:off x="2033211" y="118963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4" id="14"/>
          <p:cNvSpPr txBox="true"/>
          <p:nvPr/>
        </p:nvSpPr>
        <p:spPr>
          <a:xfrm rot="0">
            <a:off x="2033211" y="2811361"/>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5" id="15"/>
          <p:cNvSpPr txBox="true"/>
          <p:nvPr/>
        </p:nvSpPr>
        <p:spPr>
          <a:xfrm rot="0">
            <a:off x="2033211" y="444889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6" id="16"/>
          <p:cNvSpPr txBox="true"/>
          <p:nvPr/>
        </p:nvSpPr>
        <p:spPr>
          <a:xfrm rot="0">
            <a:off x="2033211" y="6005660"/>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7" id="17"/>
          <p:cNvSpPr txBox="true"/>
          <p:nvPr/>
        </p:nvSpPr>
        <p:spPr>
          <a:xfrm rot="0">
            <a:off x="2033211" y="7369645"/>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8" id="18"/>
          <p:cNvSpPr txBox="true"/>
          <p:nvPr/>
        </p:nvSpPr>
        <p:spPr>
          <a:xfrm rot="0">
            <a:off x="2033211" y="9014565"/>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9" id="19"/>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57202" y="3478263"/>
            <a:ext cx="8176065" cy="5474784"/>
          </a:xfrm>
          <a:custGeom>
            <a:avLst/>
            <a:gdLst/>
            <a:ahLst/>
            <a:cxnLst/>
            <a:rect r="r" b="b" t="t" l="l"/>
            <a:pathLst>
              <a:path h="5474784" w="8176065">
                <a:moveTo>
                  <a:pt x="0" y="0"/>
                </a:moveTo>
                <a:lnTo>
                  <a:pt x="8176065" y="0"/>
                </a:lnTo>
                <a:lnTo>
                  <a:pt x="8176065" y="5474785"/>
                </a:lnTo>
                <a:lnTo>
                  <a:pt x="0" y="5474785"/>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true" rot="5400000">
            <a:off x="8891583" y="344043"/>
            <a:ext cx="7088314" cy="9067990"/>
          </a:xfrm>
          <a:custGeom>
            <a:avLst/>
            <a:gdLst/>
            <a:ahLst/>
            <a:cxnLst/>
            <a:rect r="r" b="b" t="t" l="l"/>
            <a:pathLst>
              <a:path h="9067990" w="7088314">
                <a:moveTo>
                  <a:pt x="0" y="9067990"/>
                </a:moveTo>
                <a:lnTo>
                  <a:pt x="7088314" y="9067990"/>
                </a:lnTo>
                <a:lnTo>
                  <a:pt x="7088314" y="0"/>
                </a:lnTo>
                <a:lnTo>
                  <a:pt x="0" y="0"/>
                </a:lnTo>
                <a:lnTo>
                  <a:pt x="0" y="9067990"/>
                </a:lnTo>
                <a:close/>
              </a:path>
            </a:pathLst>
          </a:custGeom>
          <a:blipFill>
            <a:blip r:embed="rId6"/>
            <a:stretch>
              <a:fillRect l="0" t="0" r="0" b="0"/>
            </a:stretch>
          </a:blipFill>
        </p:spPr>
      </p:sp>
      <p:sp>
        <p:nvSpPr>
          <p:cNvPr name="TextBox 6" id="6"/>
          <p:cNvSpPr txBox="true"/>
          <p:nvPr/>
        </p:nvSpPr>
        <p:spPr>
          <a:xfrm rot="0">
            <a:off x="1815541" y="1642258"/>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7" id="7"/>
          <p:cNvSpPr txBox="true"/>
          <p:nvPr/>
        </p:nvSpPr>
        <p:spPr>
          <a:xfrm rot="0">
            <a:off x="2245238" y="1695017"/>
            <a:ext cx="5046202" cy="18773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Kur’an- Kerim, Yüce Allah’ın bir ve tek olduğunu; eşi, benzeri ya da ortağının bulunmadığını şu ayetlerle bildirir:</a:t>
            </a:r>
          </a:p>
        </p:txBody>
      </p:sp>
      <p:sp>
        <p:nvSpPr>
          <p:cNvPr name="TextBox 8" id="8"/>
          <p:cNvSpPr txBox="true"/>
          <p:nvPr/>
        </p:nvSpPr>
        <p:spPr>
          <a:xfrm rot="0">
            <a:off x="8581644" y="5645348"/>
            <a:ext cx="7115446" cy="1431636"/>
          </a:xfrm>
          <a:prstGeom prst="rect">
            <a:avLst/>
          </a:prstGeom>
        </p:spPr>
        <p:txBody>
          <a:bodyPr anchor="t" rtlCol="false" tIns="0" lIns="0" bIns="0" rIns="0">
            <a:spAutoFit/>
          </a:bodyPr>
          <a:lstStyle/>
          <a:p>
            <a:pPr algn="l">
              <a:lnSpc>
                <a:spcPts val="3589"/>
              </a:lnSpc>
            </a:pPr>
            <a:r>
              <a:rPr lang="en-US" sz="3006">
                <a:solidFill>
                  <a:srgbClr val="000000"/>
                </a:solidFill>
                <a:latin typeface="Calibri (MS)"/>
                <a:ea typeface="Calibri (MS)"/>
                <a:cs typeface="Calibri (MS)"/>
                <a:sym typeface="Calibri (MS)"/>
              </a:rPr>
              <a:t>“</a:t>
            </a:r>
            <a:r>
              <a:rPr lang="en-US" b="true" sz="3006">
                <a:solidFill>
                  <a:srgbClr val="000000"/>
                </a:solidFill>
                <a:latin typeface="Calibri (MS) Bold"/>
                <a:ea typeface="Calibri (MS) Bold"/>
                <a:cs typeface="Calibri (MS) Bold"/>
                <a:sym typeface="Calibri (MS) Bold"/>
              </a:rPr>
              <a:t>Eğer yerde ve gökte Allah’tan başka ilahlar olsaydı kesinlikle yerin göğün düzeni bozulurdu </a:t>
            </a:r>
            <a:r>
              <a:rPr lang="en-US" sz="3006">
                <a:solidFill>
                  <a:srgbClr val="000000"/>
                </a:solidFill>
                <a:latin typeface="Calibri (MS)"/>
                <a:ea typeface="Calibri (MS)"/>
                <a:cs typeface="Calibri (MS)"/>
                <a:sym typeface="Calibri (MS)"/>
              </a:rPr>
              <a:t>...” (Enbiya, 21/22.)</a:t>
            </a:r>
          </a:p>
        </p:txBody>
      </p:sp>
      <p:sp>
        <p:nvSpPr>
          <p:cNvPr name="TextBox 9" id="9"/>
          <p:cNvSpPr txBox="true"/>
          <p:nvPr/>
        </p:nvSpPr>
        <p:spPr>
          <a:xfrm rot="0">
            <a:off x="8581644" y="2090237"/>
            <a:ext cx="7256807" cy="2348032"/>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t>
            </a:r>
            <a:r>
              <a:rPr lang="en-US" b="true" sz="3006">
                <a:solidFill>
                  <a:srgbClr val="000000"/>
                </a:solidFill>
                <a:latin typeface="Calibri (MS) Bold"/>
                <a:ea typeface="Calibri (MS) Bold"/>
                <a:cs typeface="Calibri (MS) Bold"/>
                <a:sym typeface="Calibri (MS) Bold"/>
              </a:rPr>
              <a:t>Yedi göğü birbiriyle tam bir uygunluk içinde yaratan O’dur. Rahman'ın yaratışında hiçbir uyumsuzluk göremezsin. Gözünü çevir de bir bak, bir bozukluk görebiliyor musun?</a:t>
            </a:r>
            <a:r>
              <a:rPr lang="en-US" sz="3006">
                <a:solidFill>
                  <a:srgbClr val="000000"/>
                </a:solidFill>
                <a:latin typeface="Calibri (MS)"/>
                <a:ea typeface="Calibri (MS)"/>
                <a:cs typeface="Calibri (MS)"/>
                <a:sym typeface="Calibri (MS)"/>
              </a:rPr>
              <a:t>”</a:t>
            </a:r>
            <a:r>
              <a:rPr lang="en-US" b="true" sz="3006">
                <a:solidFill>
                  <a:srgbClr val="000000"/>
                </a:solidFill>
                <a:latin typeface="Calibri (MS) Bold"/>
                <a:ea typeface="Calibri (MS) Bold"/>
                <a:cs typeface="Calibri (MS) Bold"/>
                <a:sym typeface="Calibri (MS) Bold"/>
              </a:rPr>
              <a:t> </a:t>
            </a:r>
          </a:p>
          <a:p>
            <a:pPr algn="l">
              <a:lnSpc>
                <a:spcPts val="4213"/>
              </a:lnSpc>
            </a:pPr>
            <a:r>
              <a:rPr lang="en-US" sz="3009">
                <a:solidFill>
                  <a:srgbClr val="000000"/>
                </a:solidFill>
                <a:latin typeface="Calibri (MS)"/>
                <a:ea typeface="Calibri (MS)"/>
                <a:cs typeface="Calibri (MS)"/>
                <a:sym typeface="Calibri (MS)"/>
              </a:rPr>
              <a:t>(Mülk,67/3.)</a:t>
            </a:r>
          </a:p>
        </p:txBody>
      </p:sp>
      <p:sp>
        <p:nvSpPr>
          <p:cNvPr name="TextBox 10" id="10"/>
          <p:cNvSpPr txBox="true"/>
          <p:nvPr/>
        </p:nvSpPr>
        <p:spPr>
          <a:xfrm rot="0">
            <a:off x="3894387" y="8672265"/>
            <a:ext cx="1276145" cy="454419"/>
          </a:xfrm>
          <a:prstGeom prst="rect">
            <a:avLst/>
          </a:prstGeom>
        </p:spPr>
        <p:txBody>
          <a:bodyPr anchor="t" rtlCol="false" tIns="0" lIns="0" bIns="0" rIns="0">
            <a:spAutoFit/>
          </a:bodyPr>
          <a:lstStyle/>
          <a:p>
            <a:pPr algn="l">
              <a:lnSpc>
                <a:spcPts val="3351"/>
              </a:lnSpc>
            </a:pPr>
            <a:r>
              <a:rPr lang="en-US" sz="2394">
                <a:solidFill>
                  <a:srgbClr val="000000"/>
                </a:solidFill>
                <a:latin typeface="Calibri (MS)"/>
                <a:ea typeface="Calibri (MS)"/>
                <a:cs typeface="Calibri (MS)"/>
                <a:sym typeface="Calibri (MS)"/>
              </a:rPr>
              <a:t>Görsel 1.1</a:t>
            </a:r>
          </a:p>
        </p:txBody>
      </p:sp>
      <p:sp>
        <p:nvSpPr>
          <p:cNvPr name="TextBox 11" id="11"/>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6663504" y="1915097"/>
            <a:ext cx="6289743" cy="7663244"/>
          </a:xfrm>
          <a:custGeom>
            <a:avLst/>
            <a:gdLst/>
            <a:ahLst/>
            <a:cxnLst/>
            <a:rect r="r" b="b" t="t" l="l"/>
            <a:pathLst>
              <a:path h="7663244" w="6289743">
                <a:moveTo>
                  <a:pt x="0" y="0"/>
                </a:moveTo>
                <a:lnTo>
                  <a:pt x="6289744" y="0"/>
                </a:lnTo>
                <a:lnTo>
                  <a:pt x="6289744" y="7663243"/>
                </a:lnTo>
                <a:lnTo>
                  <a:pt x="0" y="7663243"/>
                </a:lnTo>
                <a:lnTo>
                  <a:pt x="0" y="0"/>
                </a:lnTo>
                <a:close/>
              </a:path>
            </a:pathLst>
          </a:custGeom>
          <a:blipFill>
            <a:blip r:embed="rId5"/>
            <a:stretch>
              <a:fillRect l="0" t="0" r="0" b="0"/>
            </a:stretch>
          </a:blipFill>
        </p:spPr>
      </p:sp>
      <p:sp>
        <p:nvSpPr>
          <p:cNvPr name="Freeform 5" id="5"/>
          <p:cNvSpPr/>
          <p:nvPr/>
        </p:nvSpPr>
        <p:spPr>
          <a:xfrm flipH="false" flipV="false" rot="0">
            <a:off x="2033783" y="1993978"/>
            <a:ext cx="3312800" cy="1615802"/>
          </a:xfrm>
          <a:custGeom>
            <a:avLst/>
            <a:gdLst/>
            <a:ahLst/>
            <a:cxnLst/>
            <a:rect r="r" b="b" t="t" l="l"/>
            <a:pathLst>
              <a:path h="1615802" w="3312800">
                <a:moveTo>
                  <a:pt x="0" y="0"/>
                </a:moveTo>
                <a:lnTo>
                  <a:pt x="3312800" y="0"/>
                </a:lnTo>
                <a:lnTo>
                  <a:pt x="3312800" y="1615802"/>
                </a:lnTo>
                <a:lnTo>
                  <a:pt x="0" y="1615802"/>
                </a:lnTo>
                <a:lnTo>
                  <a:pt x="0" y="0"/>
                </a:lnTo>
                <a:close/>
              </a:path>
            </a:pathLst>
          </a:custGeom>
          <a:blipFill>
            <a:blip r:embed="rId6"/>
            <a:stretch>
              <a:fillRect l="0" t="0" r="0" b="0"/>
            </a:stretch>
          </a:blipFill>
        </p:spPr>
      </p:sp>
      <p:grpSp>
        <p:nvGrpSpPr>
          <p:cNvPr name="Group 6" id="6"/>
          <p:cNvGrpSpPr/>
          <p:nvPr/>
        </p:nvGrpSpPr>
        <p:grpSpPr>
          <a:xfrm rot="-5400000">
            <a:off x="2817209" y="2965799"/>
            <a:ext cx="1034229" cy="2601082"/>
            <a:chOff x="0" y="0"/>
            <a:chExt cx="919315" cy="2312073"/>
          </a:xfrm>
        </p:grpSpPr>
        <p:sp>
          <p:nvSpPr>
            <p:cNvPr name="Freeform 7" id="7"/>
            <p:cNvSpPr/>
            <p:nvPr/>
          </p:nvSpPr>
          <p:spPr>
            <a:xfrm flipH="false" flipV="false" rot="0">
              <a:off x="0" y="0"/>
              <a:ext cx="919353" cy="2312035"/>
            </a:xfrm>
            <a:custGeom>
              <a:avLst/>
              <a:gdLst/>
              <a:ahLst/>
              <a:cxnLst/>
              <a:rect r="r" b="b" t="t" l="l"/>
              <a:pathLst>
                <a:path h="2312035" w="919353">
                  <a:moveTo>
                    <a:pt x="919353" y="0"/>
                  </a:moveTo>
                  <a:lnTo>
                    <a:pt x="0" y="0"/>
                  </a:lnTo>
                  <a:lnTo>
                    <a:pt x="0" y="2312035"/>
                  </a:lnTo>
                  <a:lnTo>
                    <a:pt x="919353" y="2312035"/>
                  </a:lnTo>
                  <a:close/>
                </a:path>
              </a:pathLst>
            </a:custGeom>
            <a:blipFill>
              <a:blip r:embed="rId7"/>
              <a:stretch>
                <a:fillRect l="0" t="0" r="-2" b="-1"/>
              </a:stretch>
            </a:blipFill>
          </p:spPr>
        </p:sp>
      </p:grpSp>
      <p:sp>
        <p:nvSpPr>
          <p:cNvPr name="TextBox 8" id="8"/>
          <p:cNvSpPr txBox="true"/>
          <p:nvPr/>
        </p:nvSpPr>
        <p:spPr>
          <a:xfrm rot="0">
            <a:off x="3183441" y="2377064"/>
            <a:ext cx="1290847"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Tevhit,</a:t>
            </a:r>
          </a:p>
        </p:txBody>
      </p:sp>
      <p:sp>
        <p:nvSpPr>
          <p:cNvPr name="TextBox 9" id="9"/>
          <p:cNvSpPr txBox="true"/>
          <p:nvPr/>
        </p:nvSpPr>
        <p:spPr>
          <a:xfrm rot="0">
            <a:off x="2026725" y="5203846"/>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0" id="10"/>
          <p:cNvSpPr txBox="true"/>
          <p:nvPr/>
        </p:nvSpPr>
        <p:spPr>
          <a:xfrm rot="0">
            <a:off x="2026725" y="6575831"/>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1" id="11"/>
          <p:cNvSpPr txBox="true"/>
          <p:nvPr/>
        </p:nvSpPr>
        <p:spPr>
          <a:xfrm rot="0">
            <a:off x="2541075" y="5256605"/>
            <a:ext cx="4207440" cy="32494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İslam’ın temel inanç esaslarından biridir.</a:t>
            </a:r>
          </a:p>
          <a:p>
            <a:pPr algn="l">
              <a:lnSpc>
                <a:spcPts val="7515"/>
              </a:lnSpc>
            </a:pPr>
            <a:r>
              <a:rPr lang="en-US" sz="3006">
                <a:solidFill>
                  <a:srgbClr val="000000"/>
                </a:solidFill>
                <a:latin typeface="Calibri (MS)"/>
                <a:ea typeface="Calibri (MS)"/>
                <a:cs typeface="Calibri (MS)"/>
                <a:sym typeface="Calibri (MS)"/>
              </a:rPr>
              <a:t>Allah’a (cc) hiçbir şeyi şirk </a:t>
            </a:r>
          </a:p>
          <a:p>
            <a:pPr algn="l">
              <a:lnSpc>
                <a:spcPts val="1503"/>
              </a:lnSpc>
            </a:pPr>
            <a:r>
              <a:rPr lang="en-US" sz="3006">
                <a:solidFill>
                  <a:srgbClr val="000000"/>
                </a:solidFill>
                <a:latin typeface="Calibri (MS)"/>
                <a:ea typeface="Calibri (MS)"/>
                <a:cs typeface="Calibri (MS)"/>
                <a:sym typeface="Calibri (MS)"/>
              </a:rPr>
              <a:t>koşmadan ibadeti yalnızca </a:t>
            </a:r>
          </a:p>
          <a:p>
            <a:pPr algn="l">
              <a:lnSpc>
                <a:spcPts val="5696"/>
              </a:lnSpc>
            </a:pPr>
            <a:r>
              <a:rPr lang="en-US" sz="3006">
                <a:solidFill>
                  <a:srgbClr val="000000"/>
                </a:solidFill>
                <a:latin typeface="Calibri (MS)"/>
                <a:ea typeface="Calibri (MS)"/>
                <a:cs typeface="Calibri (MS)"/>
                <a:sym typeface="Calibri (MS)"/>
              </a:rPr>
              <a:t>O’nun için yapmak </a:t>
            </a:r>
          </a:p>
          <a:p>
            <a:pPr algn="l">
              <a:lnSpc>
                <a:spcPts val="4213"/>
              </a:lnSpc>
            </a:pPr>
            <a:r>
              <a:rPr lang="en-US" sz="3009">
                <a:solidFill>
                  <a:srgbClr val="000000"/>
                </a:solidFill>
                <a:latin typeface="Calibri (MS)"/>
                <a:ea typeface="Calibri (MS)"/>
                <a:cs typeface="Calibri (MS)"/>
                <a:sym typeface="Calibri (MS)"/>
              </a:rPr>
              <a:t>demektir.</a:t>
            </a:r>
          </a:p>
        </p:txBody>
      </p:sp>
      <p:sp>
        <p:nvSpPr>
          <p:cNvPr name="TextBox 12" id="12"/>
          <p:cNvSpPr txBox="true"/>
          <p:nvPr/>
        </p:nvSpPr>
        <p:spPr>
          <a:xfrm rot="0">
            <a:off x="8287707" y="724038"/>
            <a:ext cx="3336746" cy="877176"/>
          </a:xfrm>
          <a:prstGeom prst="rect">
            <a:avLst/>
          </a:prstGeom>
        </p:spPr>
        <p:txBody>
          <a:bodyPr anchor="t" rtlCol="false" tIns="0" lIns="0" bIns="0" rIns="0">
            <a:spAutoFit/>
          </a:bodyPr>
          <a:lstStyle/>
          <a:p>
            <a:pPr algn="l">
              <a:lnSpc>
                <a:spcPts val="7515"/>
              </a:lnSpc>
            </a:pPr>
            <a:r>
              <a:rPr lang="en-US" b="true" sz="3006">
                <a:solidFill>
                  <a:srgbClr val="000000"/>
                </a:solidFill>
                <a:latin typeface="Calibri (MS) Bold"/>
                <a:ea typeface="Calibri (MS) Bold"/>
                <a:cs typeface="Calibri (MS) Bold"/>
                <a:sym typeface="Calibri (MS) Bold"/>
              </a:rPr>
              <a:t>Tevhit inancına göre;</a:t>
            </a:r>
          </a:p>
        </p:txBody>
      </p:sp>
      <p:sp>
        <p:nvSpPr>
          <p:cNvPr name="TextBox 13" id="13"/>
          <p:cNvSpPr txBox="true"/>
          <p:nvPr/>
        </p:nvSpPr>
        <p:spPr>
          <a:xfrm rot="0">
            <a:off x="9273345" y="1879040"/>
            <a:ext cx="4288822" cy="13343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Allah (cc), bir ve tek ibadet </a:t>
            </a:r>
          </a:p>
          <a:p>
            <a:pPr algn="l">
              <a:lnSpc>
                <a:spcPts val="1503"/>
              </a:lnSpc>
            </a:pPr>
            <a:r>
              <a:rPr lang="en-US" sz="3006">
                <a:solidFill>
                  <a:srgbClr val="000000"/>
                </a:solidFill>
                <a:latin typeface="Calibri (MS)"/>
                <a:ea typeface="Calibri (MS)"/>
                <a:cs typeface="Calibri (MS)"/>
                <a:sym typeface="Calibri (MS)"/>
              </a:rPr>
              <a:t>edilecek ilahtır.</a:t>
            </a:r>
          </a:p>
        </p:txBody>
      </p:sp>
      <p:sp>
        <p:nvSpPr>
          <p:cNvPr name="TextBox 14" id="14"/>
          <p:cNvSpPr txBox="true"/>
          <p:nvPr/>
        </p:nvSpPr>
        <p:spPr>
          <a:xfrm rot="0">
            <a:off x="10529702" y="4126363"/>
            <a:ext cx="4249488"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Allah’ın (cc), eşi benzeri ve ortağı yoktur.</a:t>
            </a:r>
          </a:p>
        </p:txBody>
      </p:sp>
      <p:sp>
        <p:nvSpPr>
          <p:cNvPr name="TextBox 15" id="15"/>
          <p:cNvSpPr txBox="true"/>
          <p:nvPr/>
        </p:nvSpPr>
        <p:spPr>
          <a:xfrm rot="0">
            <a:off x="11558973" y="6131185"/>
            <a:ext cx="4706645"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 (cc), yoktan var eden ve her şeyin sahibidir.</a:t>
            </a:r>
          </a:p>
        </p:txBody>
      </p:sp>
      <p:sp>
        <p:nvSpPr>
          <p:cNvPr name="TextBox 16" id="16"/>
          <p:cNvSpPr txBox="true"/>
          <p:nvPr/>
        </p:nvSpPr>
        <p:spPr>
          <a:xfrm rot="0">
            <a:off x="12753208" y="8126406"/>
            <a:ext cx="3734324"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 (cc), hiçbir varlığa benzemez.</a:t>
            </a:r>
          </a:p>
        </p:txBody>
      </p:sp>
      <p:sp>
        <p:nvSpPr>
          <p:cNvPr name="TextBox 17" id="17"/>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14</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515922" y="2287586"/>
            <a:ext cx="9192963" cy="6894762"/>
          </a:xfrm>
          <a:custGeom>
            <a:avLst/>
            <a:gdLst/>
            <a:ahLst/>
            <a:cxnLst/>
            <a:rect r="r" b="b" t="t" l="l"/>
            <a:pathLst>
              <a:path h="6894762" w="9192963">
                <a:moveTo>
                  <a:pt x="0" y="0"/>
                </a:moveTo>
                <a:lnTo>
                  <a:pt x="9192963" y="0"/>
                </a:lnTo>
                <a:lnTo>
                  <a:pt x="9192963" y="6894762"/>
                </a:lnTo>
                <a:lnTo>
                  <a:pt x="0" y="6894762"/>
                </a:lnTo>
                <a:lnTo>
                  <a:pt x="0" y="0"/>
                </a:lnTo>
                <a:close/>
              </a:path>
            </a:pathLst>
          </a:custGeom>
          <a:blipFill>
            <a:blip r:embed="rId6"/>
            <a:stretch>
              <a:fillRect l="0" t="0" r="0" b="0"/>
            </a:stretch>
          </a:blipFill>
        </p:spPr>
      </p:sp>
      <p:grpSp>
        <p:nvGrpSpPr>
          <p:cNvPr name="Group 5" id="5"/>
          <p:cNvGrpSpPr/>
          <p:nvPr/>
        </p:nvGrpSpPr>
        <p:grpSpPr>
          <a:xfrm rot="0">
            <a:off x="10054400" y="2952755"/>
            <a:ext cx="5845874" cy="5424492"/>
            <a:chOff x="0" y="0"/>
            <a:chExt cx="5196332" cy="4821771"/>
          </a:xfrm>
        </p:grpSpPr>
        <p:sp>
          <p:nvSpPr>
            <p:cNvPr name="Freeform 6" id="6"/>
            <p:cNvSpPr/>
            <p:nvPr/>
          </p:nvSpPr>
          <p:spPr>
            <a:xfrm flipH="false" flipV="false" rot="0">
              <a:off x="0" y="0"/>
              <a:ext cx="5196332" cy="4821809"/>
            </a:xfrm>
            <a:custGeom>
              <a:avLst/>
              <a:gdLst/>
              <a:ahLst/>
              <a:cxnLst/>
              <a:rect r="r" b="b" t="t" l="l"/>
              <a:pathLst>
                <a:path h="4821809" w="5196332">
                  <a:moveTo>
                    <a:pt x="0" y="0"/>
                  </a:moveTo>
                  <a:lnTo>
                    <a:pt x="0" y="4821809"/>
                  </a:lnTo>
                  <a:lnTo>
                    <a:pt x="5196332" y="4821809"/>
                  </a:lnTo>
                  <a:lnTo>
                    <a:pt x="5196332" y="0"/>
                  </a:lnTo>
                  <a:lnTo>
                    <a:pt x="0" y="0"/>
                  </a:lnTo>
                  <a:close/>
                </a:path>
              </a:pathLst>
            </a:custGeom>
            <a:blipFill>
              <a:blip r:embed="rId7"/>
              <a:stretch>
                <a:fillRect l="0" t="0" r="0" b="0"/>
              </a:stretch>
            </a:blipFill>
          </p:spPr>
        </p:sp>
      </p:grpSp>
      <p:sp>
        <p:nvSpPr>
          <p:cNvPr name="TextBox 7" id="7"/>
          <p:cNvSpPr txBox="true"/>
          <p:nvPr/>
        </p:nvSpPr>
        <p:spPr>
          <a:xfrm rot="0">
            <a:off x="6104006" y="957072"/>
            <a:ext cx="5877806"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1.3. ALLAH’IN GÜZEL İSİMLERİ </a:t>
            </a:r>
          </a:p>
        </p:txBody>
      </p:sp>
      <p:sp>
        <p:nvSpPr>
          <p:cNvPr name="TextBox 8" id="8"/>
          <p:cNvSpPr txBox="true"/>
          <p:nvPr/>
        </p:nvSpPr>
        <p:spPr>
          <a:xfrm rot="0">
            <a:off x="1799082" y="3284563"/>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9" id="9"/>
          <p:cNvSpPr txBox="true"/>
          <p:nvPr/>
        </p:nvSpPr>
        <p:spPr>
          <a:xfrm rot="0">
            <a:off x="1799082" y="6028134"/>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0" id="10"/>
          <p:cNvSpPr txBox="true"/>
          <p:nvPr/>
        </p:nvSpPr>
        <p:spPr>
          <a:xfrm rot="0">
            <a:off x="2313818" y="3337308"/>
            <a:ext cx="4507278" cy="4164059"/>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Yüce Allah’ı en iyi şekilde tanımamıza ve anlamamıza yardımcı olan O’nun gücünü ve mükemmelliğini anlatan isimleri vardır. Bu isimlere </a:t>
            </a:r>
            <a:r>
              <a:rPr lang="en-US" b="true" sz="3006">
                <a:solidFill>
                  <a:srgbClr val="000000"/>
                </a:solidFill>
                <a:latin typeface="Calibri (MS) Bold"/>
                <a:ea typeface="Calibri (MS) Bold"/>
                <a:cs typeface="Calibri (MS) Bold"/>
                <a:sym typeface="Calibri (MS) Bold"/>
              </a:rPr>
              <a:t>esmayıhüsna </a:t>
            </a:r>
            <a:r>
              <a:rPr lang="en-US" sz="3006">
                <a:solidFill>
                  <a:srgbClr val="000000"/>
                </a:solidFill>
                <a:latin typeface="Calibri (MS)"/>
                <a:ea typeface="Calibri (MS)"/>
                <a:cs typeface="Calibri (MS)"/>
                <a:sym typeface="Calibri (MS)"/>
              </a:rPr>
              <a:t>yani en güzel isimler adı verilir.</a:t>
            </a:r>
          </a:p>
        </p:txBody>
      </p:sp>
      <p:sp>
        <p:nvSpPr>
          <p:cNvPr name="TextBox 11" id="11"/>
          <p:cNvSpPr txBox="true"/>
          <p:nvPr/>
        </p:nvSpPr>
        <p:spPr>
          <a:xfrm rot="0">
            <a:off x="17578011" y="9234616"/>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15</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2996" y="1939885"/>
            <a:ext cx="8248074" cy="7686104"/>
          </a:xfrm>
          <a:custGeom>
            <a:avLst/>
            <a:gdLst/>
            <a:ahLst/>
            <a:cxnLst/>
            <a:rect r="r" b="b" t="t" l="l"/>
            <a:pathLst>
              <a:path h="7686104" w="8248074">
                <a:moveTo>
                  <a:pt x="0" y="0"/>
                </a:moveTo>
                <a:lnTo>
                  <a:pt x="8248074" y="0"/>
                </a:lnTo>
                <a:lnTo>
                  <a:pt x="8248074" y="7686104"/>
                </a:lnTo>
                <a:lnTo>
                  <a:pt x="0" y="7686104"/>
                </a:lnTo>
                <a:lnTo>
                  <a:pt x="0" y="0"/>
                </a:lnTo>
                <a:close/>
              </a:path>
            </a:pathLst>
          </a:custGeom>
          <a:blipFill>
            <a:blip r:embed="rId2"/>
            <a:stretch>
              <a:fillRect l="0" t="0" r="0" b="0"/>
            </a:stretch>
          </a:blipFill>
        </p:spPr>
      </p:sp>
      <p:sp>
        <p:nvSpPr>
          <p:cNvPr name="Freeform 3" id="3"/>
          <p:cNvSpPr/>
          <p:nvPr/>
        </p:nvSpPr>
        <p:spPr>
          <a:xfrm flipH="false" flipV="true" rot="5400000">
            <a:off x="9267444" y="773054"/>
            <a:ext cx="7218616" cy="8574600"/>
          </a:xfrm>
          <a:custGeom>
            <a:avLst/>
            <a:gdLst/>
            <a:ahLst/>
            <a:cxnLst/>
            <a:rect r="r" b="b" t="t" l="l"/>
            <a:pathLst>
              <a:path h="8574600" w="7218616">
                <a:moveTo>
                  <a:pt x="0" y="8574600"/>
                </a:moveTo>
                <a:lnTo>
                  <a:pt x="7218616" y="8574600"/>
                </a:lnTo>
                <a:lnTo>
                  <a:pt x="7218616" y="0"/>
                </a:lnTo>
                <a:lnTo>
                  <a:pt x="0" y="0"/>
                </a:lnTo>
                <a:lnTo>
                  <a:pt x="0" y="8574600"/>
                </a:lnTo>
                <a:close/>
              </a:path>
            </a:pathLst>
          </a:custGeom>
          <a:blipFill>
            <a:blip r:embed="rId3"/>
            <a:stretch>
              <a:fillRect l="0" t="0" r="0" b="0"/>
            </a:stretch>
          </a:blipFill>
        </p:spPr>
      </p:sp>
      <p:sp>
        <p:nvSpPr>
          <p:cNvPr name="Freeform 4" id="4"/>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4">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1122426" y="2983230"/>
            <a:ext cx="7222617" cy="5416677"/>
            <a:chOff x="0" y="0"/>
            <a:chExt cx="6420104" cy="4814824"/>
          </a:xfrm>
        </p:grpSpPr>
        <p:sp>
          <p:nvSpPr>
            <p:cNvPr name="Freeform 7" id="7"/>
            <p:cNvSpPr/>
            <p:nvPr/>
          </p:nvSpPr>
          <p:spPr>
            <a:xfrm flipH="false" flipV="false" rot="0">
              <a:off x="0" y="0"/>
              <a:ext cx="6420104" cy="4814824"/>
            </a:xfrm>
            <a:custGeom>
              <a:avLst/>
              <a:gdLst/>
              <a:ahLst/>
              <a:cxnLst/>
              <a:rect r="r" b="b" t="t" l="l"/>
              <a:pathLst>
                <a:path h="4814824" w="6420104">
                  <a:moveTo>
                    <a:pt x="6420104" y="0"/>
                  </a:moveTo>
                  <a:lnTo>
                    <a:pt x="0" y="0"/>
                  </a:lnTo>
                  <a:lnTo>
                    <a:pt x="0" y="4814824"/>
                  </a:lnTo>
                  <a:lnTo>
                    <a:pt x="6420104" y="4814824"/>
                  </a:lnTo>
                  <a:lnTo>
                    <a:pt x="6420104" y="0"/>
                  </a:lnTo>
                  <a:close/>
                </a:path>
              </a:pathLst>
            </a:custGeom>
            <a:blipFill>
              <a:blip r:embed="rId7"/>
              <a:stretch>
                <a:fillRect l="0" t="0" r="0" b="0"/>
              </a:stretch>
            </a:blipFill>
          </p:spPr>
        </p:sp>
      </p:grpSp>
      <p:sp>
        <p:nvSpPr>
          <p:cNvPr name="TextBox 8" id="8"/>
          <p:cNvSpPr txBox="true"/>
          <p:nvPr/>
        </p:nvSpPr>
        <p:spPr>
          <a:xfrm rot="0">
            <a:off x="2108078" y="1460887"/>
            <a:ext cx="4992267" cy="1420487"/>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Esmayıhüsna’nın önemi ile ilgili Kur’an-ı Kerim’de şöyle buyrulur:</a:t>
            </a:r>
          </a:p>
        </p:txBody>
      </p:sp>
      <p:sp>
        <p:nvSpPr>
          <p:cNvPr name="TextBox 9" id="9"/>
          <p:cNvSpPr txBox="true"/>
          <p:nvPr/>
        </p:nvSpPr>
        <p:spPr>
          <a:xfrm rot="0">
            <a:off x="9160959" y="5927727"/>
            <a:ext cx="6440891" cy="961020"/>
          </a:xfrm>
          <a:prstGeom prst="rect">
            <a:avLst/>
          </a:prstGeom>
        </p:spPr>
        <p:txBody>
          <a:bodyPr anchor="t" rtlCol="false" tIns="0" lIns="0" bIns="0" rIns="0">
            <a:spAutoFit/>
          </a:bodyPr>
          <a:lstStyle/>
          <a:p>
            <a:pPr algn="l">
              <a:lnSpc>
                <a:spcPts val="3565"/>
              </a:lnSpc>
            </a:pPr>
            <a:r>
              <a:rPr lang="en-US" b="true" sz="3006">
                <a:solidFill>
                  <a:srgbClr val="000000"/>
                </a:solidFill>
                <a:latin typeface="Calibri (MS) Bold"/>
                <a:ea typeface="Calibri (MS) Bold"/>
                <a:cs typeface="Calibri (MS) Bold"/>
                <a:sym typeface="Calibri (MS) Bold"/>
              </a:rPr>
              <a:t>“En güzel isimler Allah’ındır; bu güzel isimlerle O’na dua edin ...”</a:t>
            </a:r>
            <a:r>
              <a:rPr lang="en-US" sz="3006">
                <a:solidFill>
                  <a:srgbClr val="000000"/>
                </a:solidFill>
                <a:latin typeface="Calibri (MS)"/>
                <a:ea typeface="Calibri (MS)"/>
                <a:cs typeface="Calibri (MS)"/>
                <a:sym typeface="Calibri (MS)"/>
              </a:rPr>
              <a:t> (Araf, 7/180.)</a:t>
            </a:r>
          </a:p>
        </p:txBody>
      </p:sp>
      <p:sp>
        <p:nvSpPr>
          <p:cNvPr name="TextBox 10" id="10"/>
          <p:cNvSpPr txBox="true"/>
          <p:nvPr/>
        </p:nvSpPr>
        <p:spPr>
          <a:xfrm rot="0">
            <a:off x="9488800" y="2009908"/>
            <a:ext cx="6878431" cy="961020"/>
          </a:xfrm>
          <a:prstGeom prst="rect">
            <a:avLst/>
          </a:prstGeom>
        </p:spPr>
        <p:txBody>
          <a:bodyPr anchor="t" rtlCol="false" tIns="0" lIns="0" bIns="0" rIns="0">
            <a:spAutoFit/>
          </a:bodyPr>
          <a:lstStyle/>
          <a:p>
            <a:pPr algn="l">
              <a:lnSpc>
                <a:spcPts val="3565"/>
              </a:lnSpc>
            </a:pPr>
            <a:r>
              <a:rPr lang="en-US" b="true" sz="3006">
                <a:solidFill>
                  <a:srgbClr val="000000"/>
                </a:solidFill>
                <a:latin typeface="Calibri (MS) Bold"/>
                <a:ea typeface="Calibri (MS) Bold"/>
                <a:cs typeface="Calibri (MS) Bold"/>
                <a:sym typeface="Calibri (MS) Bold"/>
              </a:rPr>
              <a:t>“Allah, kendisinden başka ilah olmayandır. En güzel isimler O’na aittir.”</a:t>
            </a:r>
            <a:r>
              <a:rPr lang="en-US" sz="3006">
                <a:solidFill>
                  <a:srgbClr val="000000"/>
                </a:solidFill>
                <a:latin typeface="Calibri (MS)"/>
                <a:ea typeface="Calibri (MS)"/>
                <a:cs typeface="Calibri (MS)"/>
                <a:sym typeface="Calibri (MS)"/>
              </a:rPr>
              <a:t> (Taha, 20/8.)</a:t>
            </a:r>
          </a:p>
        </p:txBody>
      </p:sp>
      <p:sp>
        <p:nvSpPr>
          <p:cNvPr name="TextBox 11" id="11"/>
          <p:cNvSpPr txBox="true"/>
          <p:nvPr/>
        </p:nvSpPr>
        <p:spPr>
          <a:xfrm rot="0">
            <a:off x="9039230" y="3295788"/>
            <a:ext cx="7178469" cy="1799220"/>
          </a:xfrm>
          <a:prstGeom prst="rect">
            <a:avLst/>
          </a:prstGeom>
        </p:spPr>
        <p:txBody>
          <a:bodyPr anchor="t" rtlCol="false" tIns="0" lIns="0" bIns="0" rIns="0">
            <a:spAutoFit/>
          </a:bodyPr>
          <a:lstStyle/>
          <a:p>
            <a:pPr algn="l">
              <a:lnSpc>
                <a:spcPts val="7515"/>
              </a:lnSpc>
            </a:pPr>
            <a:r>
              <a:rPr lang="en-US" b="true" sz="3006">
                <a:solidFill>
                  <a:srgbClr val="000000"/>
                </a:solidFill>
                <a:latin typeface="Calibri (MS) Bold"/>
                <a:ea typeface="Calibri (MS) Bold"/>
                <a:cs typeface="Calibri (MS) Bold"/>
                <a:sym typeface="Calibri (MS) Bold"/>
              </a:rPr>
              <a:t>“ … En güzel isimler O’nundur. Göklerdekiler </a:t>
            </a:r>
          </a:p>
          <a:p>
            <a:pPr algn="l">
              <a:lnSpc>
                <a:spcPts val="1503"/>
              </a:lnSpc>
            </a:pPr>
            <a:r>
              <a:rPr lang="en-US" b="true" sz="3006">
                <a:solidFill>
                  <a:srgbClr val="000000"/>
                </a:solidFill>
                <a:latin typeface="Calibri (MS) Bold"/>
                <a:ea typeface="Calibri (MS) Bold"/>
                <a:cs typeface="Calibri (MS) Bold"/>
                <a:sym typeface="Calibri (MS) Bold"/>
              </a:rPr>
              <a:t>ve yerdekiler hep O’nu tesbih ederler. O </a:t>
            </a:r>
          </a:p>
          <a:p>
            <a:pPr algn="l">
              <a:lnSpc>
                <a:spcPts val="5624"/>
              </a:lnSpc>
            </a:pPr>
            <a:r>
              <a:rPr lang="en-US" b="true" sz="3006">
                <a:solidFill>
                  <a:srgbClr val="000000"/>
                </a:solidFill>
                <a:latin typeface="Calibri (MS) Bold"/>
                <a:ea typeface="Calibri (MS) Bold"/>
                <a:cs typeface="Calibri (MS) Bold"/>
                <a:sym typeface="Calibri (MS) Bold"/>
              </a:rPr>
              <a:t>üstündür, hikmet sahibidir.”</a:t>
            </a:r>
            <a:r>
              <a:rPr lang="en-US" sz="3006">
                <a:solidFill>
                  <a:srgbClr val="000000"/>
                </a:solidFill>
                <a:latin typeface="Calibri (MS)"/>
                <a:ea typeface="Calibri (MS)"/>
                <a:cs typeface="Calibri (MS)"/>
                <a:sym typeface="Calibri (MS)"/>
              </a:rPr>
              <a:t> (Haşr, 59/24.)</a:t>
            </a:r>
          </a:p>
        </p:txBody>
      </p:sp>
      <p:sp>
        <p:nvSpPr>
          <p:cNvPr name="TextBox 12" id="12"/>
          <p:cNvSpPr txBox="true"/>
          <p:nvPr/>
        </p:nvSpPr>
        <p:spPr>
          <a:xfrm rot="0">
            <a:off x="1678381" y="1408128"/>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3" id="13"/>
          <p:cNvSpPr txBox="true"/>
          <p:nvPr/>
        </p:nvSpPr>
        <p:spPr>
          <a:xfrm rot="0">
            <a:off x="17479142" y="9424354"/>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16</a:t>
            </a:r>
          </a:p>
        </p:txBody>
      </p:sp>
      <p:sp>
        <p:nvSpPr>
          <p:cNvPr name="TextBox 14" id="14"/>
          <p:cNvSpPr txBox="true"/>
          <p:nvPr/>
        </p:nvSpPr>
        <p:spPr>
          <a:xfrm rot="0">
            <a:off x="3894387" y="8672265"/>
            <a:ext cx="1276145" cy="454419"/>
          </a:xfrm>
          <a:prstGeom prst="rect">
            <a:avLst/>
          </a:prstGeom>
        </p:spPr>
        <p:txBody>
          <a:bodyPr anchor="t" rtlCol="false" tIns="0" lIns="0" bIns="0" rIns="0">
            <a:spAutoFit/>
          </a:bodyPr>
          <a:lstStyle/>
          <a:p>
            <a:pPr algn="l">
              <a:lnSpc>
                <a:spcPts val="3351"/>
              </a:lnSpc>
            </a:pPr>
            <a:r>
              <a:rPr lang="en-US" sz="2394">
                <a:solidFill>
                  <a:srgbClr val="000000"/>
                </a:solidFill>
                <a:latin typeface="Calibri (MS)"/>
                <a:ea typeface="Calibri (MS)"/>
                <a:cs typeface="Calibri (MS)"/>
                <a:sym typeface="Calibri (MS)"/>
              </a:rPr>
              <a:t>Görsel 1.2</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651242" y="376976"/>
            <a:ext cx="9291833" cy="9503288"/>
          </a:xfrm>
          <a:custGeom>
            <a:avLst/>
            <a:gdLst/>
            <a:ahLst/>
            <a:cxnLst/>
            <a:rect r="r" b="b" t="t" l="l"/>
            <a:pathLst>
              <a:path h="9503288" w="9291833">
                <a:moveTo>
                  <a:pt x="0" y="0"/>
                </a:moveTo>
                <a:lnTo>
                  <a:pt x="9291833" y="0"/>
                </a:lnTo>
                <a:lnTo>
                  <a:pt x="9291833" y="9503287"/>
                </a:lnTo>
                <a:lnTo>
                  <a:pt x="0" y="9503287"/>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0" y="4438655"/>
            <a:ext cx="7550501" cy="1009655"/>
          </a:xfrm>
          <a:custGeom>
            <a:avLst/>
            <a:gdLst/>
            <a:ahLst/>
            <a:cxnLst/>
            <a:rect r="r" b="b" t="t" l="l"/>
            <a:pathLst>
              <a:path h="1009655" w="7550501">
                <a:moveTo>
                  <a:pt x="0" y="0"/>
                </a:moveTo>
                <a:lnTo>
                  <a:pt x="7550501" y="0"/>
                </a:lnTo>
                <a:lnTo>
                  <a:pt x="7550501" y="1009655"/>
                </a:lnTo>
                <a:lnTo>
                  <a:pt x="0" y="1009655"/>
                </a:lnTo>
                <a:lnTo>
                  <a:pt x="0" y="0"/>
                </a:lnTo>
                <a:close/>
              </a:path>
            </a:pathLst>
          </a:custGeom>
          <a:blipFill>
            <a:blip r:embed="rId6"/>
            <a:stretch>
              <a:fillRect l="-481" t="0" r="0" b="0"/>
            </a:stretch>
          </a:blipFill>
        </p:spPr>
      </p:sp>
      <p:grpSp>
        <p:nvGrpSpPr>
          <p:cNvPr name="Group 6" id="6"/>
          <p:cNvGrpSpPr>
            <a:grpSpLocks noChangeAspect="true"/>
          </p:cNvGrpSpPr>
          <p:nvPr/>
        </p:nvGrpSpPr>
        <p:grpSpPr>
          <a:xfrm rot="0">
            <a:off x="6679120" y="787913"/>
            <a:ext cx="871538" cy="8681542"/>
            <a:chOff x="0" y="0"/>
            <a:chExt cx="581025" cy="5787695"/>
          </a:xfrm>
        </p:grpSpPr>
        <p:sp>
          <p:nvSpPr>
            <p:cNvPr name="Freeform 7" id="7"/>
            <p:cNvSpPr/>
            <p:nvPr/>
          </p:nvSpPr>
          <p:spPr>
            <a:xfrm flipH="false" flipV="false" rot="0">
              <a:off x="0" y="0"/>
              <a:ext cx="581025" cy="5787644"/>
            </a:xfrm>
            <a:custGeom>
              <a:avLst/>
              <a:gdLst/>
              <a:ahLst/>
              <a:cxnLst/>
              <a:rect r="r" b="b" t="t" l="l"/>
              <a:pathLst>
                <a:path h="5787644" w="581025">
                  <a:moveTo>
                    <a:pt x="0" y="0"/>
                  </a:moveTo>
                  <a:cubicBezTo>
                    <a:pt x="154686" y="0"/>
                    <a:pt x="296799" y="19685"/>
                    <a:pt x="296799" y="54737"/>
                  </a:cubicBezTo>
                  <a:lnTo>
                    <a:pt x="290449" y="54737"/>
                  </a:lnTo>
                  <a:lnTo>
                    <a:pt x="296799" y="54737"/>
                  </a:lnTo>
                  <a:lnTo>
                    <a:pt x="296799" y="2807335"/>
                  </a:lnTo>
                  <a:lnTo>
                    <a:pt x="290449" y="2807335"/>
                  </a:lnTo>
                  <a:lnTo>
                    <a:pt x="296799" y="2807335"/>
                  </a:lnTo>
                  <a:cubicBezTo>
                    <a:pt x="296799" y="2825750"/>
                    <a:pt x="414782" y="2849372"/>
                    <a:pt x="581025" y="2849372"/>
                  </a:cubicBezTo>
                  <a:lnTo>
                    <a:pt x="581025" y="2855722"/>
                  </a:lnTo>
                  <a:lnTo>
                    <a:pt x="581025" y="2862072"/>
                  </a:lnTo>
                  <a:cubicBezTo>
                    <a:pt x="414782" y="2862072"/>
                    <a:pt x="296799" y="2885694"/>
                    <a:pt x="296799" y="2904109"/>
                  </a:cubicBezTo>
                  <a:lnTo>
                    <a:pt x="290449" y="2904109"/>
                  </a:lnTo>
                  <a:lnTo>
                    <a:pt x="296799" y="2904109"/>
                  </a:lnTo>
                  <a:lnTo>
                    <a:pt x="296799" y="5732907"/>
                  </a:lnTo>
                  <a:lnTo>
                    <a:pt x="290449" y="5732907"/>
                  </a:lnTo>
                  <a:lnTo>
                    <a:pt x="296799" y="5732907"/>
                  </a:lnTo>
                  <a:cubicBezTo>
                    <a:pt x="296799" y="5767832"/>
                    <a:pt x="154686" y="5787644"/>
                    <a:pt x="0" y="5787644"/>
                  </a:cubicBezTo>
                  <a:lnTo>
                    <a:pt x="0" y="5774944"/>
                  </a:lnTo>
                  <a:cubicBezTo>
                    <a:pt x="166116" y="5774944"/>
                    <a:pt x="284099" y="5751322"/>
                    <a:pt x="284099" y="5732907"/>
                  </a:cubicBezTo>
                  <a:lnTo>
                    <a:pt x="284099" y="2904109"/>
                  </a:lnTo>
                  <a:cubicBezTo>
                    <a:pt x="284099" y="2869184"/>
                    <a:pt x="426212" y="2849372"/>
                    <a:pt x="581025" y="2849372"/>
                  </a:cubicBezTo>
                  <a:lnTo>
                    <a:pt x="581025" y="2862072"/>
                  </a:lnTo>
                  <a:cubicBezTo>
                    <a:pt x="426212" y="2862072"/>
                    <a:pt x="284099" y="2842260"/>
                    <a:pt x="284099" y="2807335"/>
                  </a:cubicBezTo>
                  <a:lnTo>
                    <a:pt x="284099" y="54737"/>
                  </a:lnTo>
                  <a:cubicBezTo>
                    <a:pt x="284099" y="36195"/>
                    <a:pt x="166116" y="12700"/>
                    <a:pt x="0" y="12700"/>
                  </a:cubicBezTo>
                  <a:close/>
                </a:path>
              </a:pathLst>
            </a:custGeom>
            <a:solidFill>
              <a:srgbClr val="0F9ED5"/>
            </a:solidFill>
          </p:spPr>
        </p:sp>
      </p:grpSp>
      <p:sp>
        <p:nvSpPr>
          <p:cNvPr name="Freeform 8" id="8"/>
          <p:cNvSpPr/>
          <p:nvPr/>
        </p:nvSpPr>
        <p:spPr>
          <a:xfrm flipH="false" flipV="false" rot="0">
            <a:off x="8287607" y="2920151"/>
            <a:ext cx="3653399" cy="2114207"/>
          </a:xfrm>
          <a:custGeom>
            <a:avLst/>
            <a:gdLst/>
            <a:ahLst/>
            <a:cxnLst/>
            <a:rect r="r" b="b" t="t" l="l"/>
            <a:pathLst>
              <a:path h="2114207" w="3653399">
                <a:moveTo>
                  <a:pt x="0" y="0"/>
                </a:moveTo>
                <a:lnTo>
                  <a:pt x="3653400" y="0"/>
                </a:lnTo>
                <a:lnTo>
                  <a:pt x="3653400" y="2114207"/>
                </a:lnTo>
                <a:lnTo>
                  <a:pt x="0" y="211420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2273691" y="1369528"/>
            <a:ext cx="2850728" cy="1691240"/>
          </a:xfrm>
          <a:custGeom>
            <a:avLst/>
            <a:gdLst/>
            <a:ahLst/>
            <a:cxnLst/>
            <a:rect r="r" b="b" t="t" l="l"/>
            <a:pathLst>
              <a:path h="1691240" w="2850728">
                <a:moveTo>
                  <a:pt x="0" y="0"/>
                </a:moveTo>
                <a:lnTo>
                  <a:pt x="2850728" y="0"/>
                </a:lnTo>
                <a:lnTo>
                  <a:pt x="2850728" y="1691240"/>
                </a:lnTo>
                <a:lnTo>
                  <a:pt x="0" y="169124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1260500" y="4589855"/>
            <a:ext cx="136288" cy="526413"/>
          </a:xfrm>
          <a:prstGeom prst="rect">
            <a:avLst/>
          </a:prstGeom>
        </p:spPr>
        <p:txBody>
          <a:bodyPr anchor="t" rtlCol="false" tIns="0" lIns="0" bIns="0" rIns="0">
            <a:spAutoFit/>
          </a:bodyPr>
          <a:lstStyle/>
          <a:p>
            <a:pPr algn="l">
              <a:lnSpc>
                <a:spcPts val="4208"/>
              </a:lnSpc>
            </a:pPr>
            <a:r>
              <a:rPr lang="en-US" sz="3006">
                <a:solidFill>
                  <a:srgbClr val="000000"/>
                </a:solidFill>
                <a:latin typeface="Arial"/>
                <a:ea typeface="Arial"/>
                <a:cs typeface="Arial"/>
                <a:sym typeface="Arial"/>
              </a:rPr>
              <a:t>•</a:t>
            </a:r>
          </a:p>
        </p:txBody>
      </p:sp>
      <p:sp>
        <p:nvSpPr>
          <p:cNvPr name="TextBox 11" id="11"/>
          <p:cNvSpPr txBox="true"/>
          <p:nvPr/>
        </p:nvSpPr>
        <p:spPr>
          <a:xfrm rot="0">
            <a:off x="1774850" y="4585464"/>
            <a:ext cx="4190038"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Esmayıhüsna’yı öğrenmek,</a:t>
            </a:r>
          </a:p>
        </p:txBody>
      </p:sp>
      <p:sp>
        <p:nvSpPr>
          <p:cNvPr name="TextBox 12" id="12"/>
          <p:cNvSpPr txBox="true"/>
          <p:nvPr/>
        </p:nvSpPr>
        <p:spPr>
          <a:xfrm rot="0">
            <a:off x="9015555" y="7045776"/>
            <a:ext cx="88111" cy="572905"/>
          </a:xfrm>
          <a:prstGeom prst="rect">
            <a:avLst/>
          </a:prstGeom>
        </p:spPr>
        <p:txBody>
          <a:bodyPr anchor="t" rtlCol="false" tIns="0" lIns="0" bIns="0" rIns="0">
            <a:spAutoFit/>
          </a:bodyPr>
          <a:lstStyle/>
          <a:p>
            <a:pPr algn="l">
              <a:lnSpc>
                <a:spcPts val="4327"/>
              </a:lnSpc>
            </a:pPr>
            <a:r>
              <a:rPr lang="en-US" sz="3009">
                <a:solidFill>
                  <a:srgbClr val="000000"/>
                </a:solidFill>
                <a:latin typeface="Calibri (MS)"/>
                <a:ea typeface="Calibri (MS)"/>
                <a:cs typeface="Calibri (MS)"/>
                <a:sym typeface="Calibri (MS)"/>
              </a:rPr>
              <a:t> </a:t>
            </a:r>
          </a:p>
        </p:txBody>
      </p:sp>
      <p:sp>
        <p:nvSpPr>
          <p:cNvPr name="TextBox 13" id="13"/>
          <p:cNvSpPr txBox="true"/>
          <p:nvPr/>
        </p:nvSpPr>
        <p:spPr>
          <a:xfrm rot="0">
            <a:off x="8650610" y="7595173"/>
            <a:ext cx="2770175" cy="572376"/>
          </a:xfrm>
          <a:prstGeom prst="rect">
            <a:avLst/>
          </a:prstGeom>
        </p:spPr>
        <p:txBody>
          <a:bodyPr anchor="t" rtlCol="false" tIns="0" lIns="0" bIns="0" rIns="0">
            <a:spAutoFit/>
          </a:bodyPr>
          <a:lstStyle/>
          <a:p>
            <a:pPr algn="l">
              <a:lnSpc>
                <a:spcPts val="4322"/>
              </a:lnSpc>
            </a:pPr>
            <a:r>
              <a:rPr lang="en-US" sz="3006">
                <a:solidFill>
                  <a:srgbClr val="000000"/>
                </a:solidFill>
                <a:latin typeface="Calibri (MS)"/>
                <a:ea typeface="Calibri (MS)"/>
                <a:cs typeface="Calibri (MS)"/>
                <a:sym typeface="Calibri (MS)"/>
              </a:rPr>
              <a:t>samimiyeti artırır.</a:t>
            </a:r>
          </a:p>
        </p:txBody>
      </p:sp>
      <p:sp>
        <p:nvSpPr>
          <p:cNvPr name="TextBox 14" id="14"/>
          <p:cNvSpPr txBox="true"/>
          <p:nvPr/>
        </p:nvSpPr>
        <p:spPr>
          <a:xfrm rot="0">
            <a:off x="12685971" y="5139066"/>
            <a:ext cx="2698909" cy="1121016"/>
          </a:xfrm>
          <a:prstGeom prst="rect">
            <a:avLst/>
          </a:prstGeom>
        </p:spPr>
        <p:txBody>
          <a:bodyPr anchor="t" rtlCol="false" tIns="0" lIns="0" bIns="0" rIns="0">
            <a:spAutoFit/>
          </a:bodyPr>
          <a:lstStyle/>
          <a:p>
            <a:pPr algn="ctr">
              <a:lnSpc>
                <a:spcPts val="4319"/>
              </a:lnSpc>
            </a:pPr>
            <a:r>
              <a:rPr lang="en-US" sz="3006">
                <a:solidFill>
                  <a:srgbClr val="000000"/>
                </a:solidFill>
                <a:latin typeface="Calibri (MS)"/>
                <a:ea typeface="Calibri (MS)"/>
                <a:cs typeface="Calibri (MS)"/>
                <a:sym typeface="Calibri (MS)"/>
              </a:rPr>
              <a:t>Allah’a (cc) güzel isimleriyle dua </a:t>
            </a:r>
          </a:p>
        </p:txBody>
      </p:sp>
      <p:sp>
        <p:nvSpPr>
          <p:cNvPr name="TextBox 15" id="15"/>
          <p:cNvSpPr txBox="true"/>
          <p:nvPr/>
        </p:nvSpPr>
        <p:spPr>
          <a:xfrm rot="0">
            <a:off x="13627803" y="6480758"/>
            <a:ext cx="692744" cy="877176"/>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olur.</a:t>
            </a:r>
          </a:p>
        </p:txBody>
      </p:sp>
      <p:sp>
        <p:nvSpPr>
          <p:cNvPr name="TextBox 16" id="16"/>
          <p:cNvSpPr txBox="true"/>
          <p:nvPr/>
        </p:nvSpPr>
        <p:spPr>
          <a:xfrm rot="0">
            <a:off x="8431154" y="7055301"/>
            <a:ext cx="3308771"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duaveibadetlerdeki </a:t>
            </a:r>
          </a:p>
        </p:txBody>
      </p:sp>
      <p:sp>
        <p:nvSpPr>
          <p:cNvPr name="TextBox 17" id="17"/>
          <p:cNvSpPr txBox="true"/>
          <p:nvPr/>
        </p:nvSpPr>
        <p:spPr>
          <a:xfrm rot="0">
            <a:off x="12495662" y="6245485"/>
            <a:ext cx="3007805" cy="563380"/>
          </a:xfrm>
          <a:prstGeom prst="rect">
            <a:avLst/>
          </a:prstGeom>
        </p:spPr>
        <p:txBody>
          <a:bodyPr anchor="t" rtlCol="false" tIns="0" lIns="0" bIns="0" rIns="0">
            <a:spAutoFit/>
          </a:bodyPr>
          <a:lstStyle/>
          <a:p>
            <a:pPr algn="ctr">
              <a:lnSpc>
                <a:spcPts val="4213"/>
              </a:lnSpc>
            </a:pPr>
            <a:r>
              <a:rPr lang="en-US" sz="3009">
                <a:solidFill>
                  <a:srgbClr val="000000"/>
                </a:solidFill>
                <a:latin typeface="Calibri (MS)"/>
                <a:ea typeface="Calibri (MS)"/>
                <a:cs typeface="Calibri (MS)"/>
                <a:sym typeface="Calibri (MS)"/>
              </a:rPr>
              <a:t>etmemize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yardımcı</a:t>
            </a:r>
          </a:p>
        </p:txBody>
      </p:sp>
      <p:sp>
        <p:nvSpPr>
          <p:cNvPr name="TextBox 18" id="18"/>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17</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91806"/>
            <a:ext cx="18288000" cy="9520047"/>
          </a:xfrm>
          <a:custGeom>
            <a:avLst/>
            <a:gdLst/>
            <a:ahLst/>
            <a:cxnLst/>
            <a:rect r="r" b="b" t="t" l="l"/>
            <a:pathLst>
              <a:path h="9520047" w="18288000">
                <a:moveTo>
                  <a:pt x="0" y="0"/>
                </a:moveTo>
                <a:lnTo>
                  <a:pt x="18288000" y="0"/>
                </a:lnTo>
                <a:lnTo>
                  <a:pt x="18288000" y="9520047"/>
                </a:lnTo>
                <a:lnTo>
                  <a:pt x="0" y="9520047"/>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0" y="391806"/>
            <a:ext cx="18288000" cy="9520047"/>
          </a:xfrm>
          <a:custGeom>
            <a:avLst/>
            <a:gdLst/>
            <a:ahLst/>
            <a:cxnLst/>
            <a:rect r="r" b="b" t="t" l="l"/>
            <a:pathLst>
              <a:path h="9520047" w="18288000">
                <a:moveTo>
                  <a:pt x="0" y="0"/>
                </a:moveTo>
                <a:lnTo>
                  <a:pt x="18288000" y="0"/>
                </a:lnTo>
                <a:lnTo>
                  <a:pt x="18288000" y="9520047"/>
                </a:lnTo>
                <a:lnTo>
                  <a:pt x="0" y="9520047"/>
                </a:lnTo>
                <a:lnTo>
                  <a:pt x="0" y="0"/>
                </a:lnTo>
                <a:close/>
              </a:path>
            </a:pathLst>
          </a:custGeom>
          <a:blipFill>
            <a:blip r:embed="rId2"/>
            <a:stretch>
              <a:fillRect l="0" t="0" r="0" b="0"/>
            </a:stretch>
          </a:blipFill>
        </p:spPr>
      </p:sp>
      <p:sp>
        <p:nvSpPr>
          <p:cNvPr name="TextBox 6" id="6"/>
          <p:cNvSpPr txBox="true"/>
          <p:nvPr/>
        </p:nvSpPr>
        <p:spPr>
          <a:xfrm rot="0">
            <a:off x="3254878" y="7619371"/>
            <a:ext cx="818517"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SEMİ</a:t>
            </a:r>
          </a:p>
        </p:txBody>
      </p:sp>
      <p:sp>
        <p:nvSpPr>
          <p:cNvPr name="TextBox 7" id="7"/>
          <p:cNvSpPr txBox="true"/>
          <p:nvPr/>
        </p:nvSpPr>
        <p:spPr>
          <a:xfrm rot="0">
            <a:off x="9002268" y="7619371"/>
            <a:ext cx="957920"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BASİR</a:t>
            </a:r>
          </a:p>
        </p:txBody>
      </p:sp>
      <p:sp>
        <p:nvSpPr>
          <p:cNvPr name="TextBox 8" id="8"/>
          <p:cNvSpPr txBox="true"/>
          <p:nvPr/>
        </p:nvSpPr>
        <p:spPr>
          <a:xfrm rot="0">
            <a:off x="8935017" y="2042489"/>
            <a:ext cx="1143657"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RAHÎM</a:t>
            </a:r>
          </a:p>
        </p:txBody>
      </p:sp>
      <p:sp>
        <p:nvSpPr>
          <p:cNvPr name="TextBox 9" id="9"/>
          <p:cNvSpPr txBox="true"/>
          <p:nvPr/>
        </p:nvSpPr>
        <p:spPr>
          <a:xfrm rot="0">
            <a:off x="5738246" y="4830837"/>
            <a:ext cx="6284914" cy="562851"/>
          </a:xfrm>
          <a:prstGeom prst="rect">
            <a:avLst/>
          </a:prstGeom>
        </p:spPr>
        <p:txBody>
          <a:bodyPr anchor="t" rtlCol="false" tIns="0" lIns="0" bIns="0" rIns="0">
            <a:spAutoFit/>
          </a:bodyPr>
          <a:lstStyle/>
          <a:p>
            <a:pPr algn="l">
              <a:lnSpc>
                <a:spcPts val="4208"/>
              </a:lnSpc>
            </a:pPr>
            <a:r>
              <a:rPr lang="en-US" sz="3006">
                <a:solidFill>
                  <a:srgbClr val="000000"/>
                </a:solidFill>
                <a:latin typeface="Calibri (MS)"/>
                <a:ea typeface="Calibri (MS)"/>
                <a:cs typeface="Calibri (MS)"/>
                <a:sym typeface="Calibri (MS)"/>
              </a:rPr>
              <a:t>Yüce Allah’ın Güzel İsimlerinden Bazıları</a:t>
            </a:r>
          </a:p>
        </p:txBody>
      </p:sp>
      <p:sp>
        <p:nvSpPr>
          <p:cNvPr name="TextBox 10" id="10"/>
          <p:cNvSpPr txBox="true"/>
          <p:nvPr/>
        </p:nvSpPr>
        <p:spPr>
          <a:xfrm rot="0">
            <a:off x="14790806" y="7619371"/>
            <a:ext cx="1016327"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KADİR</a:t>
            </a:r>
          </a:p>
        </p:txBody>
      </p:sp>
      <p:sp>
        <p:nvSpPr>
          <p:cNvPr name="TextBox 11" id="11"/>
          <p:cNvSpPr txBox="true"/>
          <p:nvPr/>
        </p:nvSpPr>
        <p:spPr>
          <a:xfrm rot="0">
            <a:off x="2991417" y="2114683"/>
            <a:ext cx="1533334" cy="563380"/>
          </a:xfrm>
          <a:prstGeom prst="rect">
            <a:avLst/>
          </a:prstGeom>
        </p:spPr>
        <p:txBody>
          <a:bodyPr anchor="t" rtlCol="false" tIns="0" lIns="0" bIns="0" rIns="0">
            <a:spAutoFit/>
          </a:bodyPr>
          <a:lstStyle/>
          <a:p>
            <a:pPr algn="l">
              <a:lnSpc>
                <a:spcPts val="4213"/>
              </a:lnSpc>
            </a:pPr>
            <a:r>
              <a:rPr lang="en-US" b="true" sz="3009">
                <a:solidFill>
                  <a:srgbClr val="000000"/>
                </a:solidFill>
                <a:latin typeface="Calibri (MS) Bold"/>
                <a:ea typeface="Calibri (MS) Bold"/>
                <a:cs typeface="Calibri (MS) Bold"/>
                <a:sym typeface="Calibri (MS) Bold"/>
              </a:rPr>
              <a:t>RAHMAN</a:t>
            </a:r>
          </a:p>
        </p:txBody>
      </p:sp>
      <p:sp>
        <p:nvSpPr>
          <p:cNvPr name="TextBox 12" id="12"/>
          <p:cNvSpPr txBox="true"/>
          <p:nvPr/>
        </p:nvSpPr>
        <p:spPr>
          <a:xfrm rot="0">
            <a:off x="14873102" y="2107068"/>
            <a:ext cx="846720" cy="563380"/>
          </a:xfrm>
          <a:prstGeom prst="rect">
            <a:avLst/>
          </a:prstGeom>
        </p:spPr>
        <p:txBody>
          <a:bodyPr anchor="t" rtlCol="false" tIns="0" lIns="0" bIns="0" rIns="0">
            <a:spAutoFit/>
          </a:bodyPr>
          <a:lstStyle/>
          <a:p>
            <a:pPr algn="l">
              <a:lnSpc>
                <a:spcPts val="4213"/>
              </a:lnSpc>
            </a:pPr>
            <a:r>
              <a:rPr lang="en-US" b="true" sz="3009" spc="3">
                <a:solidFill>
                  <a:srgbClr val="000000"/>
                </a:solidFill>
                <a:latin typeface="Calibri (MS) Bold"/>
                <a:ea typeface="Calibri (MS) Bold"/>
                <a:cs typeface="Calibri (MS) Bold"/>
                <a:sym typeface="Calibri (MS) Bold"/>
              </a:rPr>
              <a:t>ALÎM</a:t>
            </a:r>
          </a:p>
        </p:txBody>
      </p:sp>
      <p:sp>
        <p:nvSpPr>
          <p:cNvPr name="TextBox 13" id="13"/>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18</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020492" y="5121397"/>
            <a:ext cx="9990206" cy="3352991"/>
          </a:xfrm>
          <a:custGeom>
            <a:avLst/>
            <a:gdLst/>
            <a:ahLst/>
            <a:cxnLst/>
            <a:rect r="r" b="b" t="t" l="l"/>
            <a:pathLst>
              <a:path h="3352991" w="9990206">
                <a:moveTo>
                  <a:pt x="0" y="0"/>
                </a:moveTo>
                <a:lnTo>
                  <a:pt x="9990206" y="0"/>
                </a:lnTo>
                <a:lnTo>
                  <a:pt x="9990206" y="3352991"/>
                </a:lnTo>
                <a:lnTo>
                  <a:pt x="0" y="3352991"/>
                </a:lnTo>
                <a:lnTo>
                  <a:pt x="0" y="0"/>
                </a:lnTo>
                <a:close/>
              </a:path>
            </a:pathLst>
          </a:custGeom>
          <a:blipFill>
            <a:blip r:embed="rId5"/>
            <a:stretch>
              <a:fillRect l="0" t="0" r="0" b="0"/>
            </a:stretch>
          </a:blipFill>
        </p:spPr>
      </p:sp>
      <p:sp>
        <p:nvSpPr>
          <p:cNvPr name="Freeform 5" id="5"/>
          <p:cNvSpPr/>
          <p:nvPr/>
        </p:nvSpPr>
        <p:spPr>
          <a:xfrm flipH="false" flipV="false" rot="0">
            <a:off x="7020492" y="1170246"/>
            <a:ext cx="9990206" cy="3352990"/>
          </a:xfrm>
          <a:custGeom>
            <a:avLst/>
            <a:gdLst/>
            <a:ahLst/>
            <a:cxnLst/>
            <a:rect r="r" b="b" t="t" l="l"/>
            <a:pathLst>
              <a:path h="3352990" w="9990206">
                <a:moveTo>
                  <a:pt x="0" y="0"/>
                </a:moveTo>
                <a:lnTo>
                  <a:pt x="9990206" y="0"/>
                </a:lnTo>
                <a:lnTo>
                  <a:pt x="9990206" y="3352991"/>
                </a:lnTo>
                <a:lnTo>
                  <a:pt x="0" y="3352991"/>
                </a:lnTo>
                <a:lnTo>
                  <a:pt x="0" y="0"/>
                </a:lnTo>
                <a:close/>
              </a:path>
            </a:pathLst>
          </a:custGeom>
          <a:blipFill>
            <a:blip r:embed="rId5"/>
            <a:stretch>
              <a:fillRect l="0" t="0" r="0" b="0"/>
            </a:stretch>
          </a:blipFill>
        </p:spPr>
      </p:sp>
      <p:sp>
        <p:nvSpPr>
          <p:cNvPr name="Freeform 6" id="6"/>
          <p:cNvSpPr/>
          <p:nvPr/>
        </p:nvSpPr>
        <p:spPr>
          <a:xfrm flipH="false" flipV="false" rot="0">
            <a:off x="2223706" y="1978547"/>
            <a:ext cx="3312800" cy="1615802"/>
          </a:xfrm>
          <a:custGeom>
            <a:avLst/>
            <a:gdLst/>
            <a:ahLst/>
            <a:cxnLst/>
            <a:rect r="r" b="b" t="t" l="l"/>
            <a:pathLst>
              <a:path h="1615802" w="3312800">
                <a:moveTo>
                  <a:pt x="0" y="0"/>
                </a:moveTo>
                <a:lnTo>
                  <a:pt x="3312800" y="0"/>
                </a:lnTo>
                <a:lnTo>
                  <a:pt x="3312800" y="1615802"/>
                </a:lnTo>
                <a:lnTo>
                  <a:pt x="0" y="1615802"/>
                </a:lnTo>
                <a:lnTo>
                  <a:pt x="0" y="0"/>
                </a:lnTo>
                <a:close/>
              </a:path>
            </a:pathLst>
          </a:custGeom>
          <a:blipFill>
            <a:blip r:embed="rId6"/>
            <a:stretch>
              <a:fillRect l="0" t="0" r="0" b="0"/>
            </a:stretch>
          </a:blipFill>
        </p:spPr>
      </p:sp>
      <p:sp>
        <p:nvSpPr>
          <p:cNvPr name="Freeform 7" id="7"/>
          <p:cNvSpPr/>
          <p:nvPr/>
        </p:nvSpPr>
        <p:spPr>
          <a:xfrm flipH="false" flipV="false" rot="0">
            <a:off x="2261611" y="5990106"/>
            <a:ext cx="3312800" cy="1615616"/>
          </a:xfrm>
          <a:custGeom>
            <a:avLst/>
            <a:gdLst/>
            <a:ahLst/>
            <a:cxnLst/>
            <a:rect r="r" b="b" t="t" l="l"/>
            <a:pathLst>
              <a:path h="1615616" w="3312800">
                <a:moveTo>
                  <a:pt x="0" y="0"/>
                </a:moveTo>
                <a:lnTo>
                  <a:pt x="3312800" y="0"/>
                </a:lnTo>
                <a:lnTo>
                  <a:pt x="3312800" y="1615616"/>
                </a:lnTo>
                <a:lnTo>
                  <a:pt x="0" y="1615616"/>
                </a:lnTo>
                <a:lnTo>
                  <a:pt x="0" y="0"/>
                </a:lnTo>
                <a:close/>
              </a:path>
            </a:pathLst>
          </a:custGeom>
          <a:blipFill>
            <a:blip r:embed="rId6"/>
            <a:stretch>
              <a:fillRect l="0" t="0" r="0" b="-11"/>
            </a:stretch>
          </a:blipFill>
        </p:spPr>
      </p:sp>
      <p:sp>
        <p:nvSpPr>
          <p:cNvPr name="Freeform 8" id="8"/>
          <p:cNvSpPr/>
          <p:nvPr/>
        </p:nvSpPr>
        <p:spPr>
          <a:xfrm flipH="false" flipV="false" rot="-10800000">
            <a:off x="5776651" y="1930141"/>
            <a:ext cx="1034186" cy="2601082"/>
          </a:xfrm>
          <a:custGeom>
            <a:avLst/>
            <a:gdLst/>
            <a:ahLst/>
            <a:cxnLst/>
            <a:rect r="r" b="b" t="t" l="l"/>
            <a:pathLst>
              <a:path h="2601082" w="1034186">
                <a:moveTo>
                  <a:pt x="0" y="0"/>
                </a:moveTo>
                <a:lnTo>
                  <a:pt x="1034186" y="0"/>
                </a:lnTo>
                <a:lnTo>
                  <a:pt x="1034186" y="2601082"/>
                </a:lnTo>
                <a:lnTo>
                  <a:pt x="0" y="2601082"/>
                </a:lnTo>
                <a:lnTo>
                  <a:pt x="0" y="0"/>
                </a:lnTo>
                <a:close/>
              </a:path>
            </a:pathLst>
          </a:custGeom>
          <a:blipFill>
            <a:blip r:embed="rId7"/>
            <a:stretch>
              <a:fillRect l="-11" t="0" r="0" b="0"/>
            </a:stretch>
          </a:blipFill>
        </p:spPr>
      </p:sp>
      <p:sp>
        <p:nvSpPr>
          <p:cNvPr name="Freeform 9" id="9"/>
          <p:cNvSpPr/>
          <p:nvPr/>
        </p:nvSpPr>
        <p:spPr>
          <a:xfrm flipH="false" flipV="false" rot="-10800000">
            <a:off x="5839316" y="5896608"/>
            <a:ext cx="1034186" cy="2601025"/>
          </a:xfrm>
          <a:custGeom>
            <a:avLst/>
            <a:gdLst/>
            <a:ahLst/>
            <a:cxnLst/>
            <a:rect r="r" b="b" t="t" l="l"/>
            <a:pathLst>
              <a:path h="2601025" w="1034186">
                <a:moveTo>
                  <a:pt x="0" y="0"/>
                </a:moveTo>
                <a:lnTo>
                  <a:pt x="1034186" y="0"/>
                </a:lnTo>
                <a:lnTo>
                  <a:pt x="1034186" y="2601026"/>
                </a:lnTo>
                <a:lnTo>
                  <a:pt x="0" y="2601026"/>
                </a:lnTo>
                <a:lnTo>
                  <a:pt x="0" y="0"/>
                </a:lnTo>
                <a:close/>
              </a:path>
            </a:pathLst>
          </a:custGeom>
          <a:blipFill>
            <a:blip r:embed="rId7"/>
            <a:stretch>
              <a:fillRect l="-11" t="0" r="0" b="-2"/>
            </a:stretch>
          </a:blipFill>
        </p:spPr>
      </p:sp>
      <p:sp>
        <p:nvSpPr>
          <p:cNvPr name="TextBox 10" id="10"/>
          <p:cNvSpPr txBox="true"/>
          <p:nvPr/>
        </p:nvSpPr>
        <p:spPr>
          <a:xfrm rot="0">
            <a:off x="3311457" y="6438900"/>
            <a:ext cx="1237212"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Rahîm</a:t>
            </a:r>
          </a:p>
        </p:txBody>
      </p:sp>
      <p:sp>
        <p:nvSpPr>
          <p:cNvPr name="TextBox 11" id="11"/>
          <p:cNvSpPr txBox="true"/>
          <p:nvPr/>
        </p:nvSpPr>
        <p:spPr>
          <a:xfrm rot="0">
            <a:off x="3093915" y="2426584"/>
            <a:ext cx="1604686" cy="659130"/>
          </a:xfrm>
          <a:prstGeom prst="rect">
            <a:avLst/>
          </a:prstGeom>
        </p:spPr>
        <p:txBody>
          <a:bodyPr anchor="t" rtlCol="false" tIns="0" lIns="0" bIns="0" rIns="0">
            <a:spAutoFit/>
          </a:bodyPr>
          <a:lstStyle/>
          <a:p>
            <a:pPr algn="l">
              <a:lnSpc>
                <a:spcPts val="5040"/>
              </a:lnSpc>
            </a:pPr>
            <a:r>
              <a:rPr lang="en-US" b="true" sz="3600" spc="3">
                <a:solidFill>
                  <a:srgbClr val="000000"/>
                </a:solidFill>
                <a:latin typeface="Calibri (MS) Bold"/>
                <a:ea typeface="Calibri (MS) Bold"/>
                <a:cs typeface="Calibri (MS) Bold"/>
                <a:sym typeface="Calibri (MS) Bold"/>
              </a:rPr>
              <a:t>Rahman</a:t>
            </a:r>
          </a:p>
        </p:txBody>
      </p:sp>
      <p:sp>
        <p:nvSpPr>
          <p:cNvPr name="TextBox 12" id="12"/>
          <p:cNvSpPr txBox="true"/>
          <p:nvPr/>
        </p:nvSpPr>
        <p:spPr>
          <a:xfrm rot="0">
            <a:off x="8110342" y="2028773"/>
            <a:ext cx="7442159" cy="14201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Yüce Allah’ın, yarattığı bütün varlıklara şefkat göstermesi, fark gözetmeksizin onlara nimetler vermesi ve rahmetinin sonsuz olması demektir.</a:t>
            </a:r>
          </a:p>
        </p:txBody>
      </p:sp>
      <p:sp>
        <p:nvSpPr>
          <p:cNvPr name="TextBox 13" id="13"/>
          <p:cNvSpPr txBox="true"/>
          <p:nvPr/>
        </p:nvSpPr>
        <p:spPr>
          <a:xfrm rot="0">
            <a:off x="8110342" y="6081279"/>
            <a:ext cx="8282478" cy="14201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Yüce Allah’ın kendisine iman eden kullarını esirgeyip bağışlaması ve ahirette onlar için özel ikramlarda bulunması demektir. </a:t>
            </a:r>
          </a:p>
        </p:txBody>
      </p:sp>
      <p:sp>
        <p:nvSpPr>
          <p:cNvPr name="TextBox 14" id="14"/>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19</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40669" y="1197864"/>
            <a:ext cx="5755762" cy="5112639"/>
          </a:xfrm>
          <a:custGeom>
            <a:avLst/>
            <a:gdLst/>
            <a:ahLst/>
            <a:cxnLst/>
            <a:rect r="r" b="b" t="t" l="l"/>
            <a:pathLst>
              <a:path h="5112639" w="5755762">
                <a:moveTo>
                  <a:pt x="0" y="0"/>
                </a:moveTo>
                <a:lnTo>
                  <a:pt x="5755763" y="0"/>
                </a:lnTo>
                <a:lnTo>
                  <a:pt x="5755763" y="5112639"/>
                </a:lnTo>
                <a:lnTo>
                  <a:pt x="0" y="5112639"/>
                </a:lnTo>
                <a:lnTo>
                  <a:pt x="0" y="0"/>
                </a:lnTo>
                <a:close/>
              </a:path>
            </a:pathLst>
          </a:custGeom>
          <a:blipFill>
            <a:blip r:embed="rId5"/>
            <a:stretch>
              <a:fillRect l="0" t="0" r="0" b="0"/>
            </a:stretch>
          </a:blipFill>
        </p:spPr>
      </p:sp>
      <p:sp>
        <p:nvSpPr>
          <p:cNvPr name="Freeform 5" id="5"/>
          <p:cNvSpPr/>
          <p:nvPr/>
        </p:nvSpPr>
        <p:spPr>
          <a:xfrm flipH="false" flipV="false" rot="0">
            <a:off x="5643948" y="3341746"/>
            <a:ext cx="7211944" cy="1269302"/>
          </a:xfrm>
          <a:custGeom>
            <a:avLst/>
            <a:gdLst/>
            <a:ahLst/>
            <a:cxnLst/>
            <a:rect r="r" b="b" t="t" l="l"/>
            <a:pathLst>
              <a:path h="1269302" w="7211944">
                <a:moveTo>
                  <a:pt x="0" y="0"/>
                </a:moveTo>
                <a:lnTo>
                  <a:pt x="7211944" y="0"/>
                </a:lnTo>
                <a:lnTo>
                  <a:pt x="7211944" y="1269302"/>
                </a:lnTo>
                <a:lnTo>
                  <a:pt x="0" y="1269302"/>
                </a:lnTo>
                <a:lnTo>
                  <a:pt x="0" y="0"/>
                </a:lnTo>
                <a:close/>
              </a:path>
            </a:pathLst>
          </a:custGeom>
          <a:blipFill>
            <a:blip r:embed="rId6"/>
            <a:stretch>
              <a:fillRect l="0" t="0" r="0" b="0"/>
            </a:stretch>
          </a:blipFill>
        </p:spPr>
      </p:sp>
      <p:sp>
        <p:nvSpPr>
          <p:cNvPr name="Freeform 6" id="6"/>
          <p:cNvSpPr/>
          <p:nvPr/>
        </p:nvSpPr>
        <p:spPr>
          <a:xfrm flipH="false" flipV="false" rot="0">
            <a:off x="6372039" y="4793871"/>
            <a:ext cx="5755762" cy="5112639"/>
          </a:xfrm>
          <a:custGeom>
            <a:avLst/>
            <a:gdLst/>
            <a:ahLst/>
            <a:cxnLst/>
            <a:rect r="r" b="b" t="t" l="l"/>
            <a:pathLst>
              <a:path h="5112639" w="5755762">
                <a:moveTo>
                  <a:pt x="0" y="0"/>
                </a:moveTo>
                <a:lnTo>
                  <a:pt x="5755763" y="0"/>
                </a:lnTo>
                <a:lnTo>
                  <a:pt x="5755763" y="5112639"/>
                </a:lnTo>
                <a:lnTo>
                  <a:pt x="0" y="5112639"/>
                </a:lnTo>
                <a:lnTo>
                  <a:pt x="0" y="0"/>
                </a:lnTo>
                <a:close/>
              </a:path>
            </a:pathLst>
          </a:custGeom>
          <a:blipFill>
            <a:blip r:embed="rId7"/>
            <a:stretch>
              <a:fillRect l="0" t="0" r="0" b="0"/>
            </a:stretch>
          </a:blipFill>
        </p:spPr>
      </p:sp>
      <p:sp>
        <p:nvSpPr>
          <p:cNvPr name="Freeform 7" id="7"/>
          <p:cNvSpPr/>
          <p:nvPr/>
        </p:nvSpPr>
        <p:spPr>
          <a:xfrm flipH="false" flipV="false" rot="0">
            <a:off x="12300580" y="1420178"/>
            <a:ext cx="5755762" cy="5112639"/>
          </a:xfrm>
          <a:custGeom>
            <a:avLst/>
            <a:gdLst/>
            <a:ahLst/>
            <a:cxnLst/>
            <a:rect r="r" b="b" t="t" l="l"/>
            <a:pathLst>
              <a:path h="5112639" w="5755762">
                <a:moveTo>
                  <a:pt x="0" y="0"/>
                </a:moveTo>
                <a:lnTo>
                  <a:pt x="5755762" y="0"/>
                </a:lnTo>
                <a:lnTo>
                  <a:pt x="5755762" y="5112638"/>
                </a:lnTo>
                <a:lnTo>
                  <a:pt x="0" y="5112638"/>
                </a:lnTo>
                <a:lnTo>
                  <a:pt x="0" y="0"/>
                </a:lnTo>
                <a:close/>
              </a:path>
            </a:pathLst>
          </a:custGeom>
          <a:blipFill>
            <a:blip r:embed="rId8"/>
            <a:stretch>
              <a:fillRect l="0" t="0" r="0" b="0"/>
            </a:stretch>
          </a:blipFill>
        </p:spPr>
      </p:sp>
      <p:grpSp>
        <p:nvGrpSpPr>
          <p:cNvPr name="Group 8" id="8"/>
          <p:cNvGrpSpPr/>
          <p:nvPr/>
        </p:nvGrpSpPr>
        <p:grpSpPr>
          <a:xfrm rot="2829960">
            <a:off x="4482174" y="6750287"/>
            <a:ext cx="771511" cy="323055"/>
            <a:chOff x="0" y="0"/>
            <a:chExt cx="685787" cy="287160"/>
          </a:xfrm>
        </p:grpSpPr>
        <p:sp>
          <p:nvSpPr>
            <p:cNvPr name="Freeform 9" id="9"/>
            <p:cNvSpPr/>
            <p:nvPr/>
          </p:nvSpPr>
          <p:spPr>
            <a:xfrm flipH="false" flipV="false" rot="0">
              <a:off x="0" y="0"/>
              <a:ext cx="685800" cy="287147"/>
            </a:xfrm>
            <a:custGeom>
              <a:avLst/>
              <a:gdLst/>
              <a:ahLst/>
              <a:cxnLst/>
              <a:rect r="r" b="b" t="t" l="l"/>
              <a:pathLst>
                <a:path h="287147" w="685800">
                  <a:moveTo>
                    <a:pt x="0" y="0"/>
                  </a:moveTo>
                  <a:lnTo>
                    <a:pt x="0" y="287147"/>
                  </a:lnTo>
                  <a:lnTo>
                    <a:pt x="685800" y="287147"/>
                  </a:lnTo>
                  <a:lnTo>
                    <a:pt x="685800" y="0"/>
                  </a:lnTo>
                  <a:lnTo>
                    <a:pt x="0" y="0"/>
                  </a:lnTo>
                  <a:close/>
                </a:path>
              </a:pathLst>
            </a:custGeom>
            <a:blipFill>
              <a:blip r:embed="rId9"/>
              <a:stretch>
                <a:fillRect l="0" t="-4" r="-1" b="-4"/>
              </a:stretch>
            </a:blipFill>
          </p:spPr>
        </p:sp>
      </p:grpSp>
      <p:grpSp>
        <p:nvGrpSpPr>
          <p:cNvPr name="Group 10" id="10"/>
          <p:cNvGrpSpPr/>
          <p:nvPr/>
        </p:nvGrpSpPr>
        <p:grpSpPr>
          <a:xfrm rot="-1990440">
            <a:off x="12489561" y="6413616"/>
            <a:ext cx="771525" cy="323069"/>
            <a:chOff x="0" y="0"/>
            <a:chExt cx="685800" cy="287172"/>
          </a:xfrm>
        </p:grpSpPr>
        <p:sp>
          <p:nvSpPr>
            <p:cNvPr name="Freeform 11" id="11"/>
            <p:cNvSpPr/>
            <p:nvPr/>
          </p:nvSpPr>
          <p:spPr>
            <a:xfrm flipH="false" flipV="false" rot="0">
              <a:off x="0" y="0"/>
              <a:ext cx="685800" cy="287147"/>
            </a:xfrm>
            <a:custGeom>
              <a:avLst/>
              <a:gdLst/>
              <a:ahLst/>
              <a:cxnLst/>
              <a:rect r="r" b="b" t="t" l="l"/>
              <a:pathLst>
                <a:path h="287147" w="685800">
                  <a:moveTo>
                    <a:pt x="685800" y="0"/>
                  </a:moveTo>
                  <a:lnTo>
                    <a:pt x="0" y="0"/>
                  </a:lnTo>
                  <a:lnTo>
                    <a:pt x="0" y="287147"/>
                  </a:lnTo>
                  <a:lnTo>
                    <a:pt x="685800" y="287147"/>
                  </a:lnTo>
                  <a:lnTo>
                    <a:pt x="685800" y="0"/>
                  </a:lnTo>
                  <a:close/>
                </a:path>
              </a:pathLst>
            </a:custGeom>
            <a:blipFill>
              <a:blip r:embed="rId9"/>
              <a:stretch>
                <a:fillRect l="0" t="0" r="0" b="-8"/>
              </a:stretch>
            </a:blipFill>
          </p:spPr>
        </p:sp>
      </p:grpSp>
      <p:sp>
        <p:nvSpPr>
          <p:cNvPr name="TextBox 12" id="12"/>
          <p:cNvSpPr txBox="true"/>
          <p:nvPr/>
        </p:nvSpPr>
        <p:spPr>
          <a:xfrm rot="0">
            <a:off x="7759070" y="6348927"/>
            <a:ext cx="3319301"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Allah’ın (cc) Rahman </a:t>
            </a:r>
          </a:p>
        </p:txBody>
      </p:sp>
      <p:sp>
        <p:nvSpPr>
          <p:cNvPr name="TextBox 13" id="13"/>
          <p:cNvSpPr txBox="true"/>
          <p:nvPr/>
        </p:nvSpPr>
        <p:spPr>
          <a:xfrm rot="0">
            <a:off x="1364742" y="2928885"/>
            <a:ext cx="4323812" cy="1427874"/>
          </a:xfrm>
          <a:prstGeom prst="rect">
            <a:avLst/>
          </a:prstGeom>
        </p:spPr>
        <p:txBody>
          <a:bodyPr anchor="t" rtlCol="false" tIns="0" lIns="0" bIns="0" rIns="0">
            <a:spAutoFit/>
          </a:bodyPr>
          <a:lstStyle/>
          <a:p>
            <a:pPr algn="ctr">
              <a:lnSpc>
                <a:spcPts val="3601"/>
              </a:lnSpc>
            </a:pPr>
            <a:r>
              <a:rPr lang="en-US" sz="3006">
                <a:solidFill>
                  <a:srgbClr val="000000"/>
                </a:solidFill>
                <a:latin typeface="Calibri (MS)"/>
                <a:ea typeface="Calibri (MS)"/>
                <a:cs typeface="Calibri (MS)"/>
                <a:sym typeface="Calibri (MS)"/>
              </a:rPr>
              <a:t>Bismillahirrahmanirrahîm ifadesi, “Rahman ve Rahîm olan Allah’ın adıyla” </a:t>
            </a:r>
          </a:p>
        </p:txBody>
      </p:sp>
      <p:sp>
        <p:nvSpPr>
          <p:cNvPr name="TextBox 14" id="14"/>
          <p:cNvSpPr txBox="true"/>
          <p:nvPr/>
        </p:nvSpPr>
        <p:spPr>
          <a:xfrm rot="0">
            <a:off x="2315718" y="4301057"/>
            <a:ext cx="2294330"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anlamına gelir.</a:t>
            </a:r>
          </a:p>
        </p:txBody>
      </p:sp>
      <p:sp>
        <p:nvSpPr>
          <p:cNvPr name="TextBox 15" id="15"/>
          <p:cNvSpPr txBox="true"/>
          <p:nvPr/>
        </p:nvSpPr>
        <p:spPr>
          <a:xfrm rot="0">
            <a:off x="8024817" y="6864034"/>
            <a:ext cx="2689950"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veRahîm isimleri</a:t>
            </a:r>
          </a:p>
        </p:txBody>
      </p:sp>
      <p:sp>
        <p:nvSpPr>
          <p:cNvPr name="TextBox 16" id="16"/>
          <p:cNvSpPr txBox="true"/>
          <p:nvPr/>
        </p:nvSpPr>
        <p:spPr>
          <a:xfrm rot="0">
            <a:off x="8395149" y="7321234"/>
            <a:ext cx="2018667"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Besmele’nin </a:t>
            </a:r>
          </a:p>
        </p:txBody>
      </p:sp>
      <p:sp>
        <p:nvSpPr>
          <p:cNvPr name="TextBox 17" id="17"/>
          <p:cNvSpPr txBox="true"/>
          <p:nvPr/>
        </p:nvSpPr>
        <p:spPr>
          <a:xfrm rot="0">
            <a:off x="7992813" y="7778434"/>
            <a:ext cx="2753816"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içerisinde yer alır.</a:t>
            </a:r>
          </a:p>
        </p:txBody>
      </p:sp>
      <p:sp>
        <p:nvSpPr>
          <p:cNvPr name="TextBox 18" id="18"/>
          <p:cNvSpPr txBox="true"/>
          <p:nvPr/>
        </p:nvSpPr>
        <p:spPr>
          <a:xfrm rot="0">
            <a:off x="13596742" y="2797240"/>
            <a:ext cx="3656828" cy="1877873"/>
          </a:xfrm>
          <a:prstGeom prst="rect">
            <a:avLst/>
          </a:prstGeom>
        </p:spPr>
        <p:txBody>
          <a:bodyPr anchor="t" rtlCol="false" tIns="0" lIns="0" bIns="0" rIns="0">
            <a:spAutoFit/>
          </a:bodyPr>
          <a:lstStyle/>
          <a:p>
            <a:pPr algn="ctr">
              <a:lnSpc>
                <a:spcPts val="3601"/>
              </a:lnSpc>
            </a:pPr>
            <a:r>
              <a:rPr lang="en-US" sz="3006">
                <a:solidFill>
                  <a:srgbClr val="000000"/>
                </a:solidFill>
                <a:latin typeface="Calibri (MS)"/>
                <a:ea typeface="Calibri (MS)"/>
                <a:cs typeface="Calibri (MS)"/>
                <a:sym typeface="Calibri (MS)"/>
              </a:rPr>
              <a:t>Günlük hayatta her işe başlarken bu ifadeyi söyleriz ve Allah’ın (cc) rahmetine ve </a:t>
            </a:r>
          </a:p>
        </p:txBody>
      </p:sp>
      <p:sp>
        <p:nvSpPr>
          <p:cNvPr name="TextBox 19" id="19"/>
          <p:cNvSpPr txBox="true"/>
          <p:nvPr/>
        </p:nvSpPr>
        <p:spPr>
          <a:xfrm rot="0">
            <a:off x="13617316" y="4626612"/>
            <a:ext cx="3525212" cy="5057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merhametine sığınırız.</a:t>
            </a:r>
          </a:p>
        </p:txBody>
      </p:sp>
      <p:sp>
        <p:nvSpPr>
          <p:cNvPr name="TextBox 20" id="20"/>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20</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020492" y="5121397"/>
            <a:ext cx="10206233" cy="3352991"/>
          </a:xfrm>
          <a:custGeom>
            <a:avLst/>
            <a:gdLst/>
            <a:ahLst/>
            <a:cxnLst/>
            <a:rect r="r" b="b" t="t" l="l"/>
            <a:pathLst>
              <a:path h="3352991" w="10206233">
                <a:moveTo>
                  <a:pt x="0" y="0"/>
                </a:moveTo>
                <a:lnTo>
                  <a:pt x="10206232" y="0"/>
                </a:lnTo>
                <a:lnTo>
                  <a:pt x="10206232" y="3352991"/>
                </a:lnTo>
                <a:lnTo>
                  <a:pt x="0" y="3352991"/>
                </a:lnTo>
                <a:lnTo>
                  <a:pt x="0" y="0"/>
                </a:lnTo>
                <a:close/>
              </a:path>
            </a:pathLst>
          </a:custGeom>
          <a:blipFill>
            <a:blip r:embed="rId5"/>
            <a:stretch>
              <a:fillRect l="0" t="0" r="0" b="0"/>
            </a:stretch>
          </a:blipFill>
        </p:spPr>
      </p:sp>
      <p:sp>
        <p:nvSpPr>
          <p:cNvPr name="Freeform 5" id="5"/>
          <p:cNvSpPr/>
          <p:nvPr/>
        </p:nvSpPr>
        <p:spPr>
          <a:xfrm flipH="false" flipV="false" rot="0">
            <a:off x="7020492" y="1170246"/>
            <a:ext cx="10206233" cy="3352990"/>
          </a:xfrm>
          <a:custGeom>
            <a:avLst/>
            <a:gdLst/>
            <a:ahLst/>
            <a:cxnLst/>
            <a:rect r="r" b="b" t="t" l="l"/>
            <a:pathLst>
              <a:path h="3352990" w="10206233">
                <a:moveTo>
                  <a:pt x="0" y="0"/>
                </a:moveTo>
                <a:lnTo>
                  <a:pt x="10206232" y="0"/>
                </a:lnTo>
                <a:lnTo>
                  <a:pt x="10206232" y="3352991"/>
                </a:lnTo>
                <a:lnTo>
                  <a:pt x="0" y="3352991"/>
                </a:lnTo>
                <a:lnTo>
                  <a:pt x="0" y="0"/>
                </a:lnTo>
                <a:close/>
              </a:path>
            </a:pathLst>
          </a:custGeom>
          <a:blipFill>
            <a:blip r:embed="rId5"/>
            <a:stretch>
              <a:fillRect l="0" t="0" r="0" b="0"/>
            </a:stretch>
          </a:blipFill>
        </p:spPr>
      </p:sp>
      <p:sp>
        <p:nvSpPr>
          <p:cNvPr name="Freeform 6" id="6"/>
          <p:cNvSpPr/>
          <p:nvPr/>
        </p:nvSpPr>
        <p:spPr>
          <a:xfrm flipH="false" flipV="false" rot="0">
            <a:off x="2223706" y="1978547"/>
            <a:ext cx="3312800" cy="1615802"/>
          </a:xfrm>
          <a:custGeom>
            <a:avLst/>
            <a:gdLst/>
            <a:ahLst/>
            <a:cxnLst/>
            <a:rect r="r" b="b" t="t" l="l"/>
            <a:pathLst>
              <a:path h="1615802" w="3312800">
                <a:moveTo>
                  <a:pt x="0" y="0"/>
                </a:moveTo>
                <a:lnTo>
                  <a:pt x="3312800" y="0"/>
                </a:lnTo>
                <a:lnTo>
                  <a:pt x="3312800" y="1615802"/>
                </a:lnTo>
                <a:lnTo>
                  <a:pt x="0" y="1615802"/>
                </a:lnTo>
                <a:lnTo>
                  <a:pt x="0" y="0"/>
                </a:lnTo>
                <a:close/>
              </a:path>
            </a:pathLst>
          </a:custGeom>
          <a:blipFill>
            <a:blip r:embed="rId6"/>
            <a:stretch>
              <a:fillRect l="0" t="0" r="0" b="0"/>
            </a:stretch>
          </a:blipFill>
        </p:spPr>
      </p:sp>
      <p:sp>
        <p:nvSpPr>
          <p:cNvPr name="Freeform 7" id="7"/>
          <p:cNvSpPr/>
          <p:nvPr/>
        </p:nvSpPr>
        <p:spPr>
          <a:xfrm flipH="false" flipV="false" rot="0">
            <a:off x="2261611" y="5990106"/>
            <a:ext cx="3312800" cy="1615616"/>
          </a:xfrm>
          <a:custGeom>
            <a:avLst/>
            <a:gdLst/>
            <a:ahLst/>
            <a:cxnLst/>
            <a:rect r="r" b="b" t="t" l="l"/>
            <a:pathLst>
              <a:path h="1615616" w="3312800">
                <a:moveTo>
                  <a:pt x="0" y="0"/>
                </a:moveTo>
                <a:lnTo>
                  <a:pt x="3312800" y="0"/>
                </a:lnTo>
                <a:lnTo>
                  <a:pt x="3312800" y="1615616"/>
                </a:lnTo>
                <a:lnTo>
                  <a:pt x="0" y="1615616"/>
                </a:lnTo>
                <a:lnTo>
                  <a:pt x="0" y="0"/>
                </a:lnTo>
                <a:close/>
              </a:path>
            </a:pathLst>
          </a:custGeom>
          <a:blipFill>
            <a:blip r:embed="rId6"/>
            <a:stretch>
              <a:fillRect l="0" t="0" r="0" b="-11"/>
            </a:stretch>
          </a:blipFill>
        </p:spPr>
      </p:sp>
      <p:sp>
        <p:nvSpPr>
          <p:cNvPr name="Freeform 8" id="8"/>
          <p:cNvSpPr/>
          <p:nvPr/>
        </p:nvSpPr>
        <p:spPr>
          <a:xfrm flipH="false" flipV="false" rot="-10800000">
            <a:off x="5776651" y="1930141"/>
            <a:ext cx="1034186" cy="2601082"/>
          </a:xfrm>
          <a:custGeom>
            <a:avLst/>
            <a:gdLst/>
            <a:ahLst/>
            <a:cxnLst/>
            <a:rect r="r" b="b" t="t" l="l"/>
            <a:pathLst>
              <a:path h="2601082" w="1034186">
                <a:moveTo>
                  <a:pt x="0" y="0"/>
                </a:moveTo>
                <a:lnTo>
                  <a:pt x="1034186" y="0"/>
                </a:lnTo>
                <a:lnTo>
                  <a:pt x="1034186" y="2601082"/>
                </a:lnTo>
                <a:lnTo>
                  <a:pt x="0" y="2601082"/>
                </a:lnTo>
                <a:lnTo>
                  <a:pt x="0" y="0"/>
                </a:lnTo>
                <a:close/>
              </a:path>
            </a:pathLst>
          </a:custGeom>
          <a:blipFill>
            <a:blip r:embed="rId7"/>
            <a:stretch>
              <a:fillRect l="-11" t="0" r="0" b="0"/>
            </a:stretch>
          </a:blipFill>
        </p:spPr>
      </p:sp>
      <p:sp>
        <p:nvSpPr>
          <p:cNvPr name="Freeform 9" id="9"/>
          <p:cNvSpPr/>
          <p:nvPr/>
        </p:nvSpPr>
        <p:spPr>
          <a:xfrm flipH="false" flipV="false" rot="-10800000">
            <a:off x="5839316" y="5896608"/>
            <a:ext cx="1034186" cy="2601025"/>
          </a:xfrm>
          <a:custGeom>
            <a:avLst/>
            <a:gdLst/>
            <a:ahLst/>
            <a:cxnLst/>
            <a:rect r="r" b="b" t="t" l="l"/>
            <a:pathLst>
              <a:path h="2601025" w="1034186">
                <a:moveTo>
                  <a:pt x="0" y="0"/>
                </a:moveTo>
                <a:lnTo>
                  <a:pt x="1034186" y="0"/>
                </a:lnTo>
                <a:lnTo>
                  <a:pt x="1034186" y="2601026"/>
                </a:lnTo>
                <a:lnTo>
                  <a:pt x="0" y="2601026"/>
                </a:lnTo>
                <a:lnTo>
                  <a:pt x="0" y="0"/>
                </a:lnTo>
                <a:close/>
              </a:path>
            </a:pathLst>
          </a:custGeom>
          <a:blipFill>
            <a:blip r:embed="rId7"/>
            <a:stretch>
              <a:fillRect l="-11" t="0" r="0" b="-2"/>
            </a:stretch>
          </a:blipFill>
        </p:spPr>
      </p:sp>
      <p:sp>
        <p:nvSpPr>
          <p:cNvPr name="TextBox 10" id="10"/>
          <p:cNvSpPr txBox="true"/>
          <p:nvPr/>
        </p:nvSpPr>
        <p:spPr>
          <a:xfrm rot="0">
            <a:off x="3514539" y="2427480"/>
            <a:ext cx="743279"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Alîm</a:t>
            </a:r>
          </a:p>
        </p:txBody>
      </p:sp>
      <p:sp>
        <p:nvSpPr>
          <p:cNvPr name="TextBox 11" id="11"/>
          <p:cNvSpPr txBox="true"/>
          <p:nvPr/>
        </p:nvSpPr>
        <p:spPr>
          <a:xfrm rot="0">
            <a:off x="3528627" y="6439795"/>
            <a:ext cx="792428"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Semi</a:t>
            </a:r>
          </a:p>
        </p:txBody>
      </p:sp>
      <p:sp>
        <p:nvSpPr>
          <p:cNvPr name="TextBox 12" id="12"/>
          <p:cNvSpPr txBox="true"/>
          <p:nvPr/>
        </p:nvSpPr>
        <p:spPr>
          <a:xfrm rot="0">
            <a:off x="8089768" y="2023243"/>
            <a:ext cx="7895415" cy="1420216"/>
          </a:xfrm>
          <a:prstGeom prst="rect">
            <a:avLst/>
          </a:prstGeom>
        </p:spPr>
        <p:txBody>
          <a:bodyPr anchor="t" rtlCol="false" tIns="0" lIns="0" bIns="0" rIns="0">
            <a:spAutoFit/>
          </a:bodyPr>
          <a:lstStyle/>
          <a:p>
            <a:pPr algn="just">
              <a:lnSpc>
                <a:spcPts val="3601"/>
              </a:lnSpc>
            </a:pPr>
            <a:r>
              <a:rPr lang="en-US" sz="3006">
                <a:solidFill>
                  <a:srgbClr val="000000"/>
                </a:solidFill>
                <a:latin typeface="Calibri (MS)"/>
                <a:ea typeface="Calibri (MS)"/>
                <a:cs typeface="Calibri (MS)"/>
                <a:sym typeface="Calibri (MS)"/>
              </a:rPr>
              <a:t>Yüce Allah’ın gizli ve açık ne varsa her şeyi bilmesi demektir. Allah (cc) gizli açık ne varsa hepsini bilir. </a:t>
            </a:r>
          </a:p>
          <a:p>
            <a:pPr algn="just">
              <a:lnSpc>
                <a:spcPts val="4213"/>
              </a:lnSpc>
            </a:pPr>
            <a:r>
              <a:rPr lang="en-US" sz="3009">
                <a:solidFill>
                  <a:srgbClr val="000000"/>
                </a:solidFill>
                <a:latin typeface="Calibri (MS)"/>
                <a:ea typeface="Calibri (MS)"/>
                <a:cs typeface="Calibri (MS)"/>
                <a:sym typeface="Calibri (MS)"/>
              </a:rPr>
              <a:t>Geçmişi,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geleceği,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görüneni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ve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görünmeyeni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bilir.</a:t>
            </a:r>
          </a:p>
        </p:txBody>
      </p:sp>
      <p:sp>
        <p:nvSpPr>
          <p:cNvPr name="TextBox 13" id="13"/>
          <p:cNvSpPr txBox="true"/>
          <p:nvPr/>
        </p:nvSpPr>
        <p:spPr>
          <a:xfrm rot="0">
            <a:off x="7977183" y="6192522"/>
            <a:ext cx="8351787" cy="9629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Allah’ın (cc) her şeyi işitmesi demektir. Allah (cc) gizli ve açık her türlü sesi işitir, duaları ve niyetleri bilir.</a:t>
            </a:r>
          </a:p>
        </p:txBody>
      </p:sp>
      <p:sp>
        <p:nvSpPr>
          <p:cNvPr name="TextBox 14" id="14"/>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21</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020492" y="5121397"/>
            <a:ext cx="9990206" cy="3352991"/>
          </a:xfrm>
          <a:custGeom>
            <a:avLst/>
            <a:gdLst/>
            <a:ahLst/>
            <a:cxnLst/>
            <a:rect r="r" b="b" t="t" l="l"/>
            <a:pathLst>
              <a:path h="3352991" w="9990206">
                <a:moveTo>
                  <a:pt x="0" y="0"/>
                </a:moveTo>
                <a:lnTo>
                  <a:pt x="9990206" y="0"/>
                </a:lnTo>
                <a:lnTo>
                  <a:pt x="9990206" y="3352991"/>
                </a:lnTo>
                <a:lnTo>
                  <a:pt x="0" y="3352991"/>
                </a:lnTo>
                <a:lnTo>
                  <a:pt x="0" y="0"/>
                </a:lnTo>
                <a:close/>
              </a:path>
            </a:pathLst>
          </a:custGeom>
          <a:blipFill>
            <a:blip r:embed="rId5"/>
            <a:stretch>
              <a:fillRect l="0" t="0" r="0" b="0"/>
            </a:stretch>
          </a:blipFill>
        </p:spPr>
      </p:sp>
      <p:sp>
        <p:nvSpPr>
          <p:cNvPr name="Freeform 5" id="5"/>
          <p:cNvSpPr/>
          <p:nvPr/>
        </p:nvSpPr>
        <p:spPr>
          <a:xfrm flipH="false" flipV="false" rot="0">
            <a:off x="7020492" y="1170246"/>
            <a:ext cx="10206233" cy="3352990"/>
          </a:xfrm>
          <a:custGeom>
            <a:avLst/>
            <a:gdLst/>
            <a:ahLst/>
            <a:cxnLst/>
            <a:rect r="r" b="b" t="t" l="l"/>
            <a:pathLst>
              <a:path h="3352990" w="10206233">
                <a:moveTo>
                  <a:pt x="0" y="0"/>
                </a:moveTo>
                <a:lnTo>
                  <a:pt x="10206232" y="0"/>
                </a:lnTo>
                <a:lnTo>
                  <a:pt x="10206232" y="3352991"/>
                </a:lnTo>
                <a:lnTo>
                  <a:pt x="0" y="3352991"/>
                </a:lnTo>
                <a:lnTo>
                  <a:pt x="0" y="0"/>
                </a:lnTo>
                <a:close/>
              </a:path>
            </a:pathLst>
          </a:custGeom>
          <a:blipFill>
            <a:blip r:embed="rId5"/>
            <a:stretch>
              <a:fillRect l="0" t="0" r="0" b="0"/>
            </a:stretch>
          </a:blipFill>
        </p:spPr>
      </p:sp>
      <p:sp>
        <p:nvSpPr>
          <p:cNvPr name="Freeform 6" id="6"/>
          <p:cNvSpPr/>
          <p:nvPr/>
        </p:nvSpPr>
        <p:spPr>
          <a:xfrm flipH="false" flipV="false" rot="0">
            <a:off x="2223706" y="1978547"/>
            <a:ext cx="3312800" cy="1615802"/>
          </a:xfrm>
          <a:custGeom>
            <a:avLst/>
            <a:gdLst/>
            <a:ahLst/>
            <a:cxnLst/>
            <a:rect r="r" b="b" t="t" l="l"/>
            <a:pathLst>
              <a:path h="1615802" w="3312800">
                <a:moveTo>
                  <a:pt x="0" y="0"/>
                </a:moveTo>
                <a:lnTo>
                  <a:pt x="3312800" y="0"/>
                </a:lnTo>
                <a:lnTo>
                  <a:pt x="3312800" y="1615802"/>
                </a:lnTo>
                <a:lnTo>
                  <a:pt x="0" y="1615802"/>
                </a:lnTo>
                <a:lnTo>
                  <a:pt x="0" y="0"/>
                </a:lnTo>
                <a:close/>
              </a:path>
            </a:pathLst>
          </a:custGeom>
          <a:blipFill>
            <a:blip r:embed="rId6"/>
            <a:stretch>
              <a:fillRect l="0" t="0" r="0" b="0"/>
            </a:stretch>
          </a:blipFill>
        </p:spPr>
      </p:sp>
      <p:sp>
        <p:nvSpPr>
          <p:cNvPr name="Freeform 7" id="7"/>
          <p:cNvSpPr/>
          <p:nvPr/>
        </p:nvSpPr>
        <p:spPr>
          <a:xfrm flipH="false" flipV="false" rot="0">
            <a:off x="2261611" y="5990106"/>
            <a:ext cx="3312800" cy="1615616"/>
          </a:xfrm>
          <a:custGeom>
            <a:avLst/>
            <a:gdLst/>
            <a:ahLst/>
            <a:cxnLst/>
            <a:rect r="r" b="b" t="t" l="l"/>
            <a:pathLst>
              <a:path h="1615616" w="3312800">
                <a:moveTo>
                  <a:pt x="0" y="0"/>
                </a:moveTo>
                <a:lnTo>
                  <a:pt x="3312800" y="0"/>
                </a:lnTo>
                <a:lnTo>
                  <a:pt x="3312800" y="1615616"/>
                </a:lnTo>
                <a:lnTo>
                  <a:pt x="0" y="1615616"/>
                </a:lnTo>
                <a:lnTo>
                  <a:pt x="0" y="0"/>
                </a:lnTo>
                <a:close/>
              </a:path>
            </a:pathLst>
          </a:custGeom>
          <a:blipFill>
            <a:blip r:embed="rId6"/>
            <a:stretch>
              <a:fillRect l="0" t="0" r="0" b="-11"/>
            </a:stretch>
          </a:blipFill>
        </p:spPr>
      </p:sp>
      <p:sp>
        <p:nvSpPr>
          <p:cNvPr name="Freeform 8" id="8"/>
          <p:cNvSpPr/>
          <p:nvPr/>
        </p:nvSpPr>
        <p:spPr>
          <a:xfrm flipH="false" flipV="false" rot="-10800000">
            <a:off x="5776651" y="1930141"/>
            <a:ext cx="1034186" cy="2601082"/>
          </a:xfrm>
          <a:custGeom>
            <a:avLst/>
            <a:gdLst/>
            <a:ahLst/>
            <a:cxnLst/>
            <a:rect r="r" b="b" t="t" l="l"/>
            <a:pathLst>
              <a:path h="2601082" w="1034186">
                <a:moveTo>
                  <a:pt x="0" y="0"/>
                </a:moveTo>
                <a:lnTo>
                  <a:pt x="1034186" y="0"/>
                </a:lnTo>
                <a:lnTo>
                  <a:pt x="1034186" y="2601082"/>
                </a:lnTo>
                <a:lnTo>
                  <a:pt x="0" y="2601082"/>
                </a:lnTo>
                <a:lnTo>
                  <a:pt x="0" y="0"/>
                </a:lnTo>
                <a:close/>
              </a:path>
            </a:pathLst>
          </a:custGeom>
          <a:blipFill>
            <a:blip r:embed="rId7"/>
            <a:stretch>
              <a:fillRect l="-11" t="0" r="0" b="0"/>
            </a:stretch>
          </a:blipFill>
        </p:spPr>
      </p:sp>
      <p:sp>
        <p:nvSpPr>
          <p:cNvPr name="Freeform 9" id="9"/>
          <p:cNvSpPr/>
          <p:nvPr/>
        </p:nvSpPr>
        <p:spPr>
          <a:xfrm flipH="false" flipV="false" rot="-10800000">
            <a:off x="5839316" y="5896608"/>
            <a:ext cx="1034186" cy="2601025"/>
          </a:xfrm>
          <a:custGeom>
            <a:avLst/>
            <a:gdLst/>
            <a:ahLst/>
            <a:cxnLst/>
            <a:rect r="r" b="b" t="t" l="l"/>
            <a:pathLst>
              <a:path h="2601025" w="1034186">
                <a:moveTo>
                  <a:pt x="0" y="0"/>
                </a:moveTo>
                <a:lnTo>
                  <a:pt x="1034186" y="0"/>
                </a:lnTo>
                <a:lnTo>
                  <a:pt x="1034186" y="2601026"/>
                </a:lnTo>
                <a:lnTo>
                  <a:pt x="0" y="2601026"/>
                </a:lnTo>
                <a:lnTo>
                  <a:pt x="0" y="0"/>
                </a:lnTo>
                <a:close/>
              </a:path>
            </a:pathLst>
          </a:custGeom>
          <a:blipFill>
            <a:blip r:embed="rId7"/>
            <a:stretch>
              <a:fillRect l="-11" t="0" r="0" b="-2"/>
            </a:stretch>
          </a:blipFill>
        </p:spPr>
      </p:sp>
      <p:sp>
        <p:nvSpPr>
          <p:cNvPr name="TextBox 10" id="10"/>
          <p:cNvSpPr txBox="true"/>
          <p:nvPr/>
        </p:nvSpPr>
        <p:spPr>
          <a:xfrm rot="0">
            <a:off x="3487107" y="2427480"/>
            <a:ext cx="800214"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Basir</a:t>
            </a:r>
          </a:p>
        </p:txBody>
      </p:sp>
      <p:sp>
        <p:nvSpPr>
          <p:cNvPr name="TextBox 11" id="11"/>
          <p:cNvSpPr txBox="true"/>
          <p:nvPr/>
        </p:nvSpPr>
        <p:spPr>
          <a:xfrm rot="0">
            <a:off x="3503481" y="6439795"/>
            <a:ext cx="846549"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Kadir</a:t>
            </a:r>
          </a:p>
        </p:txBody>
      </p:sp>
      <p:sp>
        <p:nvSpPr>
          <p:cNvPr name="TextBox 12" id="12"/>
          <p:cNvSpPr txBox="true"/>
          <p:nvPr/>
        </p:nvSpPr>
        <p:spPr>
          <a:xfrm rot="0">
            <a:off x="8110342" y="5622736"/>
            <a:ext cx="8346586" cy="1763573"/>
          </a:xfrm>
          <a:prstGeom prst="rect">
            <a:avLst/>
          </a:prstGeom>
        </p:spPr>
        <p:txBody>
          <a:bodyPr anchor="t" rtlCol="false" tIns="0" lIns="0" bIns="0" rIns="0">
            <a:spAutoFit/>
          </a:bodyPr>
          <a:lstStyle/>
          <a:p>
            <a:pPr algn="l">
              <a:lnSpc>
                <a:spcPts val="7205"/>
              </a:lnSpc>
            </a:pPr>
            <a:r>
              <a:rPr lang="en-US" sz="3006">
                <a:solidFill>
                  <a:srgbClr val="000000"/>
                </a:solidFill>
                <a:latin typeface="Calibri (MS)"/>
                <a:ea typeface="Calibri (MS)"/>
                <a:cs typeface="Calibri (MS)"/>
                <a:sym typeface="Calibri (MS)"/>
              </a:rPr>
              <a:t>Allah’ın (cc) gücünün her şeye yetmesi demektir. </a:t>
            </a:r>
          </a:p>
          <a:p>
            <a:pPr algn="l">
              <a:lnSpc>
                <a:spcPts val="4213"/>
              </a:lnSpc>
            </a:pPr>
            <a:r>
              <a:rPr lang="en-US" sz="3009">
                <a:solidFill>
                  <a:srgbClr val="000000"/>
                </a:solidFill>
                <a:latin typeface="Calibri (MS)"/>
                <a:ea typeface="Calibri (MS)"/>
                <a:cs typeface="Calibri (MS)"/>
                <a:sym typeface="Calibri (MS)"/>
              </a:rPr>
              <a:t>Allahsınırsızgüçvekudretsahibidir;dilediğiherşeyi </a:t>
            </a:r>
          </a:p>
          <a:p>
            <a:pPr algn="l">
              <a:lnSpc>
                <a:spcPts val="7205"/>
              </a:lnSpc>
            </a:pPr>
            <a:r>
              <a:rPr lang="en-US" sz="3006">
                <a:solidFill>
                  <a:srgbClr val="000000"/>
                </a:solidFill>
                <a:latin typeface="Calibri (MS)"/>
                <a:ea typeface="Calibri (MS)"/>
                <a:cs typeface="Calibri (MS)"/>
                <a:sym typeface="Calibri (MS)"/>
              </a:rPr>
              <a:t>yaratır. </a:t>
            </a:r>
          </a:p>
        </p:txBody>
      </p:sp>
      <p:sp>
        <p:nvSpPr>
          <p:cNvPr name="TextBox 13" id="13"/>
          <p:cNvSpPr txBox="true"/>
          <p:nvPr/>
        </p:nvSpPr>
        <p:spPr>
          <a:xfrm rot="0">
            <a:off x="8110342" y="2159446"/>
            <a:ext cx="7752126" cy="1420216"/>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Allah’ın (cc) her şeyi görmesi demektir. Allah gizli açık her şeyi görür; görünmeyenleri, kalplerdeki </a:t>
            </a:r>
          </a:p>
          <a:p>
            <a:pPr algn="l">
              <a:lnSpc>
                <a:spcPts val="4213"/>
              </a:lnSpc>
            </a:pPr>
            <a:r>
              <a:rPr lang="en-US" sz="3009">
                <a:solidFill>
                  <a:srgbClr val="000000"/>
                </a:solidFill>
                <a:latin typeface="Calibri (MS)"/>
                <a:ea typeface="Calibri (MS)"/>
                <a:cs typeface="Calibri (MS)"/>
                <a:sym typeface="Calibri (MS)"/>
              </a:rPr>
              <a:t>niyetleri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ve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düşünceleri</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de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bilir.</a:t>
            </a:r>
          </a:p>
        </p:txBody>
      </p:sp>
      <p:sp>
        <p:nvSpPr>
          <p:cNvPr name="TextBox 14" id="14"/>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22</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51698" y="1357727"/>
            <a:ext cx="15584619" cy="8401807"/>
          </a:xfrm>
          <a:custGeom>
            <a:avLst/>
            <a:gdLst/>
            <a:ahLst/>
            <a:cxnLst/>
            <a:rect r="r" b="b" t="t" l="l"/>
            <a:pathLst>
              <a:path h="8401807" w="15584619">
                <a:moveTo>
                  <a:pt x="0" y="0"/>
                </a:moveTo>
                <a:lnTo>
                  <a:pt x="15584619" y="0"/>
                </a:lnTo>
                <a:lnTo>
                  <a:pt x="15584619" y="8401807"/>
                </a:lnTo>
                <a:lnTo>
                  <a:pt x="0" y="8401807"/>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5158173" y="1261110"/>
            <a:ext cx="8556169"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1.4. BİR SURE ÖĞRENİYORUM: İHLAS SURESİ</a:t>
            </a:r>
          </a:p>
        </p:txBody>
      </p:sp>
      <p:sp>
        <p:nvSpPr>
          <p:cNvPr name="TextBox 6" id="6"/>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23</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57250" y="1726944"/>
            <a:ext cx="16192495" cy="7478835"/>
          </a:xfrm>
          <a:custGeom>
            <a:avLst/>
            <a:gdLst/>
            <a:ahLst/>
            <a:cxnLst/>
            <a:rect r="r" b="b" t="t" l="l"/>
            <a:pathLst>
              <a:path h="7478835" w="16192495">
                <a:moveTo>
                  <a:pt x="0" y="0"/>
                </a:moveTo>
                <a:lnTo>
                  <a:pt x="16192495" y="0"/>
                </a:lnTo>
                <a:lnTo>
                  <a:pt x="16192495" y="7478835"/>
                </a:lnTo>
                <a:lnTo>
                  <a:pt x="0" y="7478835"/>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689865" y="3036622"/>
            <a:ext cx="4421310" cy="933388"/>
          </a:xfrm>
          <a:custGeom>
            <a:avLst/>
            <a:gdLst/>
            <a:ahLst/>
            <a:cxnLst/>
            <a:rect r="r" b="b" t="t" l="l"/>
            <a:pathLst>
              <a:path h="933388" w="4421310">
                <a:moveTo>
                  <a:pt x="0" y="0"/>
                </a:moveTo>
                <a:lnTo>
                  <a:pt x="4421309" y="0"/>
                </a:lnTo>
                <a:lnTo>
                  <a:pt x="4421309" y="933388"/>
                </a:lnTo>
                <a:lnTo>
                  <a:pt x="0" y="933388"/>
                </a:lnTo>
                <a:lnTo>
                  <a:pt x="0" y="0"/>
                </a:lnTo>
                <a:close/>
              </a:path>
            </a:pathLst>
          </a:custGeom>
          <a:blipFill>
            <a:blip r:embed="rId6"/>
            <a:stretch>
              <a:fillRect l="0" t="0" r="0" b="0"/>
            </a:stretch>
          </a:blipFill>
        </p:spPr>
      </p:sp>
      <p:sp>
        <p:nvSpPr>
          <p:cNvPr name="Freeform 6" id="6"/>
          <p:cNvSpPr/>
          <p:nvPr/>
        </p:nvSpPr>
        <p:spPr>
          <a:xfrm flipH="false" flipV="false" rot="0">
            <a:off x="10530459" y="2943096"/>
            <a:ext cx="4421310" cy="933388"/>
          </a:xfrm>
          <a:custGeom>
            <a:avLst/>
            <a:gdLst/>
            <a:ahLst/>
            <a:cxnLst/>
            <a:rect r="r" b="b" t="t" l="l"/>
            <a:pathLst>
              <a:path h="933388" w="4421310">
                <a:moveTo>
                  <a:pt x="0" y="0"/>
                </a:moveTo>
                <a:lnTo>
                  <a:pt x="4421310" y="0"/>
                </a:lnTo>
                <a:lnTo>
                  <a:pt x="4421310" y="933388"/>
                </a:lnTo>
                <a:lnTo>
                  <a:pt x="0" y="933388"/>
                </a:lnTo>
                <a:lnTo>
                  <a:pt x="0" y="0"/>
                </a:lnTo>
                <a:close/>
              </a:path>
            </a:pathLst>
          </a:custGeom>
          <a:blipFill>
            <a:blip r:embed="rId6"/>
            <a:stretch>
              <a:fillRect l="0" t="0" r="0" b="0"/>
            </a:stretch>
          </a:blipFill>
        </p:spPr>
      </p:sp>
      <p:sp>
        <p:nvSpPr>
          <p:cNvPr name="TextBox 7" id="7"/>
          <p:cNvSpPr txBox="true"/>
          <p:nvPr/>
        </p:nvSpPr>
        <p:spPr>
          <a:xfrm rot="0">
            <a:off x="8076438" y="883920"/>
            <a:ext cx="2177201" cy="659659"/>
          </a:xfrm>
          <a:prstGeom prst="rect">
            <a:avLst/>
          </a:prstGeom>
        </p:spPr>
        <p:txBody>
          <a:bodyPr anchor="t" rtlCol="false" tIns="0" lIns="0" bIns="0" rIns="0">
            <a:spAutoFit/>
          </a:bodyPr>
          <a:lstStyle/>
          <a:p>
            <a:pPr algn="l">
              <a:lnSpc>
                <a:spcPts val="5045"/>
              </a:lnSpc>
            </a:pPr>
            <a:r>
              <a:rPr lang="en-US" b="true" sz="3603">
                <a:solidFill>
                  <a:srgbClr val="000000"/>
                </a:solidFill>
                <a:latin typeface="Calibri (MS) Bold"/>
                <a:ea typeface="Calibri (MS) Bold"/>
                <a:cs typeface="Calibri (MS) Bold"/>
                <a:sym typeface="Calibri (MS) Bold"/>
              </a:rPr>
              <a:t>İhlas Suresi</a:t>
            </a:r>
          </a:p>
        </p:txBody>
      </p:sp>
      <p:sp>
        <p:nvSpPr>
          <p:cNvPr name="TextBox 8" id="8"/>
          <p:cNvSpPr txBox="true"/>
          <p:nvPr/>
        </p:nvSpPr>
        <p:spPr>
          <a:xfrm rot="0">
            <a:off x="3896673" y="2829444"/>
            <a:ext cx="1439609" cy="877176"/>
          </a:xfrm>
          <a:prstGeom prst="rect">
            <a:avLst/>
          </a:prstGeom>
        </p:spPr>
        <p:txBody>
          <a:bodyPr anchor="t" rtlCol="false" tIns="0" lIns="0" bIns="0" rIns="0">
            <a:spAutoFit/>
          </a:bodyPr>
          <a:lstStyle/>
          <a:p>
            <a:pPr algn="l">
              <a:lnSpc>
                <a:spcPts val="7515"/>
              </a:lnSpc>
            </a:pPr>
            <a:r>
              <a:rPr lang="en-US" b="true" sz="3006">
                <a:solidFill>
                  <a:srgbClr val="000000"/>
                </a:solidFill>
                <a:latin typeface="Calibri (MS) Bold"/>
                <a:ea typeface="Calibri (MS) Bold"/>
                <a:cs typeface="Calibri (MS) Bold"/>
                <a:sym typeface="Calibri (MS) Bold"/>
              </a:rPr>
              <a:t>Okunuşu</a:t>
            </a:r>
          </a:p>
        </p:txBody>
      </p:sp>
      <p:sp>
        <p:nvSpPr>
          <p:cNvPr name="TextBox 9" id="9"/>
          <p:cNvSpPr txBox="true"/>
          <p:nvPr/>
        </p:nvSpPr>
        <p:spPr>
          <a:xfrm rot="0">
            <a:off x="2288672" y="4009963"/>
            <a:ext cx="5341410" cy="2706548"/>
          </a:xfrm>
          <a:prstGeom prst="rect">
            <a:avLst/>
          </a:prstGeom>
        </p:spPr>
        <p:txBody>
          <a:bodyPr anchor="t" rtlCol="false" tIns="0" lIns="0" bIns="0" rIns="0">
            <a:spAutoFit/>
          </a:bodyPr>
          <a:lstStyle/>
          <a:p>
            <a:pPr algn="l">
              <a:lnSpc>
                <a:spcPts val="7515"/>
              </a:lnSpc>
            </a:pPr>
            <a:r>
              <a:rPr lang="en-US" sz="3006">
                <a:solidFill>
                  <a:srgbClr val="000000"/>
                </a:solidFill>
                <a:latin typeface="Calibri (MS)"/>
                <a:ea typeface="Calibri (MS)"/>
                <a:cs typeface="Calibri (MS)"/>
                <a:sym typeface="Calibri (MS)"/>
              </a:rPr>
              <a:t>Bismillâhirraḥmânirraḥîm</a:t>
            </a:r>
          </a:p>
          <a:p>
            <a:pPr algn="l">
              <a:lnSpc>
                <a:spcPts val="1504"/>
              </a:lnSpc>
            </a:pPr>
            <a:r>
              <a:rPr lang="en-US" sz="3009">
                <a:solidFill>
                  <a:srgbClr val="000000"/>
                </a:solidFill>
                <a:latin typeface="Calibri (MS)"/>
                <a:ea typeface="Calibri (MS)"/>
                <a:cs typeface="Calibri (MS)"/>
                <a:sym typeface="Calibri (MS)"/>
              </a:rPr>
              <a:t>1. Ḳul hüvallâhüeḥad</a:t>
            </a:r>
          </a:p>
          <a:p>
            <a:pPr algn="l">
              <a:lnSpc>
                <a:spcPts val="5708"/>
              </a:lnSpc>
            </a:pPr>
            <a:r>
              <a:rPr lang="en-US" sz="3006">
                <a:solidFill>
                  <a:srgbClr val="000000"/>
                </a:solidFill>
                <a:latin typeface="Calibri (MS)"/>
                <a:ea typeface="Calibri (MS)"/>
                <a:cs typeface="Calibri (MS)"/>
                <a:sym typeface="Calibri (MS)"/>
              </a:rPr>
              <a:t>2. Allâhüssamed</a:t>
            </a:r>
          </a:p>
          <a:p>
            <a:pPr algn="l">
              <a:lnSpc>
                <a:spcPts val="1503"/>
              </a:lnSpc>
            </a:pPr>
            <a:r>
              <a:rPr lang="en-US" sz="3006">
                <a:solidFill>
                  <a:srgbClr val="000000"/>
                </a:solidFill>
                <a:latin typeface="Calibri (MS)"/>
                <a:ea typeface="Calibri (MS)"/>
                <a:cs typeface="Calibri (MS)"/>
                <a:sym typeface="Calibri (MS)"/>
              </a:rPr>
              <a:t>3. Lem yelid ve lem yûled</a:t>
            </a:r>
          </a:p>
          <a:p>
            <a:pPr algn="l">
              <a:lnSpc>
                <a:spcPts val="5696"/>
              </a:lnSpc>
            </a:pPr>
            <a:r>
              <a:rPr lang="en-US" sz="3006">
                <a:solidFill>
                  <a:srgbClr val="000000"/>
                </a:solidFill>
                <a:latin typeface="Calibri (MS)"/>
                <a:ea typeface="Calibri (MS)"/>
                <a:cs typeface="Calibri (MS)"/>
                <a:sym typeface="Calibri (MS)"/>
              </a:rPr>
              <a:t>4. Ve lem yeküllehû küfüven eḥad</a:t>
            </a:r>
          </a:p>
        </p:txBody>
      </p:sp>
      <p:sp>
        <p:nvSpPr>
          <p:cNvPr name="TextBox 10" id="10"/>
          <p:cNvSpPr txBox="true"/>
          <p:nvPr/>
        </p:nvSpPr>
        <p:spPr>
          <a:xfrm rot="0">
            <a:off x="11813662" y="3143769"/>
            <a:ext cx="1145615"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Anlamı</a:t>
            </a:r>
          </a:p>
        </p:txBody>
      </p:sp>
      <p:sp>
        <p:nvSpPr>
          <p:cNvPr name="TextBox 11" id="11"/>
          <p:cNvSpPr txBox="true"/>
          <p:nvPr/>
        </p:nvSpPr>
        <p:spPr>
          <a:xfrm rot="0">
            <a:off x="10942968" y="4187714"/>
            <a:ext cx="88111" cy="506230"/>
          </a:xfrm>
          <a:prstGeom prst="rect">
            <a:avLst/>
          </a:prstGeom>
        </p:spPr>
        <p:txBody>
          <a:bodyPr anchor="t" rtlCol="false" tIns="0" lIns="0" bIns="0" rIns="0">
            <a:spAutoFit/>
          </a:bodyPr>
          <a:lstStyle/>
          <a:p>
            <a:pPr algn="l">
              <a:lnSpc>
                <a:spcPts val="3605"/>
              </a:lnSpc>
            </a:pPr>
            <a:r>
              <a:rPr lang="en-US" sz="3009">
                <a:solidFill>
                  <a:srgbClr val="000000"/>
                </a:solidFill>
                <a:latin typeface="Calibri (MS)"/>
                <a:ea typeface="Calibri (MS)"/>
                <a:cs typeface="Calibri (MS)"/>
                <a:sym typeface="Calibri (MS)"/>
              </a:rPr>
              <a:t> </a:t>
            </a:r>
          </a:p>
        </p:txBody>
      </p:sp>
      <p:sp>
        <p:nvSpPr>
          <p:cNvPr name="TextBox 12" id="12"/>
          <p:cNvSpPr txBox="true"/>
          <p:nvPr/>
        </p:nvSpPr>
        <p:spPr>
          <a:xfrm rot="0">
            <a:off x="9662536" y="4645671"/>
            <a:ext cx="6110278" cy="2792273"/>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1. De ki: "O, Allah’tır, tektir." 2. Allah Samed’dir. (Hiçbir şeye muhtaç olmayandır.) 3. O, doğurmamış ve doğmamıştır. 4. O’nun hiçbir dengi (eşi, benzeri) yoktur.</a:t>
            </a:r>
          </a:p>
        </p:txBody>
      </p:sp>
      <p:sp>
        <p:nvSpPr>
          <p:cNvPr name="TextBox 13" id="13"/>
          <p:cNvSpPr txBox="true"/>
          <p:nvPr/>
        </p:nvSpPr>
        <p:spPr>
          <a:xfrm rot="0">
            <a:off x="9662536" y="4130564"/>
            <a:ext cx="5906824"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Rahman</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ve</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Rahîm</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olan</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Allah’ın</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adıyla</a:t>
            </a:r>
          </a:p>
        </p:txBody>
      </p:sp>
      <p:sp>
        <p:nvSpPr>
          <p:cNvPr name="TextBox 14" id="14"/>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24</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95960" y="2796164"/>
            <a:ext cx="4200525" cy="1009655"/>
          </a:xfrm>
          <a:custGeom>
            <a:avLst/>
            <a:gdLst/>
            <a:ahLst/>
            <a:cxnLst/>
            <a:rect r="r" b="b" t="t" l="l"/>
            <a:pathLst>
              <a:path h="1009655" w="4200525">
                <a:moveTo>
                  <a:pt x="0" y="0"/>
                </a:moveTo>
                <a:lnTo>
                  <a:pt x="4200525" y="0"/>
                </a:lnTo>
                <a:lnTo>
                  <a:pt x="4200525" y="1009655"/>
                </a:lnTo>
                <a:lnTo>
                  <a:pt x="0" y="1009655"/>
                </a:lnTo>
                <a:lnTo>
                  <a:pt x="0" y="0"/>
                </a:lnTo>
                <a:close/>
              </a:path>
            </a:pathLst>
          </a:custGeom>
          <a:blipFill>
            <a:blip r:embed="rId5"/>
            <a:stretch>
              <a:fillRect l="0" t="0" r="0" b="0"/>
            </a:stretch>
          </a:blipFill>
        </p:spPr>
      </p:sp>
      <p:sp>
        <p:nvSpPr>
          <p:cNvPr name="Freeform 5" id="5"/>
          <p:cNvSpPr/>
          <p:nvPr/>
        </p:nvSpPr>
        <p:spPr>
          <a:xfrm flipH="false" flipV="false" rot="0">
            <a:off x="9101523" y="2030425"/>
            <a:ext cx="6904677" cy="7767828"/>
          </a:xfrm>
          <a:custGeom>
            <a:avLst/>
            <a:gdLst/>
            <a:ahLst/>
            <a:cxnLst/>
            <a:rect r="r" b="b" t="t" l="l"/>
            <a:pathLst>
              <a:path h="7767828" w="6904677">
                <a:moveTo>
                  <a:pt x="0" y="0"/>
                </a:moveTo>
                <a:lnTo>
                  <a:pt x="6904678" y="0"/>
                </a:lnTo>
                <a:lnTo>
                  <a:pt x="6904678" y="7767828"/>
                </a:lnTo>
                <a:lnTo>
                  <a:pt x="0" y="7767828"/>
                </a:lnTo>
                <a:lnTo>
                  <a:pt x="0" y="0"/>
                </a:lnTo>
                <a:close/>
              </a:path>
            </a:pathLst>
          </a:custGeom>
          <a:blipFill>
            <a:blip r:embed="rId6"/>
            <a:stretch>
              <a:fillRect l="0" t="0" r="0" b="0"/>
            </a:stretch>
          </a:blipFill>
        </p:spPr>
      </p:sp>
      <p:sp>
        <p:nvSpPr>
          <p:cNvPr name="Freeform 6" id="6"/>
          <p:cNvSpPr/>
          <p:nvPr/>
        </p:nvSpPr>
        <p:spPr>
          <a:xfrm flipH="false" flipV="false" rot="0">
            <a:off x="7038208" y="802772"/>
            <a:ext cx="871538" cy="8681528"/>
          </a:xfrm>
          <a:custGeom>
            <a:avLst/>
            <a:gdLst/>
            <a:ahLst/>
            <a:cxnLst/>
            <a:rect r="r" b="b" t="t" l="l"/>
            <a:pathLst>
              <a:path h="8681528" w="871538">
                <a:moveTo>
                  <a:pt x="0" y="0"/>
                </a:moveTo>
                <a:lnTo>
                  <a:pt x="871538" y="0"/>
                </a:lnTo>
                <a:lnTo>
                  <a:pt x="871538" y="8681528"/>
                </a:lnTo>
                <a:lnTo>
                  <a:pt x="0" y="86815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8792528" y="820674"/>
            <a:ext cx="7687632" cy="1009655"/>
          </a:xfrm>
          <a:custGeom>
            <a:avLst/>
            <a:gdLst/>
            <a:ahLst/>
            <a:cxnLst/>
            <a:rect r="r" b="b" t="t" l="l"/>
            <a:pathLst>
              <a:path h="1009655" w="7687632">
                <a:moveTo>
                  <a:pt x="0" y="0"/>
                </a:moveTo>
                <a:lnTo>
                  <a:pt x="7687632" y="0"/>
                </a:lnTo>
                <a:lnTo>
                  <a:pt x="7687632" y="1009655"/>
                </a:lnTo>
                <a:lnTo>
                  <a:pt x="0" y="1009655"/>
                </a:lnTo>
                <a:lnTo>
                  <a:pt x="0" y="0"/>
                </a:lnTo>
                <a:close/>
              </a:path>
            </a:pathLst>
          </a:custGeom>
          <a:blipFill>
            <a:blip r:embed="rId5"/>
            <a:stretch>
              <a:fillRect l="0" t="0" r="0" b="0"/>
            </a:stretch>
          </a:blipFill>
        </p:spPr>
      </p:sp>
      <p:sp>
        <p:nvSpPr>
          <p:cNvPr name="TextBox 8" id="8"/>
          <p:cNvSpPr txBox="true"/>
          <p:nvPr/>
        </p:nvSpPr>
        <p:spPr>
          <a:xfrm rot="0">
            <a:off x="2418974" y="2986035"/>
            <a:ext cx="862751" cy="562851"/>
          </a:xfrm>
          <a:prstGeom prst="rect">
            <a:avLst/>
          </a:prstGeom>
        </p:spPr>
        <p:txBody>
          <a:bodyPr anchor="t" rtlCol="false" tIns="0" lIns="0" bIns="0" rIns="0">
            <a:spAutoFit/>
          </a:bodyPr>
          <a:lstStyle/>
          <a:p>
            <a:pPr algn="l">
              <a:lnSpc>
                <a:spcPts val="4208"/>
              </a:lnSpc>
            </a:pPr>
            <a:r>
              <a:rPr lang="en-US" b="true" sz="3006" spc="3">
                <a:solidFill>
                  <a:srgbClr val="000000"/>
                </a:solidFill>
                <a:latin typeface="Calibri (MS) Bold"/>
                <a:ea typeface="Calibri (MS) Bold"/>
                <a:cs typeface="Calibri (MS) Bold"/>
                <a:sym typeface="Calibri (MS) Bold"/>
              </a:rPr>
              <a:t>İhlas</a:t>
            </a:r>
            <a:r>
              <a:rPr lang="en-US" sz="3006" spc="3">
                <a:solidFill>
                  <a:srgbClr val="000000"/>
                </a:solidFill>
                <a:latin typeface="Calibri (MS)"/>
                <a:ea typeface="Calibri (MS)"/>
                <a:cs typeface="Calibri (MS)"/>
                <a:sym typeface="Calibri (MS)"/>
              </a:rPr>
              <a:t>;</a:t>
            </a:r>
          </a:p>
        </p:txBody>
      </p:sp>
      <p:sp>
        <p:nvSpPr>
          <p:cNvPr name="TextBox 9" id="9"/>
          <p:cNvSpPr txBox="true"/>
          <p:nvPr/>
        </p:nvSpPr>
        <p:spPr>
          <a:xfrm rot="0">
            <a:off x="2677478" y="3849757"/>
            <a:ext cx="88111" cy="506230"/>
          </a:xfrm>
          <a:prstGeom prst="rect">
            <a:avLst/>
          </a:prstGeom>
        </p:spPr>
        <p:txBody>
          <a:bodyPr anchor="t" rtlCol="false" tIns="0" lIns="0" bIns="0" rIns="0">
            <a:spAutoFit/>
          </a:bodyPr>
          <a:lstStyle/>
          <a:p>
            <a:pPr algn="l">
              <a:lnSpc>
                <a:spcPts val="3605"/>
              </a:lnSpc>
            </a:pPr>
            <a:r>
              <a:rPr lang="en-US" sz="3009">
                <a:solidFill>
                  <a:srgbClr val="000000"/>
                </a:solidFill>
                <a:latin typeface="Calibri (MS)"/>
                <a:ea typeface="Calibri (MS)"/>
                <a:cs typeface="Calibri (MS)"/>
                <a:sym typeface="Calibri (MS)"/>
              </a:rPr>
              <a:t> </a:t>
            </a:r>
          </a:p>
        </p:txBody>
      </p:sp>
      <p:sp>
        <p:nvSpPr>
          <p:cNvPr name="TextBox 10" id="10"/>
          <p:cNvSpPr txBox="true"/>
          <p:nvPr/>
        </p:nvSpPr>
        <p:spPr>
          <a:xfrm rot="0">
            <a:off x="1568653" y="4307915"/>
            <a:ext cx="4212584" cy="18773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Allah’ın (cc) hoşnutluğunu gözetmesi, ikiyüzlülükten uzak olması ve samimi olması demektir.</a:t>
            </a:r>
          </a:p>
        </p:txBody>
      </p:sp>
      <p:sp>
        <p:nvSpPr>
          <p:cNvPr name="TextBox 11" id="11"/>
          <p:cNvSpPr txBox="true"/>
          <p:nvPr/>
        </p:nvSpPr>
        <p:spPr>
          <a:xfrm rot="0">
            <a:off x="10919265" y="5536440"/>
            <a:ext cx="1496458" cy="562851"/>
          </a:xfrm>
          <a:prstGeom prst="rect">
            <a:avLst/>
          </a:prstGeom>
        </p:spPr>
        <p:txBody>
          <a:bodyPr anchor="t" rtlCol="false" tIns="0" lIns="0" bIns="0" rIns="0">
            <a:spAutoFit/>
          </a:bodyPr>
          <a:lstStyle/>
          <a:p>
            <a:pPr algn="l">
              <a:lnSpc>
                <a:spcPts val="4208"/>
              </a:lnSpc>
            </a:pPr>
            <a:r>
              <a:rPr lang="en-US" b="true" sz="3006" spc="3">
                <a:solidFill>
                  <a:srgbClr val="000000"/>
                </a:solidFill>
                <a:latin typeface="Calibri (MS) Bold"/>
                <a:ea typeface="Calibri (MS) Bold"/>
                <a:cs typeface="Calibri (MS) Bold"/>
                <a:sym typeface="Calibri (MS) Bold"/>
              </a:rPr>
              <a:t>TEMİZLİK</a:t>
            </a:r>
          </a:p>
        </p:txBody>
      </p:sp>
      <p:sp>
        <p:nvSpPr>
          <p:cNvPr name="TextBox 12" id="12"/>
          <p:cNvSpPr txBox="true"/>
          <p:nvPr/>
        </p:nvSpPr>
        <p:spPr>
          <a:xfrm rot="0">
            <a:off x="10919265" y="7668335"/>
            <a:ext cx="1852360"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DOĞRULUK</a:t>
            </a:r>
          </a:p>
        </p:txBody>
      </p:sp>
      <p:sp>
        <p:nvSpPr>
          <p:cNvPr name="TextBox 13" id="13"/>
          <p:cNvSpPr txBox="true"/>
          <p:nvPr/>
        </p:nvSpPr>
        <p:spPr>
          <a:xfrm rot="0">
            <a:off x="10919265" y="3402087"/>
            <a:ext cx="1890522" cy="562851"/>
          </a:xfrm>
          <a:prstGeom prst="rect">
            <a:avLst/>
          </a:prstGeom>
        </p:spPr>
        <p:txBody>
          <a:bodyPr anchor="t" rtlCol="false" tIns="0" lIns="0" bIns="0" rIns="0">
            <a:spAutoFit/>
          </a:bodyPr>
          <a:lstStyle/>
          <a:p>
            <a:pPr algn="l">
              <a:lnSpc>
                <a:spcPts val="4208"/>
              </a:lnSpc>
            </a:pPr>
            <a:r>
              <a:rPr lang="en-US" b="true" sz="3006">
                <a:solidFill>
                  <a:srgbClr val="000000"/>
                </a:solidFill>
                <a:latin typeface="Calibri (MS) Bold"/>
                <a:ea typeface="Calibri (MS) Bold"/>
                <a:cs typeface="Calibri (MS) Bold"/>
                <a:sym typeface="Calibri (MS) Bold"/>
              </a:rPr>
              <a:t>SAMİMİYET</a:t>
            </a:r>
          </a:p>
        </p:txBody>
      </p:sp>
      <p:sp>
        <p:nvSpPr>
          <p:cNvPr name="TextBox 14" id="14"/>
          <p:cNvSpPr txBox="true"/>
          <p:nvPr/>
        </p:nvSpPr>
        <p:spPr>
          <a:xfrm rot="0">
            <a:off x="1568653" y="3792607"/>
            <a:ext cx="3648342" cy="563380"/>
          </a:xfrm>
          <a:prstGeom prst="rect">
            <a:avLst/>
          </a:prstGeom>
        </p:spPr>
        <p:txBody>
          <a:bodyPr anchor="t" rtlCol="false" tIns="0" lIns="0" bIns="0" rIns="0">
            <a:spAutoFit/>
          </a:bodyPr>
          <a:lstStyle/>
          <a:p>
            <a:pPr algn="l">
              <a:lnSpc>
                <a:spcPts val="4213"/>
              </a:lnSpc>
            </a:pPr>
            <a:r>
              <a:rPr lang="en-US" sz="3009">
                <a:solidFill>
                  <a:srgbClr val="000000"/>
                </a:solidFill>
                <a:latin typeface="Calibri (MS)"/>
                <a:ea typeface="Calibri (MS)"/>
                <a:cs typeface="Calibri (MS)"/>
                <a:sym typeface="Calibri (MS)"/>
              </a:rPr>
              <a:t>insanın</a:t>
            </a:r>
            <a:r>
              <a:rPr lang="en-US" sz="3009">
                <a:solidFill>
                  <a:srgbClr val="000000"/>
                </a:solidFill>
                <a:latin typeface="Calibri (MS)"/>
                <a:ea typeface="Calibri (MS)"/>
                <a:cs typeface="Calibri (MS)"/>
                <a:sym typeface="Calibri (MS)"/>
              </a:rPr>
              <a:t> </a:t>
            </a:r>
            <a:r>
              <a:rPr lang="en-US" sz="3009">
                <a:solidFill>
                  <a:srgbClr val="000000"/>
                </a:solidFill>
                <a:latin typeface="Calibri (MS)"/>
                <a:ea typeface="Calibri (MS)"/>
                <a:cs typeface="Calibri (MS)"/>
                <a:sym typeface="Calibri (MS)"/>
              </a:rPr>
              <a:t>davranışlarında</a:t>
            </a:r>
          </a:p>
        </p:txBody>
      </p:sp>
      <p:sp>
        <p:nvSpPr>
          <p:cNvPr name="TextBox 15" id="15"/>
          <p:cNvSpPr txBox="true"/>
          <p:nvPr/>
        </p:nvSpPr>
        <p:spPr>
          <a:xfrm rot="0">
            <a:off x="10002579" y="1020123"/>
            <a:ext cx="3958209" cy="499110"/>
          </a:xfrm>
          <a:prstGeom prst="rect">
            <a:avLst/>
          </a:prstGeom>
        </p:spPr>
        <p:txBody>
          <a:bodyPr anchor="t" rtlCol="false" tIns="0" lIns="0" bIns="0" rIns="0">
            <a:spAutoFit/>
          </a:bodyPr>
          <a:lstStyle/>
          <a:p>
            <a:pPr algn="l">
              <a:lnSpc>
                <a:spcPts val="3779"/>
              </a:lnSpc>
            </a:pPr>
            <a:r>
              <a:rPr lang="en-US" b="true" sz="2700">
                <a:solidFill>
                  <a:srgbClr val="000000"/>
                </a:solidFill>
                <a:latin typeface="Calibri (MS) Bold"/>
                <a:ea typeface="Calibri (MS) Bold"/>
                <a:cs typeface="Calibri (MS) Bold"/>
                <a:sym typeface="Calibri (MS) Bold"/>
              </a:rPr>
              <a:t>İhlas kelimesinin anlamları:</a:t>
            </a:r>
          </a:p>
        </p:txBody>
      </p:sp>
      <p:sp>
        <p:nvSpPr>
          <p:cNvPr name="TextBox 16" id="16"/>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25</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333745" y="587802"/>
            <a:ext cx="11277595" cy="9500802"/>
          </a:xfrm>
          <a:custGeom>
            <a:avLst/>
            <a:gdLst/>
            <a:ahLst/>
            <a:cxnLst/>
            <a:rect r="r" b="b" t="t" l="l"/>
            <a:pathLst>
              <a:path h="9500802" w="11277595">
                <a:moveTo>
                  <a:pt x="0" y="0"/>
                </a:moveTo>
                <a:lnTo>
                  <a:pt x="11277595" y="0"/>
                </a:lnTo>
                <a:lnTo>
                  <a:pt x="11277595" y="9500802"/>
                </a:lnTo>
                <a:lnTo>
                  <a:pt x="0" y="9500802"/>
                </a:lnTo>
                <a:lnTo>
                  <a:pt x="0" y="0"/>
                </a:lnTo>
                <a:close/>
              </a:path>
            </a:pathLst>
          </a:custGeom>
          <a:blipFill>
            <a:blip r:embed="rId2"/>
            <a:stretch>
              <a:fillRect l="0" t="0" r="0" b="0"/>
            </a:stretch>
          </a:blipFill>
        </p:spPr>
      </p:sp>
      <p:sp>
        <p:nvSpPr>
          <p:cNvPr name="Freeform 3" id="3"/>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8109771" y="4339347"/>
            <a:ext cx="1648706" cy="962901"/>
          </a:xfrm>
          <a:prstGeom prst="rect">
            <a:avLst/>
          </a:prstGeom>
        </p:spPr>
        <p:txBody>
          <a:bodyPr anchor="t" rtlCol="false" tIns="0" lIns="0" bIns="0" rIns="0">
            <a:spAutoFit/>
          </a:bodyPr>
          <a:lstStyle/>
          <a:p>
            <a:pPr algn="ctr">
              <a:lnSpc>
                <a:spcPts val="3601"/>
              </a:lnSpc>
            </a:pPr>
            <a:r>
              <a:rPr lang="en-US" b="true" sz="3006">
                <a:solidFill>
                  <a:srgbClr val="000000"/>
                </a:solidFill>
                <a:latin typeface="Calibri (MS) Bold"/>
                <a:ea typeface="Calibri (MS) Bold"/>
                <a:cs typeface="Calibri (MS) Bold"/>
                <a:sym typeface="Calibri (MS) Bold"/>
              </a:rPr>
              <a:t>İhlas suresinde </a:t>
            </a:r>
          </a:p>
        </p:txBody>
      </p:sp>
      <p:sp>
        <p:nvSpPr>
          <p:cNvPr name="TextBox 6" id="6"/>
          <p:cNvSpPr txBox="true"/>
          <p:nvPr/>
        </p:nvSpPr>
        <p:spPr>
          <a:xfrm rot="0">
            <a:off x="8153205" y="5196211"/>
            <a:ext cx="1470570" cy="563380"/>
          </a:xfrm>
          <a:prstGeom prst="rect">
            <a:avLst/>
          </a:prstGeom>
        </p:spPr>
        <p:txBody>
          <a:bodyPr anchor="t" rtlCol="false" tIns="0" lIns="0" bIns="0" rIns="0">
            <a:spAutoFit/>
          </a:bodyPr>
          <a:lstStyle/>
          <a:p>
            <a:pPr algn="l">
              <a:lnSpc>
                <a:spcPts val="4213"/>
              </a:lnSpc>
            </a:pPr>
            <a:r>
              <a:rPr lang="en-US" b="true" sz="3009">
                <a:solidFill>
                  <a:srgbClr val="000000"/>
                </a:solidFill>
                <a:latin typeface="Calibri (MS) Bold"/>
                <a:ea typeface="Calibri (MS) Bold"/>
                <a:cs typeface="Calibri (MS) Bold"/>
                <a:sym typeface="Calibri (MS) Bold"/>
              </a:rPr>
              <a:t>ele</a:t>
            </a:r>
            <a:r>
              <a:rPr lang="en-US" b="true" sz="3009">
                <a:solidFill>
                  <a:srgbClr val="000000"/>
                </a:solidFill>
                <a:latin typeface="Calibri (MS) Bold"/>
                <a:ea typeface="Calibri (MS) Bold"/>
                <a:cs typeface="Calibri (MS) Bold"/>
                <a:sym typeface="Calibri (MS) Bold"/>
              </a:rPr>
              <a:t> </a:t>
            </a:r>
            <a:r>
              <a:rPr lang="en-US" b="true" sz="3009">
                <a:solidFill>
                  <a:srgbClr val="000000"/>
                </a:solidFill>
                <a:latin typeface="Calibri (MS) Bold"/>
                <a:ea typeface="Calibri (MS) Bold"/>
                <a:cs typeface="Calibri (MS) Bold"/>
                <a:sym typeface="Calibri (MS) Bold"/>
              </a:rPr>
              <a:t>alınır.</a:t>
            </a:r>
          </a:p>
        </p:txBody>
      </p:sp>
      <p:sp>
        <p:nvSpPr>
          <p:cNvPr name="TextBox 7" id="7"/>
          <p:cNvSpPr txBox="true"/>
          <p:nvPr/>
        </p:nvSpPr>
        <p:spPr>
          <a:xfrm rot="0">
            <a:off x="6115436" y="7605722"/>
            <a:ext cx="1553466" cy="452014"/>
          </a:xfrm>
          <a:prstGeom prst="rect">
            <a:avLst/>
          </a:prstGeom>
        </p:spPr>
        <p:txBody>
          <a:bodyPr anchor="t" rtlCol="false" tIns="0" lIns="0" bIns="0" rIns="0">
            <a:spAutoFit/>
          </a:bodyPr>
          <a:lstStyle/>
          <a:p>
            <a:pPr algn="l">
              <a:lnSpc>
                <a:spcPts val="3247"/>
              </a:lnSpc>
            </a:pPr>
            <a:r>
              <a:rPr lang="en-US" sz="2703">
                <a:solidFill>
                  <a:srgbClr val="000000"/>
                </a:solidFill>
                <a:latin typeface="Calibri (MS)"/>
                <a:ea typeface="Calibri (MS)"/>
                <a:cs typeface="Calibri (MS)"/>
                <a:sym typeface="Calibri (MS)"/>
              </a:rPr>
              <a:t>Allah’a (cc)</a:t>
            </a:r>
          </a:p>
        </p:txBody>
      </p:sp>
      <p:sp>
        <p:nvSpPr>
          <p:cNvPr name="TextBox 8" id="8"/>
          <p:cNvSpPr txBox="true"/>
          <p:nvPr/>
        </p:nvSpPr>
        <p:spPr>
          <a:xfrm rot="0">
            <a:off x="7203915" y="8017959"/>
            <a:ext cx="79038" cy="451485"/>
          </a:xfrm>
          <a:prstGeom prst="rect">
            <a:avLst/>
          </a:prstGeom>
        </p:spPr>
        <p:txBody>
          <a:bodyPr anchor="t" rtlCol="false" tIns="0" lIns="0" bIns="0" rIns="0">
            <a:spAutoFit/>
          </a:bodyPr>
          <a:lstStyle/>
          <a:p>
            <a:pPr algn="l">
              <a:lnSpc>
                <a:spcPts val="3242"/>
              </a:lnSpc>
            </a:pPr>
            <a:r>
              <a:rPr lang="en-US" sz="2700">
                <a:solidFill>
                  <a:srgbClr val="000000"/>
                </a:solidFill>
                <a:latin typeface="Calibri (MS)"/>
                <a:ea typeface="Calibri (MS)"/>
                <a:cs typeface="Calibri (MS)"/>
                <a:sym typeface="Calibri (MS)"/>
              </a:rPr>
              <a:t> </a:t>
            </a:r>
          </a:p>
        </p:txBody>
      </p:sp>
      <p:sp>
        <p:nvSpPr>
          <p:cNvPr name="TextBox 9" id="9"/>
          <p:cNvSpPr txBox="true"/>
          <p:nvPr/>
        </p:nvSpPr>
        <p:spPr>
          <a:xfrm rot="0">
            <a:off x="7996428" y="1077849"/>
            <a:ext cx="1642205" cy="452014"/>
          </a:xfrm>
          <a:prstGeom prst="rect">
            <a:avLst/>
          </a:prstGeom>
        </p:spPr>
        <p:txBody>
          <a:bodyPr anchor="t" rtlCol="false" tIns="0" lIns="0" bIns="0" rIns="0">
            <a:spAutoFit/>
          </a:bodyPr>
          <a:lstStyle/>
          <a:p>
            <a:pPr algn="l">
              <a:lnSpc>
                <a:spcPts val="3247"/>
              </a:lnSpc>
            </a:pPr>
            <a:r>
              <a:rPr lang="en-US" sz="2703">
                <a:solidFill>
                  <a:srgbClr val="000000"/>
                </a:solidFill>
                <a:latin typeface="Calibri (MS)"/>
                <a:ea typeface="Calibri (MS)"/>
                <a:cs typeface="Calibri (MS)"/>
                <a:sym typeface="Calibri (MS)"/>
              </a:rPr>
              <a:t>Allah’ın (cc)</a:t>
            </a:r>
          </a:p>
        </p:txBody>
      </p:sp>
      <p:sp>
        <p:nvSpPr>
          <p:cNvPr name="TextBox 10" id="10"/>
          <p:cNvSpPr txBox="true"/>
          <p:nvPr/>
        </p:nvSpPr>
        <p:spPr>
          <a:xfrm rot="0">
            <a:off x="9188006" y="1490086"/>
            <a:ext cx="79038" cy="451485"/>
          </a:xfrm>
          <a:prstGeom prst="rect">
            <a:avLst/>
          </a:prstGeom>
        </p:spPr>
        <p:txBody>
          <a:bodyPr anchor="t" rtlCol="false" tIns="0" lIns="0" bIns="0" rIns="0">
            <a:spAutoFit/>
          </a:bodyPr>
          <a:lstStyle/>
          <a:p>
            <a:pPr algn="l">
              <a:lnSpc>
                <a:spcPts val="3242"/>
              </a:lnSpc>
            </a:pPr>
            <a:r>
              <a:rPr lang="en-US" sz="2700">
                <a:solidFill>
                  <a:srgbClr val="000000"/>
                </a:solidFill>
                <a:latin typeface="Calibri (MS)"/>
                <a:ea typeface="Calibri (MS)"/>
                <a:cs typeface="Calibri (MS)"/>
                <a:sym typeface="Calibri (MS)"/>
              </a:rPr>
              <a:t> </a:t>
            </a:r>
          </a:p>
        </p:txBody>
      </p:sp>
      <p:sp>
        <p:nvSpPr>
          <p:cNvPr name="TextBox 11" id="11"/>
          <p:cNvSpPr txBox="true"/>
          <p:nvPr/>
        </p:nvSpPr>
        <p:spPr>
          <a:xfrm rot="0">
            <a:off x="10137081" y="8845572"/>
            <a:ext cx="980980" cy="499639"/>
          </a:xfrm>
          <a:prstGeom prst="rect">
            <a:avLst/>
          </a:prstGeom>
        </p:spPr>
        <p:txBody>
          <a:bodyPr anchor="t" rtlCol="false" tIns="0" lIns="0" bIns="0" rIns="0">
            <a:spAutoFit/>
          </a:bodyPr>
          <a:lstStyle/>
          <a:p>
            <a:pPr algn="l">
              <a:lnSpc>
                <a:spcPts val="3785"/>
              </a:lnSpc>
            </a:pPr>
            <a:r>
              <a:rPr lang="en-US" sz="2703">
                <a:solidFill>
                  <a:srgbClr val="000000"/>
                </a:solidFill>
                <a:latin typeface="Calibri (MS)"/>
                <a:ea typeface="Calibri (MS)"/>
                <a:cs typeface="Calibri (MS)"/>
                <a:sym typeface="Calibri (MS)"/>
              </a:rPr>
              <a:t>olduğu</a:t>
            </a:r>
          </a:p>
        </p:txBody>
      </p:sp>
      <p:sp>
        <p:nvSpPr>
          <p:cNvPr name="TextBox 12" id="12"/>
          <p:cNvSpPr txBox="true"/>
          <p:nvPr/>
        </p:nvSpPr>
        <p:spPr>
          <a:xfrm rot="0">
            <a:off x="12364588" y="4904613"/>
            <a:ext cx="1642205" cy="452014"/>
          </a:xfrm>
          <a:prstGeom prst="rect">
            <a:avLst/>
          </a:prstGeom>
        </p:spPr>
        <p:txBody>
          <a:bodyPr anchor="t" rtlCol="false" tIns="0" lIns="0" bIns="0" rIns="0">
            <a:spAutoFit/>
          </a:bodyPr>
          <a:lstStyle/>
          <a:p>
            <a:pPr algn="l">
              <a:lnSpc>
                <a:spcPts val="3247"/>
              </a:lnSpc>
            </a:pPr>
            <a:r>
              <a:rPr lang="en-US" sz="2703">
                <a:solidFill>
                  <a:srgbClr val="000000"/>
                </a:solidFill>
                <a:latin typeface="Calibri (MS)"/>
                <a:ea typeface="Calibri (MS)"/>
                <a:cs typeface="Calibri (MS)"/>
                <a:sym typeface="Calibri (MS)"/>
              </a:rPr>
              <a:t>Allah’ın (cc)</a:t>
            </a:r>
          </a:p>
        </p:txBody>
      </p:sp>
      <p:sp>
        <p:nvSpPr>
          <p:cNvPr name="TextBox 13" id="13"/>
          <p:cNvSpPr txBox="true"/>
          <p:nvPr/>
        </p:nvSpPr>
        <p:spPr>
          <a:xfrm rot="0">
            <a:off x="13205722" y="5316850"/>
            <a:ext cx="79038" cy="451485"/>
          </a:xfrm>
          <a:prstGeom prst="rect">
            <a:avLst/>
          </a:prstGeom>
        </p:spPr>
        <p:txBody>
          <a:bodyPr anchor="t" rtlCol="false" tIns="0" lIns="0" bIns="0" rIns="0">
            <a:spAutoFit/>
          </a:bodyPr>
          <a:lstStyle/>
          <a:p>
            <a:pPr algn="l">
              <a:lnSpc>
                <a:spcPts val="3242"/>
              </a:lnSpc>
            </a:pPr>
            <a:r>
              <a:rPr lang="en-US" sz="2700">
                <a:solidFill>
                  <a:srgbClr val="000000"/>
                </a:solidFill>
                <a:latin typeface="Calibri (MS)"/>
                <a:ea typeface="Calibri (MS)"/>
                <a:cs typeface="Calibri (MS)"/>
                <a:sym typeface="Calibri (MS)"/>
              </a:rPr>
              <a:t> </a:t>
            </a:r>
          </a:p>
        </p:txBody>
      </p:sp>
      <p:sp>
        <p:nvSpPr>
          <p:cNvPr name="TextBox 14" id="14"/>
          <p:cNvSpPr txBox="true"/>
          <p:nvPr/>
        </p:nvSpPr>
        <p:spPr>
          <a:xfrm rot="0">
            <a:off x="3894387" y="4812987"/>
            <a:ext cx="1642120" cy="451485"/>
          </a:xfrm>
          <a:prstGeom prst="rect">
            <a:avLst/>
          </a:prstGeom>
        </p:spPr>
        <p:txBody>
          <a:bodyPr anchor="t" rtlCol="false" tIns="0" lIns="0" bIns="0" rIns="0">
            <a:spAutoFit/>
          </a:bodyPr>
          <a:lstStyle/>
          <a:p>
            <a:pPr algn="l">
              <a:lnSpc>
                <a:spcPts val="3237"/>
              </a:lnSpc>
            </a:pPr>
            <a:r>
              <a:rPr lang="en-US" sz="2700">
                <a:solidFill>
                  <a:srgbClr val="000000"/>
                </a:solidFill>
                <a:latin typeface="Calibri (MS)"/>
                <a:ea typeface="Calibri (MS)"/>
                <a:cs typeface="Calibri (MS)"/>
                <a:sym typeface="Calibri (MS)"/>
              </a:rPr>
              <a:t>Allah’ın (cc)</a:t>
            </a:r>
          </a:p>
        </p:txBody>
      </p:sp>
      <p:sp>
        <p:nvSpPr>
          <p:cNvPr name="TextBox 15" id="15"/>
          <p:cNvSpPr txBox="true"/>
          <p:nvPr/>
        </p:nvSpPr>
        <p:spPr>
          <a:xfrm rot="0">
            <a:off x="4109271" y="5224082"/>
            <a:ext cx="1278674" cy="452014"/>
          </a:xfrm>
          <a:prstGeom prst="rect">
            <a:avLst/>
          </a:prstGeom>
        </p:spPr>
        <p:txBody>
          <a:bodyPr anchor="t" rtlCol="false" tIns="0" lIns="0" bIns="0" rIns="0">
            <a:spAutoFit/>
          </a:bodyPr>
          <a:lstStyle/>
          <a:p>
            <a:pPr algn="l">
              <a:lnSpc>
                <a:spcPts val="3241"/>
              </a:lnSpc>
            </a:pPr>
            <a:r>
              <a:rPr lang="en-US" sz="2703">
                <a:solidFill>
                  <a:srgbClr val="000000"/>
                </a:solidFill>
                <a:latin typeface="Calibri (MS)"/>
                <a:ea typeface="Calibri (MS)"/>
                <a:cs typeface="Calibri (MS)"/>
                <a:sym typeface="Calibri (MS)"/>
              </a:rPr>
              <a:t>dengi ve </a:t>
            </a:r>
          </a:p>
        </p:txBody>
      </p:sp>
      <p:sp>
        <p:nvSpPr>
          <p:cNvPr name="TextBox 16" id="16"/>
          <p:cNvSpPr txBox="true"/>
          <p:nvPr/>
        </p:nvSpPr>
        <p:spPr>
          <a:xfrm rot="0">
            <a:off x="4072695" y="5636519"/>
            <a:ext cx="1277317" cy="862965"/>
          </a:xfrm>
          <a:prstGeom prst="rect">
            <a:avLst/>
          </a:prstGeom>
        </p:spPr>
        <p:txBody>
          <a:bodyPr anchor="t" rtlCol="false" tIns="0" lIns="0" bIns="0" rIns="0">
            <a:spAutoFit/>
          </a:bodyPr>
          <a:lstStyle/>
          <a:p>
            <a:pPr algn="ctr">
              <a:lnSpc>
                <a:spcPts val="3237"/>
              </a:lnSpc>
            </a:pPr>
            <a:r>
              <a:rPr lang="en-US" sz="2700">
                <a:solidFill>
                  <a:srgbClr val="000000"/>
                </a:solidFill>
                <a:latin typeface="Calibri (MS)"/>
                <a:ea typeface="Calibri (MS)"/>
                <a:cs typeface="Calibri (MS)"/>
                <a:sym typeface="Calibri (MS)"/>
              </a:rPr>
              <a:t>ortağının olmadığı</a:t>
            </a:r>
          </a:p>
        </p:txBody>
      </p:sp>
      <p:sp>
        <p:nvSpPr>
          <p:cNvPr name="TextBox 17" id="17"/>
          <p:cNvSpPr txBox="true"/>
          <p:nvPr/>
        </p:nvSpPr>
        <p:spPr>
          <a:xfrm rot="0">
            <a:off x="4346072" y="1728788"/>
            <a:ext cx="2135853" cy="1274831"/>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Allah’a (cc) şirk koşmamak gerektiği</a:t>
            </a:r>
          </a:p>
        </p:txBody>
      </p:sp>
      <p:sp>
        <p:nvSpPr>
          <p:cNvPr name="TextBox 18" id="18"/>
          <p:cNvSpPr txBox="true"/>
          <p:nvPr/>
        </p:nvSpPr>
        <p:spPr>
          <a:xfrm rot="0">
            <a:off x="6552062" y="8017959"/>
            <a:ext cx="664897"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karşı</a:t>
            </a:r>
          </a:p>
        </p:txBody>
      </p:sp>
      <p:sp>
        <p:nvSpPr>
          <p:cNvPr name="TextBox 19" id="19"/>
          <p:cNvSpPr txBox="true"/>
          <p:nvPr/>
        </p:nvSpPr>
        <p:spPr>
          <a:xfrm rot="0">
            <a:off x="6026282" y="8429511"/>
            <a:ext cx="1736903"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samimiyetin önemi</a:t>
            </a:r>
          </a:p>
        </p:txBody>
      </p:sp>
      <p:sp>
        <p:nvSpPr>
          <p:cNvPr name="TextBox 20" id="20"/>
          <p:cNvSpPr txBox="true"/>
          <p:nvPr/>
        </p:nvSpPr>
        <p:spPr>
          <a:xfrm rot="0">
            <a:off x="8414766" y="1490086"/>
            <a:ext cx="788713"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birliği</a:t>
            </a:r>
          </a:p>
        </p:txBody>
      </p:sp>
      <p:sp>
        <p:nvSpPr>
          <p:cNvPr name="TextBox 21" id="21"/>
          <p:cNvSpPr txBox="true"/>
          <p:nvPr/>
        </p:nvSpPr>
        <p:spPr>
          <a:xfrm rot="0">
            <a:off x="8293608" y="1901566"/>
            <a:ext cx="1034586"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(tevhit)</a:t>
            </a:r>
          </a:p>
        </p:txBody>
      </p:sp>
      <p:sp>
        <p:nvSpPr>
          <p:cNvPr name="TextBox 22" id="22"/>
          <p:cNvSpPr txBox="true"/>
          <p:nvPr/>
        </p:nvSpPr>
        <p:spPr>
          <a:xfrm rot="0">
            <a:off x="9812469" y="7661343"/>
            <a:ext cx="1642120"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Allah’ın (cc)</a:t>
            </a:r>
          </a:p>
        </p:txBody>
      </p:sp>
      <p:sp>
        <p:nvSpPr>
          <p:cNvPr name="TextBox 23" id="23"/>
          <p:cNvSpPr txBox="true"/>
          <p:nvPr/>
        </p:nvSpPr>
        <p:spPr>
          <a:xfrm rot="0">
            <a:off x="9469569" y="8072895"/>
            <a:ext cx="2419631"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varlığının sonsuz </a:t>
            </a:r>
          </a:p>
        </p:txBody>
      </p:sp>
      <p:sp>
        <p:nvSpPr>
          <p:cNvPr name="TextBox 24" id="24"/>
          <p:cNvSpPr txBox="true"/>
          <p:nvPr/>
        </p:nvSpPr>
        <p:spPr>
          <a:xfrm rot="0">
            <a:off x="9643305" y="8484375"/>
            <a:ext cx="1985234" cy="45148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ve kendinden</a:t>
            </a:r>
          </a:p>
        </p:txBody>
      </p:sp>
      <p:sp>
        <p:nvSpPr>
          <p:cNvPr name="TextBox 25" id="25"/>
          <p:cNvSpPr txBox="true"/>
          <p:nvPr/>
        </p:nvSpPr>
        <p:spPr>
          <a:xfrm rot="0">
            <a:off x="11530584" y="1619059"/>
            <a:ext cx="1651792" cy="1686311"/>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Allah’ın (cc) eşinin ve benzerinin olmadığı</a:t>
            </a:r>
          </a:p>
        </p:txBody>
      </p:sp>
      <p:sp>
        <p:nvSpPr>
          <p:cNvPr name="TextBox 26" id="26"/>
          <p:cNvSpPr txBox="true"/>
          <p:nvPr/>
        </p:nvSpPr>
        <p:spPr>
          <a:xfrm rot="0">
            <a:off x="12426310" y="5316850"/>
            <a:ext cx="1516904" cy="4514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hiçbir</a:t>
            </a:r>
            <a:r>
              <a:rPr lang="en-US" sz="2700">
                <a:solidFill>
                  <a:srgbClr val="000000"/>
                </a:solidFill>
                <a:latin typeface="Calibri (MS)"/>
                <a:ea typeface="Calibri (MS)"/>
                <a:cs typeface="Calibri (MS)"/>
                <a:sym typeface="Calibri (MS)"/>
              </a:rPr>
              <a:t> </a:t>
            </a:r>
            <a:r>
              <a:rPr lang="en-US" sz="2700">
                <a:solidFill>
                  <a:srgbClr val="000000"/>
                </a:solidFill>
                <a:latin typeface="Calibri (MS)"/>
                <a:ea typeface="Calibri (MS)"/>
                <a:cs typeface="Calibri (MS)"/>
                <a:sym typeface="Calibri (MS)"/>
              </a:rPr>
              <a:t>şeye</a:t>
            </a:r>
          </a:p>
        </p:txBody>
      </p:sp>
      <p:sp>
        <p:nvSpPr>
          <p:cNvPr name="TextBox 27" id="27"/>
          <p:cNvSpPr txBox="true"/>
          <p:nvPr/>
        </p:nvSpPr>
        <p:spPr>
          <a:xfrm rot="0">
            <a:off x="12572614" y="5728330"/>
            <a:ext cx="1224739" cy="862965"/>
          </a:xfrm>
          <a:prstGeom prst="rect">
            <a:avLst/>
          </a:prstGeom>
        </p:spPr>
        <p:txBody>
          <a:bodyPr anchor="t" rtlCol="false" tIns="0" lIns="0" bIns="0" rIns="0">
            <a:spAutoFit/>
          </a:bodyPr>
          <a:lstStyle/>
          <a:p>
            <a:pPr algn="r">
              <a:lnSpc>
                <a:spcPts val="3240"/>
              </a:lnSpc>
            </a:pPr>
            <a:r>
              <a:rPr lang="en-US" sz="2700">
                <a:solidFill>
                  <a:srgbClr val="000000"/>
                </a:solidFill>
                <a:latin typeface="Calibri (MS)"/>
                <a:ea typeface="Calibri (MS)"/>
                <a:cs typeface="Calibri (MS)"/>
                <a:sym typeface="Calibri (MS)"/>
              </a:rPr>
              <a:t>muhtaç olmadığı</a:t>
            </a:r>
          </a:p>
        </p:txBody>
      </p:sp>
      <p:sp>
        <p:nvSpPr>
          <p:cNvPr name="TextBox 28" id="28"/>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26</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391863"/>
          </a:xfrm>
          <a:custGeom>
            <a:avLst/>
            <a:gdLst/>
            <a:ahLst/>
            <a:cxnLst/>
            <a:rect r="r" b="b" t="t" l="l"/>
            <a:pathLst>
              <a:path h="391863" w="18288000">
                <a:moveTo>
                  <a:pt x="0" y="0"/>
                </a:moveTo>
                <a:lnTo>
                  <a:pt x="18288000" y="0"/>
                </a:lnTo>
                <a:lnTo>
                  <a:pt x="18288000" y="391863"/>
                </a:lnTo>
                <a:lnTo>
                  <a:pt x="0" y="3918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9895122"/>
            <a:ext cx="18288000" cy="391878"/>
          </a:xfrm>
          <a:custGeom>
            <a:avLst/>
            <a:gdLst/>
            <a:ahLst/>
            <a:cxnLst/>
            <a:rect r="r" b="b" t="t" l="l"/>
            <a:pathLst>
              <a:path h="391878" w="18288000">
                <a:moveTo>
                  <a:pt x="0" y="0"/>
                </a:moveTo>
                <a:lnTo>
                  <a:pt x="18288000" y="0"/>
                </a:lnTo>
                <a:lnTo>
                  <a:pt x="18288000" y="391878"/>
                </a:lnTo>
                <a:lnTo>
                  <a:pt x="0" y="391878"/>
                </a:lnTo>
                <a:lnTo>
                  <a:pt x="0" y="0"/>
                </a:lnTo>
                <a:close/>
              </a:path>
            </a:pathLst>
          </a:custGeom>
          <a:blipFill>
            <a:blip r:embed="rId2">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020492" y="5207451"/>
            <a:ext cx="9990206" cy="3439644"/>
          </a:xfrm>
          <a:custGeom>
            <a:avLst/>
            <a:gdLst/>
            <a:ahLst/>
            <a:cxnLst/>
            <a:rect r="r" b="b" t="t" l="l"/>
            <a:pathLst>
              <a:path h="3439644" w="9990206">
                <a:moveTo>
                  <a:pt x="0" y="0"/>
                </a:moveTo>
                <a:lnTo>
                  <a:pt x="9990206" y="0"/>
                </a:lnTo>
                <a:lnTo>
                  <a:pt x="9990206" y="3439644"/>
                </a:lnTo>
                <a:lnTo>
                  <a:pt x="0" y="3439644"/>
                </a:lnTo>
                <a:lnTo>
                  <a:pt x="0" y="0"/>
                </a:lnTo>
                <a:close/>
              </a:path>
            </a:pathLst>
          </a:custGeom>
          <a:blipFill>
            <a:blip r:embed="rId5"/>
            <a:stretch>
              <a:fillRect l="0" t="0" r="0" b="0"/>
            </a:stretch>
          </a:blipFill>
        </p:spPr>
      </p:sp>
      <p:sp>
        <p:nvSpPr>
          <p:cNvPr name="Freeform 5" id="5"/>
          <p:cNvSpPr/>
          <p:nvPr/>
        </p:nvSpPr>
        <p:spPr>
          <a:xfrm flipH="false" flipV="false" rot="0">
            <a:off x="7020492" y="1812612"/>
            <a:ext cx="9990206" cy="2710624"/>
          </a:xfrm>
          <a:custGeom>
            <a:avLst/>
            <a:gdLst/>
            <a:ahLst/>
            <a:cxnLst/>
            <a:rect r="r" b="b" t="t" l="l"/>
            <a:pathLst>
              <a:path h="2710624" w="9990206">
                <a:moveTo>
                  <a:pt x="0" y="0"/>
                </a:moveTo>
                <a:lnTo>
                  <a:pt x="9990206" y="0"/>
                </a:lnTo>
                <a:lnTo>
                  <a:pt x="9990206" y="2710625"/>
                </a:lnTo>
                <a:lnTo>
                  <a:pt x="0" y="2710625"/>
                </a:lnTo>
                <a:lnTo>
                  <a:pt x="0" y="0"/>
                </a:lnTo>
                <a:close/>
              </a:path>
            </a:pathLst>
          </a:custGeom>
          <a:blipFill>
            <a:blip r:embed="rId5"/>
            <a:stretch>
              <a:fillRect l="0" t="0" r="0" b="0"/>
            </a:stretch>
          </a:blipFill>
        </p:spPr>
      </p:sp>
      <p:sp>
        <p:nvSpPr>
          <p:cNvPr name="Freeform 6" id="6"/>
          <p:cNvSpPr/>
          <p:nvPr/>
        </p:nvSpPr>
        <p:spPr>
          <a:xfrm flipH="false" flipV="false" rot="0">
            <a:off x="2223706" y="1978547"/>
            <a:ext cx="3312800" cy="1615802"/>
          </a:xfrm>
          <a:custGeom>
            <a:avLst/>
            <a:gdLst/>
            <a:ahLst/>
            <a:cxnLst/>
            <a:rect r="r" b="b" t="t" l="l"/>
            <a:pathLst>
              <a:path h="1615802" w="3312800">
                <a:moveTo>
                  <a:pt x="0" y="0"/>
                </a:moveTo>
                <a:lnTo>
                  <a:pt x="3312800" y="0"/>
                </a:lnTo>
                <a:lnTo>
                  <a:pt x="3312800" y="1615802"/>
                </a:lnTo>
                <a:lnTo>
                  <a:pt x="0" y="1615802"/>
                </a:lnTo>
                <a:lnTo>
                  <a:pt x="0" y="0"/>
                </a:lnTo>
                <a:close/>
              </a:path>
            </a:pathLst>
          </a:custGeom>
          <a:blipFill>
            <a:blip r:embed="rId6"/>
            <a:stretch>
              <a:fillRect l="0" t="0" r="0" b="0"/>
            </a:stretch>
          </a:blipFill>
        </p:spPr>
      </p:sp>
      <p:sp>
        <p:nvSpPr>
          <p:cNvPr name="Freeform 7" id="7"/>
          <p:cNvSpPr/>
          <p:nvPr/>
        </p:nvSpPr>
        <p:spPr>
          <a:xfrm flipH="false" flipV="false" rot="0">
            <a:off x="2261611" y="5990106"/>
            <a:ext cx="3312800" cy="1615616"/>
          </a:xfrm>
          <a:custGeom>
            <a:avLst/>
            <a:gdLst/>
            <a:ahLst/>
            <a:cxnLst/>
            <a:rect r="r" b="b" t="t" l="l"/>
            <a:pathLst>
              <a:path h="1615616" w="3312800">
                <a:moveTo>
                  <a:pt x="0" y="0"/>
                </a:moveTo>
                <a:lnTo>
                  <a:pt x="3312800" y="0"/>
                </a:lnTo>
                <a:lnTo>
                  <a:pt x="3312800" y="1615616"/>
                </a:lnTo>
                <a:lnTo>
                  <a:pt x="0" y="1615616"/>
                </a:lnTo>
                <a:lnTo>
                  <a:pt x="0" y="0"/>
                </a:lnTo>
                <a:close/>
              </a:path>
            </a:pathLst>
          </a:custGeom>
          <a:blipFill>
            <a:blip r:embed="rId6"/>
            <a:stretch>
              <a:fillRect l="0" t="0" r="0" b="-11"/>
            </a:stretch>
          </a:blipFill>
        </p:spPr>
      </p:sp>
      <p:sp>
        <p:nvSpPr>
          <p:cNvPr name="Freeform 8" id="8"/>
          <p:cNvSpPr/>
          <p:nvPr/>
        </p:nvSpPr>
        <p:spPr>
          <a:xfrm flipH="false" flipV="false" rot="-10800000">
            <a:off x="5776651" y="1930141"/>
            <a:ext cx="1034186" cy="2601082"/>
          </a:xfrm>
          <a:custGeom>
            <a:avLst/>
            <a:gdLst/>
            <a:ahLst/>
            <a:cxnLst/>
            <a:rect r="r" b="b" t="t" l="l"/>
            <a:pathLst>
              <a:path h="2601082" w="1034186">
                <a:moveTo>
                  <a:pt x="0" y="0"/>
                </a:moveTo>
                <a:lnTo>
                  <a:pt x="1034186" y="0"/>
                </a:lnTo>
                <a:lnTo>
                  <a:pt x="1034186" y="2601082"/>
                </a:lnTo>
                <a:lnTo>
                  <a:pt x="0" y="2601082"/>
                </a:lnTo>
                <a:lnTo>
                  <a:pt x="0" y="0"/>
                </a:lnTo>
                <a:close/>
              </a:path>
            </a:pathLst>
          </a:custGeom>
          <a:blipFill>
            <a:blip r:embed="rId7"/>
            <a:stretch>
              <a:fillRect l="-11" t="0" r="0" b="0"/>
            </a:stretch>
          </a:blipFill>
        </p:spPr>
      </p:sp>
      <p:sp>
        <p:nvSpPr>
          <p:cNvPr name="Freeform 9" id="9"/>
          <p:cNvSpPr/>
          <p:nvPr/>
        </p:nvSpPr>
        <p:spPr>
          <a:xfrm flipH="false" flipV="false" rot="-10800000">
            <a:off x="5839316" y="5896608"/>
            <a:ext cx="1034186" cy="2601025"/>
          </a:xfrm>
          <a:custGeom>
            <a:avLst/>
            <a:gdLst/>
            <a:ahLst/>
            <a:cxnLst/>
            <a:rect r="r" b="b" t="t" l="l"/>
            <a:pathLst>
              <a:path h="2601025" w="1034186">
                <a:moveTo>
                  <a:pt x="0" y="0"/>
                </a:moveTo>
                <a:lnTo>
                  <a:pt x="1034186" y="0"/>
                </a:lnTo>
                <a:lnTo>
                  <a:pt x="1034186" y="2601026"/>
                </a:lnTo>
                <a:lnTo>
                  <a:pt x="0" y="2601026"/>
                </a:lnTo>
                <a:lnTo>
                  <a:pt x="0" y="0"/>
                </a:lnTo>
                <a:close/>
              </a:path>
            </a:pathLst>
          </a:custGeom>
          <a:blipFill>
            <a:blip r:embed="rId7"/>
            <a:stretch>
              <a:fillRect l="-11" t="0" r="0" b="-2"/>
            </a:stretch>
          </a:blipFill>
        </p:spPr>
      </p:sp>
      <p:sp>
        <p:nvSpPr>
          <p:cNvPr name="TextBox 10" id="10"/>
          <p:cNvSpPr txBox="true"/>
          <p:nvPr/>
        </p:nvSpPr>
        <p:spPr>
          <a:xfrm rot="0">
            <a:off x="3409383" y="2426584"/>
            <a:ext cx="958806" cy="659130"/>
          </a:xfrm>
          <a:prstGeom prst="rect">
            <a:avLst/>
          </a:prstGeom>
        </p:spPr>
        <p:txBody>
          <a:bodyPr anchor="t" rtlCol="false" tIns="0" lIns="0" bIns="0" rIns="0">
            <a:spAutoFit/>
          </a:bodyPr>
          <a:lstStyle/>
          <a:p>
            <a:pPr algn="l">
              <a:lnSpc>
                <a:spcPts val="5040"/>
              </a:lnSpc>
            </a:pPr>
            <a:r>
              <a:rPr lang="en-US" b="true" sz="3600">
                <a:solidFill>
                  <a:srgbClr val="000000"/>
                </a:solidFill>
                <a:latin typeface="Calibri (MS) Bold"/>
                <a:ea typeface="Calibri (MS) Bold"/>
                <a:cs typeface="Calibri (MS) Bold"/>
                <a:sym typeface="Calibri (MS) Bold"/>
              </a:rPr>
              <a:t>Ehad</a:t>
            </a:r>
          </a:p>
        </p:txBody>
      </p:sp>
      <p:sp>
        <p:nvSpPr>
          <p:cNvPr name="TextBox 11" id="11"/>
          <p:cNvSpPr txBox="true"/>
          <p:nvPr/>
        </p:nvSpPr>
        <p:spPr>
          <a:xfrm rot="0">
            <a:off x="3272595" y="6438900"/>
            <a:ext cx="1317422" cy="659130"/>
          </a:xfrm>
          <a:prstGeom prst="rect">
            <a:avLst/>
          </a:prstGeom>
        </p:spPr>
        <p:txBody>
          <a:bodyPr anchor="t" rtlCol="false" tIns="0" lIns="0" bIns="0" rIns="0">
            <a:spAutoFit/>
          </a:bodyPr>
          <a:lstStyle/>
          <a:p>
            <a:pPr algn="l">
              <a:lnSpc>
                <a:spcPts val="5040"/>
              </a:lnSpc>
            </a:pPr>
            <a:r>
              <a:rPr lang="en-US" b="true" sz="3600" spc="3">
                <a:solidFill>
                  <a:srgbClr val="000000"/>
                </a:solidFill>
                <a:latin typeface="Calibri (MS) Bold"/>
                <a:ea typeface="Calibri (MS) Bold"/>
                <a:cs typeface="Calibri (MS) Bold"/>
                <a:sym typeface="Calibri (MS) Bold"/>
              </a:rPr>
              <a:t>Samed</a:t>
            </a:r>
          </a:p>
        </p:txBody>
      </p:sp>
      <p:sp>
        <p:nvSpPr>
          <p:cNvPr name="TextBox 12" id="12"/>
          <p:cNvSpPr txBox="true"/>
          <p:nvPr/>
        </p:nvSpPr>
        <p:spPr>
          <a:xfrm rot="0">
            <a:off x="8110342" y="2473585"/>
            <a:ext cx="6972943" cy="1420101"/>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Allah’ın (cc) tek, bir olması eşi ve benzerinin olmaması, ortağı ve denginin bulunmaması anlamına gelmektedir.</a:t>
            </a:r>
          </a:p>
        </p:txBody>
      </p:sp>
      <p:sp>
        <p:nvSpPr>
          <p:cNvPr name="TextBox 13" id="13"/>
          <p:cNvSpPr txBox="true"/>
          <p:nvPr/>
        </p:nvSpPr>
        <p:spPr>
          <a:xfrm rot="0">
            <a:off x="7998328" y="5749038"/>
            <a:ext cx="8158263" cy="2334887"/>
          </a:xfrm>
          <a:prstGeom prst="rect">
            <a:avLst/>
          </a:prstGeom>
        </p:spPr>
        <p:txBody>
          <a:bodyPr anchor="t" rtlCol="false" tIns="0" lIns="0" bIns="0" rIns="0">
            <a:spAutoFit/>
          </a:bodyPr>
          <a:lstStyle/>
          <a:p>
            <a:pPr algn="l">
              <a:lnSpc>
                <a:spcPts val="3601"/>
              </a:lnSpc>
            </a:pPr>
            <a:r>
              <a:rPr lang="en-US" sz="3006">
                <a:solidFill>
                  <a:srgbClr val="000000"/>
                </a:solidFill>
                <a:latin typeface="Calibri (MS)"/>
                <a:ea typeface="Calibri (MS)"/>
                <a:cs typeface="Calibri (MS)"/>
                <a:sym typeface="Calibri (MS)"/>
              </a:rPr>
              <a:t>Her şeyin kendisine muhtaç olması fakat kendisinin hiçbir şeye muhtaç olmaması demektir. Bütün varlıklar yaşamlarını sürdürebilmek için Allah’a (cc) muhtaçtır fakat Allah’ın (cc) varlığı hiçbir şeye bağlı değildir.</a:t>
            </a:r>
          </a:p>
        </p:txBody>
      </p:sp>
      <p:sp>
        <p:nvSpPr>
          <p:cNvPr name="TextBox 14" id="14"/>
          <p:cNvSpPr txBox="true"/>
          <p:nvPr/>
        </p:nvSpPr>
        <p:spPr>
          <a:xfrm rot="0">
            <a:off x="5124255" y="708793"/>
            <a:ext cx="8130345" cy="563380"/>
          </a:xfrm>
          <a:prstGeom prst="rect">
            <a:avLst/>
          </a:prstGeom>
        </p:spPr>
        <p:txBody>
          <a:bodyPr anchor="t" rtlCol="false" tIns="0" lIns="0" bIns="0" rIns="0">
            <a:spAutoFit/>
          </a:bodyPr>
          <a:lstStyle/>
          <a:p>
            <a:pPr algn="l">
              <a:lnSpc>
                <a:spcPts val="4213"/>
              </a:lnSpc>
            </a:pPr>
            <a:r>
              <a:rPr lang="en-US" b="true" sz="3009">
                <a:solidFill>
                  <a:srgbClr val="000000"/>
                </a:solidFill>
                <a:latin typeface="Calibri (MS) Bold"/>
                <a:ea typeface="Calibri (MS) Bold"/>
                <a:cs typeface="Calibri (MS) Bold"/>
                <a:sym typeface="Calibri (MS) Bold"/>
              </a:rPr>
              <a:t>İhlas Suresinde Yer Alan Allah’ın (cc) Güzel İsimleri</a:t>
            </a:r>
          </a:p>
        </p:txBody>
      </p:sp>
      <p:sp>
        <p:nvSpPr>
          <p:cNvPr name="TextBox 15" id="15"/>
          <p:cNvSpPr txBox="true"/>
          <p:nvPr/>
        </p:nvSpPr>
        <p:spPr>
          <a:xfrm rot="0">
            <a:off x="17508474" y="9315998"/>
            <a:ext cx="248088" cy="313606"/>
          </a:xfrm>
          <a:prstGeom prst="rect">
            <a:avLst/>
          </a:prstGeom>
        </p:spPr>
        <p:txBody>
          <a:bodyPr anchor="t" rtlCol="false" tIns="0" lIns="0" bIns="0" rIns="0">
            <a:spAutoFit/>
          </a:bodyPr>
          <a:lstStyle/>
          <a:p>
            <a:pPr algn="l">
              <a:lnSpc>
                <a:spcPts val="2520"/>
              </a:lnSpc>
            </a:pPr>
            <a:r>
              <a:rPr lang="en-US" sz="1800">
                <a:solidFill>
                  <a:srgbClr val="767676"/>
                </a:solidFill>
                <a:latin typeface="Aptos"/>
                <a:ea typeface="Aptos"/>
                <a:cs typeface="Aptos"/>
                <a:sym typeface="Aptos"/>
              </a:rPr>
              <a:t>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DAGy84s1UrA</dc:identifier>
  <dcterms:modified xsi:type="dcterms:W3CDTF">2011-08-01T06:04:30Z</dcterms:modified>
  <cp:revision>1</cp:revision>
  <dc:title>5.Sınıf 1.ünite sunu MEB powerpoint salimdurmus.com</dc:title>
</cp:coreProperties>
</file>